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257" r:id="rId2"/>
    <p:sldId id="588" r:id="rId3"/>
    <p:sldId id="541" r:id="rId4"/>
    <p:sldId id="429" r:id="rId5"/>
    <p:sldId id="540" r:id="rId6"/>
    <p:sldId id="580" r:id="rId7"/>
    <p:sldId id="448" r:id="rId8"/>
    <p:sldId id="595" r:id="rId9"/>
    <p:sldId id="596" r:id="rId10"/>
    <p:sldId id="430" r:id="rId11"/>
    <p:sldId id="431" r:id="rId12"/>
    <p:sldId id="453" r:id="rId13"/>
    <p:sldId id="616" r:id="rId14"/>
    <p:sldId id="532" r:id="rId15"/>
    <p:sldId id="533" r:id="rId16"/>
    <p:sldId id="605" r:id="rId17"/>
    <p:sldId id="606" r:id="rId18"/>
    <p:sldId id="591" r:id="rId19"/>
    <p:sldId id="590" r:id="rId20"/>
    <p:sldId id="535" r:id="rId21"/>
    <p:sldId id="536" r:id="rId22"/>
    <p:sldId id="416" r:id="rId23"/>
    <p:sldId id="618" r:id="rId24"/>
    <p:sldId id="617" r:id="rId25"/>
    <p:sldId id="579" r:id="rId26"/>
    <p:sldId id="586" r:id="rId27"/>
    <p:sldId id="587" r:id="rId28"/>
    <p:sldId id="572" r:id="rId29"/>
    <p:sldId id="573" r:id="rId30"/>
    <p:sldId id="574" r:id="rId31"/>
    <p:sldId id="619" r:id="rId32"/>
    <p:sldId id="622" r:id="rId33"/>
    <p:sldId id="623" r:id="rId34"/>
    <p:sldId id="624" r:id="rId35"/>
    <p:sldId id="625" r:id="rId36"/>
    <p:sldId id="538" r:id="rId37"/>
    <p:sldId id="581" r:id="rId38"/>
    <p:sldId id="582" r:id="rId39"/>
    <p:sldId id="604" r:id="rId40"/>
    <p:sldId id="603" r:id="rId41"/>
    <p:sldId id="602" r:id="rId42"/>
    <p:sldId id="598" r:id="rId43"/>
    <p:sldId id="599" r:id="rId44"/>
    <p:sldId id="600" r:id="rId45"/>
    <p:sldId id="601" r:id="rId46"/>
    <p:sldId id="615" r:id="rId47"/>
    <p:sldId id="620" r:id="rId48"/>
    <p:sldId id="621" r:id="rId49"/>
  </p:sldIdLst>
  <p:sldSz cx="9906000" cy="6858000" type="A4"/>
  <p:notesSz cx="6797675" cy="9926638"/>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527">
          <p15:clr>
            <a:srgbClr val="A4A3A4"/>
          </p15:clr>
        </p15:guide>
        <p15:guide id="2" orient="horz" pos="4156">
          <p15:clr>
            <a:srgbClr val="A4A3A4"/>
          </p15:clr>
        </p15:guide>
        <p15:guide id="3" orient="horz" pos="754">
          <p15:clr>
            <a:srgbClr val="A4A3A4"/>
          </p15:clr>
        </p15:guide>
        <p15:guide id="4" orient="horz" pos="2205">
          <p15:clr>
            <a:srgbClr val="A4A3A4"/>
          </p15:clr>
        </p15:guide>
        <p15:guide id="5" orient="horz" pos="663">
          <p15:clr>
            <a:srgbClr val="A4A3A4"/>
          </p15:clr>
        </p15:guide>
        <p15:guide id="6" orient="horz" pos="2659">
          <p15:clr>
            <a:srgbClr val="A4A3A4"/>
          </p15:clr>
        </p15:guide>
        <p15:guide id="7" pos="6068">
          <p15:clr>
            <a:srgbClr val="A4A3A4"/>
          </p15:clr>
        </p15:guide>
        <p15:guide id="8" pos="217">
          <p15:clr>
            <a:srgbClr val="A4A3A4"/>
          </p15:clr>
        </p15:guide>
      </p15:sldGuideLst>
    </p:ext>
    <p:ext uri="{2D200454-40CA-4A62-9FC3-DE9A4176ACB9}">
      <p15:notesGuideLst xmlns:p15="http://schemas.microsoft.com/office/powerpoint/2012/main" xmlns="">
        <p15:guide id="1" orient="horz" pos="3073" userDrawn="1">
          <p15:clr>
            <a:srgbClr val="A4A3A4"/>
          </p15:clr>
        </p15:guide>
        <p15:guide id="2" pos="210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0509"/>
    <a:srgbClr val="FFFFFF"/>
    <a:srgbClr val="F6CECE"/>
    <a:srgbClr val="D2B95C"/>
    <a:srgbClr val="1A79BE"/>
    <a:srgbClr val="FFCC00"/>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Keine Formatvorlage, kein Gitternetz">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917" autoAdjust="0"/>
    <p:restoredTop sz="90647" autoAdjust="0"/>
  </p:normalViewPr>
  <p:slideViewPr>
    <p:cSldViewPr showGuides="1">
      <p:cViewPr varScale="1">
        <p:scale>
          <a:sx n="107" d="100"/>
          <a:sy n="107" d="100"/>
        </p:scale>
        <p:origin x="-696" y="-84"/>
      </p:cViewPr>
      <p:guideLst>
        <p:guide orient="horz" pos="527"/>
        <p:guide orient="horz" pos="4156"/>
        <p:guide orient="horz" pos="754"/>
        <p:guide orient="horz" pos="2205"/>
        <p:guide orient="horz" pos="663"/>
        <p:guide orient="horz" pos="2659"/>
        <p:guide pos="6068"/>
        <p:guide pos="217"/>
      </p:guideLst>
    </p:cSldViewPr>
  </p:slideViewPr>
  <p:outlineViewPr>
    <p:cViewPr>
      <p:scale>
        <a:sx n="33" d="100"/>
        <a:sy n="33" d="100"/>
      </p:scale>
      <p:origin x="48" y="26112"/>
    </p:cViewPr>
    <p:sldLst>
      <p:sld r:id="rId1" collapse="1"/>
    </p:sldLst>
  </p:outlin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51" d="100"/>
          <a:sy n="51" d="100"/>
        </p:scale>
        <p:origin x="-2958" y="-108"/>
      </p:cViewPr>
      <p:guideLst>
        <p:guide orient="horz" pos="3128"/>
        <p:guide pos="21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package" Target="../embeddings/Microsoft_Excel_Worksheet1.xlsx"/><Relationship Id="rId1" Type="http://schemas.openxmlformats.org/officeDocument/2006/relationships/themeOverride" Target="../theme/themeOverride1.xml"/><Relationship Id="rId4" Type="http://schemas.microsoft.com/office/2011/relationships/chartStyle" Target="style1.xm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openxmlformats.org/officeDocument/2006/relationships/package" Target="../embeddings/Microsoft_Excel_Worksheet2.xlsx"/><Relationship Id="rId1" Type="http://schemas.openxmlformats.org/officeDocument/2006/relationships/themeOverride" Target="../theme/themeOverride2.xml"/><Relationship Id="rId4"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cap="none" spc="0" normalizeH="0" baseline="0">
                <a:solidFill>
                  <a:schemeClr val="tx1">
                    <a:lumMod val="65000"/>
                    <a:lumOff val="35000"/>
                  </a:schemeClr>
                </a:solidFill>
                <a:latin typeface="+mj-lt"/>
                <a:ea typeface="+mj-ea"/>
                <a:cs typeface="+mj-cs"/>
              </a:defRPr>
            </a:pPr>
            <a:r>
              <a:rPr lang="de-DE"/>
              <a:t>Domestic Government Bond Holdings</a:t>
            </a:r>
          </a:p>
        </c:rich>
      </c:tx>
      <c:layout/>
      <c:overlay val="0"/>
      <c:spPr>
        <a:noFill/>
        <a:ln>
          <a:noFill/>
        </a:ln>
        <a:effectLst/>
      </c:spPr>
    </c:title>
    <c:autoTitleDeleted val="0"/>
    <c:plotArea>
      <c:layout/>
      <c:lineChart>
        <c:grouping val="standard"/>
        <c:varyColors val="0"/>
        <c:ser>
          <c:idx val="0"/>
          <c:order val="0"/>
          <c:tx>
            <c:strRef>
              <c:f>'ECB Data'!$D$4</c:f>
              <c:strCache>
                <c:ptCount val="1"/>
                <c:pt idx="0">
                  <c:v>Spain</c:v>
                </c:pt>
              </c:strCache>
            </c:strRef>
          </c:tx>
          <c:spPr>
            <a:ln w="38100" cap="rnd">
              <a:solidFill>
                <a:schemeClr val="accent1"/>
              </a:solidFill>
              <a:round/>
            </a:ln>
            <a:effectLst/>
          </c:spPr>
          <c:marker>
            <c:symbol val="circle"/>
            <c:size val="8"/>
            <c:spPr>
              <a:solidFill>
                <a:schemeClr val="accent1"/>
              </a:solidFill>
              <a:ln>
                <a:noFill/>
              </a:ln>
              <a:effectLst/>
            </c:spPr>
          </c:marker>
          <c:cat>
            <c:numRef>
              <c:f>'ECB Data'!$C$43:$C$68</c:f>
              <c:numCache>
                <c:formatCode>m/d/yyyy</c:formatCode>
                <c:ptCount val="26"/>
                <c:pt idx="0">
                  <c:v>39172</c:v>
                </c:pt>
                <c:pt idx="1">
                  <c:v>39263</c:v>
                </c:pt>
                <c:pt idx="2">
                  <c:v>39355</c:v>
                </c:pt>
                <c:pt idx="3">
                  <c:v>39447</c:v>
                </c:pt>
                <c:pt idx="4">
                  <c:v>39538</c:v>
                </c:pt>
                <c:pt idx="5">
                  <c:v>39629</c:v>
                </c:pt>
                <c:pt idx="6">
                  <c:v>39721</c:v>
                </c:pt>
                <c:pt idx="7">
                  <c:v>39813</c:v>
                </c:pt>
                <c:pt idx="8">
                  <c:v>39903</c:v>
                </c:pt>
                <c:pt idx="9">
                  <c:v>39994</c:v>
                </c:pt>
                <c:pt idx="10">
                  <c:v>40086</c:v>
                </c:pt>
                <c:pt idx="11">
                  <c:v>40178</c:v>
                </c:pt>
                <c:pt idx="12">
                  <c:v>40268</c:v>
                </c:pt>
                <c:pt idx="13">
                  <c:v>40359</c:v>
                </c:pt>
                <c:pt idx="14">
                  <c:v>40451</c:v>
                </c:pt>
                <c:pt idx="15">
                  <c:v>40543</c:v>
                </c:pt>
                <c:pt idx="16">
                  <c:v>40633</c:v>
                </c:pt>
                <c:pt idx="17">
                  <c:v>40724</c:v>
                </c:pt>
                <c:pt idx="18">
                  <c:v>40816</c:v>
                </c:pt>
                <c:pt idx="19">
                  <c:v>40908</c:v>
                </c:pt>
                <c:pt idx="20">
                  <c:v>40999</c:v>
                </c:pt>
                <c:pt idx="21">
                  <c:v>41090</c:v>
                </c:pt>
                <c:pt idx="22">
                  <c:v>41182</c:v>
                </c:pt>
                <c:pt idx="23">
                  <c:v>41274</c:v>
                </c:pt>
                <c:pt idx="24">
                  <c:v>41364</c:v>
                </c:pt>
                <c:pt idx="25">
                  <c:v>41455</c:v>
                </c:pt>
              </c:numCache>
            </c:numRef>
          </c:cat>
          <c:val>
            <c:numRef>
              <c:f>'ECB Data'!$D$43:$D$68</c:f>
              <c:numCache>
                <c:formatCode>#,##0</c:formatCode>
                <c:ptCount val="26"/>
                <c:pt idx="0">
                  <c:v>70534.667000000001</c:v>
                </c:pt>
                <c:pt idx="1">
                  <c:v>70098</c:v>
                </c:pt>
                <c:pt idx="2">
                  <c:v>70466.667000000001</c:v>
                </c:pt>
                <c:pt idx="3">
                  <c:v>74300.667000000001</c:v>
                </c:pt>
                <c:pt idx="4">
                  <c:v>75865</c:v>
                </c:pt>
                <c:pt idx="5">
                  <c:v>73617</c:v>
                </c:pt>
                <c:pt idx="6">
                  <c:v>75390.332999999999</c:v>
                </c:pt>
                <c:pt idx="7">
                  <c:v>89769</c:v>
                </c:pt>
                <c:pt idx="8">
                  <c:v>112409.67</c:v>
                </c:pt>
                <c:pt idx="9">
                  <c:v>130038</c:v>
                </c:pt>
                <c:pt idx="10">
                  <c:v>135725.67000000001</c:v>
                </c:pt>
                <c:pt idx="11">
                  <c:v>148713.67000000001</c:v>
                </c:pt>
                <c:pt idx="12">
                  <c:v>145838.67000000001</c:v>
                </c:pt>
                <c:pt idx="13">
                  <c:v>156163.67000000001</c:v>
                </c:pt>
                <c:pt idx="14">
                  <c:v>152461.67000000001</c:v>
                </c:pt>
                <c:pt idx="15">
                  <c:v>157410.67000000001</c:v>
                </c:pt>
                <c:pt idx="16">
                  <c:v>160346.67000000001</c:v>
                </c:pt>
                <c:pt idx="17">
                  <c:v>168731.67</c:v>
                </c:pt>
                <c:pt idx="18">
                  <c:v>169128.67</c:v>
                </c:pt>
                <c:pt idx="19">
                  <c:v>174283.67</c:v>
                </c:pt>
                <c:pt idx="20">
                  <c:v>232274.67</c:v>
                </c:pt>
                <c:pt idx="21">
                  <c:v>243549.33</c:v>
                </c:pt>
                <c:pt idx="22">
                  <c:v>234438</c:v>
                </c:pt>
                <c:pt idx="23">
                  <c:v>242822.33</c:v>
                </c:pt>
                <c:pt idx="24">
                  <c:v>261076.33</c:v>
                </c:pt>
                <c:pt idx="25">
                  <c:v>288690</c:v>
                </c:pt>
              </c:numCache>
            </c:numRef>
          </c:val>
          <c:smooth val="0"/>
        </c:ser>
        <c:ser>
          <c:idx val="1"/>
          <c:order val="1"/>
          <c:tx>
            <c:strRef>
              <c:f>'ECB Data'!$F$4</c:f>
              <c:strCache>
                <c:ptCount val="1"/>
                <c:pt idx="0">
                  <c:v>Italy</c:v>
                </c:pt>
              </c:strCache>
            </c:strRef>
          </c:tx>
          <c:spPr>
            <a:ln w="38100" cap="rnd">
              <a:solidFill>
                <a:schemeClr val="accent2"/>
              </a:solidFill>
              <a:round/>
            </a:ln>
            <a:effectLst/>
          </c:spPr>
          <c:marker>
            <c:symbol val="circle"/>
            <c:size val="8"/>
            <c:spPr>
              <a:solidFill>
                <a:schemeClr val="accent2"/>
              </a:solidFill>
              <a:ln>
                <a:noFill/>
              </a:ln>
              <a:effectLst/>
            </c:spPr>
          </c:marker>
          <c:val>
            <c:numRef>
              <c:f>'ECB Data'!$F$43:$F$68</c:f>
              <c:numCache>
                <c:formatCode>#,##0</c:formatCode>
                <c:ptCount val="26"/>
                <c:pt idx="0">
                  <c:v>167410.32999999999</c:v>
                </c:pt>
                <c:pt idx="1">
                  <c:v>173349.33</c:v>
                </c:pt>
                <c:pt idx="2">
                  <c:v>164759.67000000001</c:v>
                </c:pt>
                <c:pt idx="3">
                  <c:v>168059.33</c:v>
                </c:pt>
                <c:pt idx="4">
                  <c:v>170802.33</c:v>
                </c:pt>
                <c:pt idx="5">
                  <c:v>167025</c:v>
                </c:pt>
                <c:pt idx="6">
                  <c:v>166861.32999999999</c:v>
                </c:pt>
                <c:pt idx="7">
                  <c:v>165130.67000000001</c:v>
                </c:pt>
                <c:pt idx="8">
                  <c:v>179513</c:v>
                </c:pt>
                <c:pt idx="9">
                  <c:v>194425.67</c:v>
                </c:pt>
                <c:pt idx="10">
                  <c:v>201456</c:v>
                </c:pt>
                <c:pt idx="11">
                  <c:v>204103</c:v>
                </c:pt>
                <c:pt idx="12">
                  <c:v>211078.67</c:v>
                </c:pt>
                <c:pt idx="13">
                  <c:v>238289</c:v>
                </c:pt>
                <c:pt idx="14">
                  <c:v>241144.67</c:v>
                </c:pt>
                <c:pt idx="15">
                  <c:v>240262.67</c:v>
                </c:pt>
                <c:pt idx="16">
                  <c:v>234481.33</c:v>
                </c:pt>
                <c:pt idx="17">
                  <c:v>234048.67</c:v>
                </c:pt>
                <c:pt idx="18">
                  <c:v>249579.33</c:v>
                </c:pt>
                <c:pt idx="19">
                  <c:v>244004.67</c:v>
                </c:pt>
                <c:pt idx="20">
                  <c:v>295443.67</c:v>
                </c:pt>
                <c:pt idx="21">
                  <c:v>328732.67</c:v>
                </c:pt>
                <c:pt idx="22">
                  <c:v>340210</c:v>
                </c:pt>
                <c:pt idx="23">
                  <c:v>358783</c:v>
                </c:pt>
                <c:pt idx="24">
                  <c:v>376177.67</c:v>
                </c:pt>
                <c:pt idx="25">
                  <c:v>413070</c:v>
                </c:pt>
              </c:numCache>
            </c:numRef>
          </c:val>
          <c:smooth val="0"/>
        </c:ser>
        <c:dLbls>
          <c:showLegendKey val="0"/>
          <c:showVal val="0"/>
          <c:showCatName val="0"/>
          <c:showSerName val="0"/>
          <c:showPercent val="0"/>
          <c:showBubbleSize val="0"/>
        </c:dLbls>
        <c:marker val="1"/>
        <c:smooth val="0"/>
        <c:axId val="143929344"/>
        <c:axId val="143931264"/>
      </c:lineChart>
      <c:lineChart>
        <c:grouping val="standard"/>
        <c:varyColors val="0"/>
        <c:ser>
          <c:idx val="2"/>
          <c:order val="2"/>
          <c:tx>
            <c:strRef>
              <c:f>'ECB Data'!$G$4</c:f>
              <c:strCache>
                <c:ptCount val="1"/>
                <c:pt idx="0">
                  <c:v>Greece</c:v>
                </c:pt>
              </c:strCache>
            </c:strRef>
          </c:tx>
          <c:spPr>
            <a:ln w="38100" cap="rnd">
              <a:solidFill>
                <a:schemeClr val="accent3"/>
              </a:solidFill>
              <a:round/>
            </a:ln>
            <a:effectLst/>
          </c:spPr>
          <c:marker>
            <c:symbol val="circle"/>
            <c:size val="8"/>
            <c:spPr>
              <a:solidFill>
                <a:schemeClr val="accent3"/>
              </a:solidFill>
              <a:ln>
                <a:noFill/>
              </a:ln>
              <a:effectLst/>
            </c:spPr>
          </c:marker>
          <c:val>
            <c:numRef>
              <c:f>'ECB Data'!$G$43:$G$68</c:f>
              <c:numCache>
                <c:formatCode>#,##0</c:formatCode>
                <c:ptCount val="26"/>
                <c:pt idx="0">
                  <c:v>26324</c:v>
                </c:pt>
                <c:pt idx="1">
                  <c:v>24256.332999999999</c:v>
                </c:pt>
                <c:pt idx="2">
                  <c:v>22246.667000000001</c:v>
                </c:pt>
                <c:pt idx="3">
                  <c:v>21850.332999999999</c:v>
                </c:pt>
                <c:pt idx="4">
                  <c:v>22064.667000000001</c:v>
                </c:pt>
                <c:pt idx="5">
                  <c:v>23985.332999999999</c:v>
                </c:pt>
                <c:pt idx="6">
                  <c:v>24072.667000000001</c:v>
                </c:pt>
                <c:pt idx="7">
                  <c:v>24179.667000000001</c:v>
                </c:pt>
                <c:pt idx="8">
                  <c:v>30144.667000000001</c:v>
                </c:pt>
                <c:pt idx="9">
                  <c:v>38581.332999999999</c:v>
                </c:pt>
                <c:pt idx="10">
                  <c:v>35525.332999999999</c:v>
                </c:pt>
                <c:pt idx="11">
                  <c:v>32684.667000000001</c:v>
                </c:pt>
                <c:pt idx="12">
                  <c:v>38227.667000000001</c:v>
                </c:pt>
                <c:pt idx="13">
                  <c:v>43300.667000000001</c:v>
                </c:pt>
                <c:pt idx="14">
                  <c:v>44544.332999999999</c:v>
                </c:pt>
                <c:pt idx="15">
                  <c:v>44964.667000000001</c:v>
                </c:pt>
                <c:pt idx="16">
                  <c:v>47122</c:v>
                </c:pt>
                <c:pt idx="17">
                  <c:v>47323.332999999999</c:v>
                </c:pt>
                <c:pt idx="18">
                  <c:v>45973</c:v>
                </c:pt>
                <c:pt idx="19">
                  <c:v>44835.667000000001</c:v>
                </c:pt>
                <c:pt idx="20">
                  <c:v>35026.332999999999</c:v>
                </c:pt>
                <c:pt idx="21">
                  <c:v>19983.667000000001</c:v>
                </c:pt>
                <c:pt idx="22">
                  <c:v>20708.332999999999</c:v>
                </c:pt>
                <c:pt idx="23">
                  <c:v>20929.667000000001</c:v>
                </c:pt>
                <c:pt idx="24">
                  <c:v>15728.666999999999</c:v>
                </c:pt>
                <c:pt idx="25">
                  <c:v>14177.333000000001</c:v>
                </c:pt>
              </c:numCache>
            </c:numRef>
          </c:val>
          <c:smooth val="0"/>
        </c:ser>
        <c:ser>
          <c:idx val="3"/>
          <c:order val="3"/>
          <c:tx>
            <c:strRef>
              <c:f>'ECB Data'!$E$4</c:f>
              <c:strCache>
                <c:ptCount val="1"/>
                <c:pt idx="0">
                  <c:v>Ireland</c:v>
                </c:pt>
              </c:strCache>
            </c:strRef>
          </c:tx>
          <c:spPr>
            <a:ln w="38100" cap="rnd">
              <a:solidFill>
                <a:schemeClr val="accent4"/>
              </a:solidFill>
              <a:round/>
            </a:ln>
            <a:effectLst/>
          </c:spPr>
          <c:marker>
            <c:symbol val="circle"/>
            <c:size val="8"/>
            <c:spPr>
              <a:solidFill>
                <a:schemeClr val="accent4"/>
              </a:solidFill>
              <a:ln>
                <a:noFill/>
              </a:ln>
              <a:effectLst/>
            </c:spPr>
          </c:marker>
          <c:val>
            <c:numRef>
              <c:f>'ECB Data'!$E$43:$E$68</c:f>
              <c:numCache>
                <c:formatCode>#,##0</c:formatCode>
                <c:ptCount val="26"/>
                <c:pt idx="0">
                  <c:v>2777</c:v>
                </c:pt>
                <c:pt idx="1">
                  <c:v>2175.6667000000002</c:v>
                </c:pt>
                <c:pt idx="2">
                  <c:v>1744.6666</c:v>
                </c:pt>
                <c:pt idx="3">
                  <c:v>673.33330999999998</c:v>
                </c:pt>
                <c:pt idx="4">
                  <c:v>556.66669000000002</c:v>
                </c:pt>
                <c:pt idx="5">
                  <c:v>657.66669000000002</c:v>
                </c:pt>
                <c:pt idx="6">
                  <c:v>580.66669000000002</c:v>
                </c:pt>
                <c:pt idx="7">
                  <c:v>1604</c:v>
                </c:pt>
                <c:pt idx="8">
                  <c:v>5236</c:v>
                </c:pt>
                <c:pt idx="9">
                  <c:v>6642</c:v>
                </c:pt>
                <c:pt idx="10">
                  <c:v>8009</c:v>
                </c:pt>
                <c:pt idx="11">
                  <c:v>8226.6669999999995</c:v>
                </c:pt>
                <c:pt idx="12">
                  <c:v>8132</c:v>
                </c:pt>
                <c:pt idx="13">
                  <c:v>8028.6665000000003</c:v>
                </c:pt>
                <c:pt idx="14">
                  <c:v>9611.3330000000005</c:v>
                </c:pt>
                <c:pt idx="15">
                  <c:v>11401.666999999999</c:v>
                </c:pt>
                <c:pt idx="16">
                  <c:v>11367</c:v>
                </c:pt>
                <c:pt idx="17">
                  <c:v>10228.333000000001</c:v>
                </c:pt>
                <c:pt idx="18">
                  <c:v>11819.333000000001</c:v>
                </c:pt>
                <c:pt idx="19">
                  <c:v>12805.333000000001</c:v>
                </c:pt>
                <c:pt idx="20">
                  <c:v>14565</c:v>
                </c:pt>
                <c:pt idx="21">
                  <c:v>17418.333999999999</c:v>
                </c:pt>
                <c:pt idx="22">
                  <c:v>18424.666000000001</c:v>
                </c:pt>
                <c:pt idx="23">
                  <c:v>19454.333999999999</c:v>
                </c:pt>
                <c:pt idx="24">
                  <c:v>18758</c:v>
                </c:pt>
                <c:pt idx="25">
                  <c:v>18996.666000000001</c:v>
                </c:pt>
              </c:numCache>
            </c:numRef>
          </c:val>
          <c:smooth val="0"/>
        </c:ser>
        <c:ser>
          <c:idx val="4"/>
          <c:order val="4"/>
          <c:tx>
            <c:strRef>
              <c:f>'ECB Data'!$H$4</c:f>
              <c:strCache>
                <c:ptCount val="1"/>
                <c:pt idx="0">
                  <c:v>Portugal</c:v>
                </c:pt>
              </c:strCache>
            </c:strRef>
          </c:tx>
          <c:spPr>
            <a:ln w="38100" cap="rnd">
              <a:solidFill>
                <a:schemeClr val="accent5"/>
              </a:solidFill>
              <a:round/>
            </a:ln>
            <a:effectLst/>
          </c:spPr>
          <c:marker>
            <c:symbol val="circle"/>
            <c:size val="8"/>
            <c:spPr>
              <a:solidFill>
                <a:schemeClr val="accent5"/>
              </a:solidFill>
              <a:ln>
                <a:noFill/>
              </a:ln>
              <a:effectLst/>
            </c:spPr>
          </c:marker>
          <c:val>
            <c:numRef>
              <c:f>'ECB Data'!$H$43:$H$68</c:f>
              <c:numCache>
                <c:formatCode>#,##0</c:formatCode>
                <c:ptCount val="26"/>
                <c:pt idx="0">
                  <c:v>4975</c:v>
                </c:pt>
                <c:pt idx="1">
                  <c:v>4942.6665000000003</c:v>
                </c:pt>
                <c:pt idx="2">
                  <c:v>4343.6665000000003</c:v>
                </c:pt>
                <c:pt idx="3">
                  <c:v>3884.6667000000002</c:v>
                </c:pt>
                <c:pt idx="4">
                  <c:v>3946.6667000000002</c:v>
                </c:pt>
                <c:pt idx="5">
                  <c:v>4479.6665000000003</c:v>
                </c:pt>
                <c:pt idx="6">
                  <c:v>4577.3334999999997</c:v>
                </c:pt>
                <c:pt idx="7">
                  <c:v>4187.6665000000003</c:v>
                </c:pt>
                <c:pt idx="8">
                  <c:v>4829.3334999999997</c:v>
                </c:pt>
                <c:pt idx="9">
                  <c:v>5990</c:v>
                </c:pt>
                <c:pt idx="10">
                  <c:v>9502</c:v>
                </c:pt>
                <c:pt idx="11">
                  <c:v>9831.3330000000005</c:v>
                </c:pt>
                <c:pt idx="12">
                  <c:v>11190.666999999999</c:v>
                </c:pt>
                <c:pt idx="13">
                  <c:v>15871</c:v>
                </c:pt>
                <c:pt idx="14">
                  <c:v>17856.333999999999</c:v>
                </c:pt>
                <c:pt idx="15">
                  <c:v>19871.666000000001</c:v>
                </c:pt>
                <c:pt idx="16">
                  <c:v>21537.333999999999</c:v>
                </c:pt>
                <c:pt idx="17">
                  <c:v>24334.666000000001</c:v>
                </c:pt>
                <c:pt idx="18">
                  <c:v>24235</c:v>
                </c:pt>
                <c:pt idx="19">
                  <c:v>22756.333999999999</c:v>
                </c:pt>
                <c:pt idx="20">
                  <c:v>26319</c:v>
                </c:pt>
                <c:pt idx="21">
                  <c:v>30035.666000000001</c:v>
                </c:pt>
                <c:pt idx="22">
                  <c:v>30603.666000000001</c:v>
                </c:pt>
                <c:pt idx="23">
                  <c:v>31495.666000000001</c:v>
                </c:pt>
                <c:pt idx="24">
                  <c:v>31071</c:v>
                </c:pt>
                <c:pt idx="25">
                  <c:v>31884.333999999999</c:v>
                </c:pt>
              </c:numCache>
            </c:numRef>
          </c:val>
          <c:smooth val="0"/>
        </c:ser>
        <c:dLbls>
          <c:showLegendKey val="0"/>
          <c:showVal val="0"/>
          <c:showCatName val="0"/>
          <c:showSerName val="0"/>
          <c:showPercent val="0"/>
          <c:showBubbleSize val="0"/>
        </c:dLbls>
        <c:marker val="1"/>
        <c:smooth val="0"/>
        <c:axId val="143943552"/>
        <c:axId val="143941632"/>
      </c:lineChart>
      <c:dateAx>
        <c:axId val="143929344"/>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tx1">
                    <a:lumMod val="65000"/>
                    <a:lumOff val="35000"/>
                  </a:schemeClr>
                </a:solidFill>
                <a:latin typeface="+mn-lt"/>
                <a:ea typeface="+mn-ea"/>
                <a:cs typeface="+mn-cs"/>
              </a:defRPr>
            </a:pPr>
            <a:endParaRPr lang="en-US"/>
          </a:p>
        </c:txPr>
        <c:crossAx val="143931264"/>
        <c:crosses val="autoZero"/>
        <c:auto val="1"/>
        <c:lblOffset val="100"/>
        <c:baseTimeUnit val="months"/>
      </c:dateAx>
      <c:valAx>
        <c:axId val="14393126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n-US"/>
                  <a:t>Italy, Spain</a:t>
                </a:r>
              </a:p>
            </c:rich>
          </c:tx>
          <c:layout/>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3929344"/>
        <c:crosses val="autoZero"/>
        <c:crossBetween val="between"/>
      </c:valAx>
      <c:valAx>
        <c:axId val="143941632"/>
        <c:scaling>
          <c:orientation val="minMax"/>
        </c:scaling>
        <c:delete val="0"/>
        <c:axPos val="r"/>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n-US"/>
                  <a:t>Greece, Ireland, Portugal</a:t>
                </a:r>
              </a:p>
            </c:rich>
          </c:tx>
          <c:layout/>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3943552"/>
        <c:crosses val="max"/>
        <c:crossBetween val="between"/>
      </c:valAx>
      <c:catAx>
        <c:axId val="143943552"/>
        <c:scaling>
          <c:orientation val="minMax"/>
        </c:scaling>
        <c:delete val="0"/>
        <c:axPos val="b"/>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tx1">
                    <a:lumMod val="65000"/>
                    <a:lumOff val="35000"/>
                  </a:schemeClr>
                </a:solidFill>
                <a:latin typeface="+mn-lt"/>
                <a:ea typeface="+mn-ea"/>
                <a:cs typeface="+mn-cs"/>
              </a:defRPr>
            </a:pPr>
            <a:endParaRPr lang="en-US"/>
          </a:p>
        </c:txPr>
        <c:crossAx val="143941632"/>
        <c:crosses val="autoZero"/>
        <c:auto val="1"/>
        <c:lblAlgn val="ctr"/>
        <c:lblOffset val="100"/>
        <c:noMultiLvlLbl val="0"/>
      </c:cat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cap="none" spc="0" normalizeH="0" baseline="0">
                <a:solidFill>
                  <a:schemeClr val="tx1">
                    <a:lumMod val="65000"/>
                    <a:lumOff val="35000"/>
                  </a:schemeClr>
                </a:solidFill>
                <a:latin typeface="+mj-lt"/>
                <a:ea typeface="+mj-ea"/>
                <a:cs typeface="+mj-cs"/>
              </a:defRPr>
            </a:pPr>
            <a:r>
              <a:rPr lang="de-DE" sz="2000"/>
              <a:t>Government Securities (Non-GIPSI Banks)</a:t>
            </a:r>
          </a:p>
        </c:rich>
      </c:tx>
      <c:layout/>
      <c:overlay val="0"/>
      <c:spPr>
        <a:noFill/>
        <a:ln>
          <a:noFill/>
        </a:ln>
        <a:effectLst/>
      </c:spPr>
    </c:title>
    <c:autoTitleDeleted val="0"/>
    <c:plotArea>
      <c:layout/>
      <c:lineChart>
        <c:grouping val="standard"/>
        <c:varyColors val="0"/>
        <c:ser>
          <c:idx val="0"/>
          <c:order val="0"/>
          <c:tx>
            <c:strRef>
              <c:f>'BIS Data'!$B$17</c:f>
              <c:strCache>
                <c:ptCount val="1"/>
                <c:pt idx="0">
                  <c:v>Spain</c:v>
                </c:pt>
              </c:strCache>
            </c:strRef>
          </c:tx>
          <c:spPr>
            <a:ln w="38100" cap="rnd">
              <a:solidFill>
                <a:schemeClr val="accent1"/>
              </a:solidFill>
              <a:round/>
            </a:ln>
            <a:effectLst/>
          </c:spPr>
          <c:marker>
            <c:symbol val="none"/>
          </c:marker>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'[1]Government Claims'!$A$17:$A$26</c:f>
              <c:strCache>
                <c:ptCount val="10"/>
                <c:pt idx="0">
                  <c:v>12/31/2010</c:v>
                </c:pt>
                <c:pt idx="1">
                  <c:v>3/31/2011</c:v>
                </c:pt>
                <c:pt idx="2">
                  <c:v>6/30/2011</c:v>
                </c:pt>
                <c:pt idx="3">
                  <c:v>9/30/2011</c:v>
                </c:pt>
                <c:pt idx="4">
                  <c:v>12/31/2011</c:v>
                </c:pt>
                <c:pt idx="5">
                  <c:v>3/31/2012</c:v>
                </c:pt>
                <c:pt idx="6">
                  <c:v>6/30/2012</c:v>
                </c:pt>
                <c:pt idx="7">
                  <c:v>9/30/2012</c:v>
                </c:pt>
                <c:pt idx="8">
                  <c:v>12/31/2012</c:v>
                </c:pt>
                <c:pt idx="9">
                  <c:v>3/31/2013</c:v>
                </c:pt>
              </c:strCache>
            </c:strRef>
          </c:cat>
          <c:val>
            <c:numRef>
              <c:f>'[1]Government Claims'!$B$17:$B$26</c:f>
              <c:numCache>
                <c:formatCode>General</c:formatCode>
                <c:ptCount val="10"/>
                <c:pt idx="0">
                  <c:v>71863</c:v>
                </c:pt>
                <c:pt idx="1">
                  <c:v>74392</c:v>
                </c:pt>
                <c:pt idx="2">
                  <c:v>71343</c:v>
                </c:pt>
                <c:pt idx="3">
                  <c:v>63258</c:v>
                </c:pt>
                <c:pt idx="4">
                  <c:v>47136</c:v>
                </c:pt>
                <c:pt idx="5">
                  <c:v>50638</c:v>
                </c:pt>
                <c:pt idx="6">
                  <c:v>45446</c:v>
                </c:pt>
                <c:pt idx="7">
                  <c:v>45297</c:v>
                </c:pt>
                <c:pt idx="8">
                  <c:v>47602</c:v>
                </c:pt>
                <c:pt idx="9">
                  <c:v>45495</c:v>
                </c:pt>
              </c:numCache>
            </c:numRef>
          </c:val>
          <c:smooth val="0"/>
        </c:ser>
        <c:ser>
          <c:idx val="1"/>
          <c:order val="1"/>
          <c:tx>
            <c:strRef>
              <c:f>'C:\Users\Steffen\Dropbox\Judith\GIPSI Exposure BIS Data\[GIPSI Exposures1.xlsx]Government Claims'!$E$16</c:f>
              <c:strCache>
                <c:ptCount val="1"/>
                <c:pt idx="0">
                  <c:v>Italy</c:v>
                </c:pt>
              </c:strCache>
            </c:strRef>
          </c:tx>
          <c:spPr>
            <a:ln w="38100" cap="rnd">
              <a:solidFill>
                <a:schemeClr val="accent2"/>
              </a:solidFill>
              <a:round/>
            </a:ln>
            <a:effectLst/>
          </c:spPr>
          <c:marker>
            <c:symbol val="none"/>
          </c:marker>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val>
            <c:numRef>
              <c:f>'[1]Government Claims'!$E$17:$E$26</c:f>
              <c:numCache>
                <c:formatCode>General</c:formatCode>
                <c:ptCount val="10"/>
                <c:pt idx="0">
                  <c:v>177325</c:v>
                </c:pt>
                <c:pt idx="1">
                  <c:v>186055</c:v>
                </c:pt>
                <c:pt idx="2">
                  <c:v>187853</c:v>
                </c:pt>
                <c:pt idx="3">
                  <c:v>146564</c:v>
                </c:pt>
                <c:pt idx="4">
                  <c:v>123609</c:v>
                </c:pt>
                <c:pt idx="5">
                  <c:v>122936</c:v>
                </c:pt>
                <c:pt idx="6">
                  <c:v>109871</c:v>
                </c:pt>
                <c:pt idx="7">
                  <c:v>107413</c:v>
                </c:pt>
                <c:pt idx="8">
                  <c:v>128460</c:v>
                </c:pt>
                <c:pt idx="9">
                  <c:v>133932</c:v>
                </c:pt>
              </c:numCache>
            </c:numRef>
          </c:val>
          <c:smooth val="0"/>
        </c:ser>
        <c:dLbls>
          <c:dLblPos val="ctr"/>
          <c:showLegendKey val="0"/>
          <c:showVal val="1"/>
          <c:showCatName val="0"/>
          <c:showSerName val="0"/>
          <c:showPercent val="0"/>
          <c:showBubbleSize val="0"/>
        </c:dLbls>
        <c:marker val="1"/>
        <c:smooth val="0"/>
        <c:axId val="144248192"/>
        <c:axId val="144254080"/>
      </c:lineChart>
      <c:lineChart>
        <c:grouping val="standard"/>
        <c:varyColors val="0"/>
        <c:ser>
          <c:idx val="2"/>
          <c:order val="2"/>
          <c:tx>
            <c:strRef>
              <c:f>'BIS Data'!$D$17</c:f>
              <c:strCache>
                <c:ptCount val="1"/>
                <c:pt idx="0">
                  <c:v>Ireland</c:v>
                </c:pt>
              </c:strCache>
            </c:strRef>
          </c:tx>
          <c:spPr>
            <a:ln w="38100" cap="rnd">
              <a:solidFill>
                <a:schemeClr val="accent3"/>
              </a:solidFill>
              <a:round/>
            </a:ln>
            <a:effectLst/>
          </c:spPr>
          <c:marker>
            <c:symbol val="none"/>
          </c:marker>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val>
            <c:numRef>
              <c:f>'BIS Data'!$D$18:$D$27</c:f>
              <c:numCache>
                <c:formatCode>#,##0</c:formatCode>
                <c:ptCount val="10"/>
                <c:pt idx="0">
                  <c:v>12402</c:v>
                </c:pt>
                <c:pt idx="1">
                  <c:v>11318</c:v>
                </c:pt>
                <c:pt idx="2">
                  <c:v>10685</c:v>
                </c:pt>
                <c:pt idx="3">
                  <c:v>10809</c:v>
                </c:pt>
                <c:pt idx="4">
                  <c:v>8979</c:v>
                </c:pt>
                <c:pt idx="5">
                  <c:v>7831</c:v>
                </c:pt>
                <c:pt idx="6">
                  <c:v>8254</c:v>
                </c:pt>
                <c:pt idx="7">
                  <c:v>6272</c:v>
                </c:pt>
                <c:pt idx="8">
                  <c:v>5964</c:v>
                </c:pt>
                <c:pt idx="9">
                  <c:v>6703</c:v>
                </c:pt>
              </c:numCache>
            </c:numRef>
          </c:val>
          <c:smooth val="0"/>
        </c:ser>
        <c:dLbls>
          <c:showLegendKey val="0"/>
          <c:showVal val="0"/>
          <c:showCatName val="0"/>
          <c:showSerName val="0"/>
          <c:showPercent val="0"/>
          <c:showBubbleSize val="0"/>
        </c:dLbls>
        <c:marker val="1"/>
        <c:smooth val="0"/>
        <c:axId val="144269696"/>
        <c:axId val="144255616"/>
      </c:lineChart>
      <c:catAx>
        <c:axId val="144248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cap="none" spc="0" normalizeH="0" baseline="0">
                <a:solidFill>
                  <a:schemeClr val="tx1">
                    <a:lumMod val="65000"/>
                    <a:lumOff val="35000"/>
                  </a:schemeClr>
                </a:solidFill>
                <a:latin typeface="+mn-lt"/>
                <a:ea typeface="+mn-ea"/>
                <a:cs typeface="+mn-cs"/>
              </a:defRPr>
            </a:pPr>
            <a:endParaRPr lang="en-US"/>
          </a:p>
        </c:txPr>
        <c:crossAx val="144254080"/>
        <c:crosses val="autoZero"/>
        <c:auto val="1"/>
        <c:lblAlgn val="ctr"/>
        <c:lblOffset val="100"/>
        <c:noMultiLvlLbl val="0"/>
      </c:catAx>
      <c:valAx>
        <c:axId val="14425408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4248192"/>
        <c:crosses val="autoZero"/>
        <c:crossBetween val="between"/>
      </c:valAx>
      <c:valAx>
        <c:axId val="144255616"/>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4269696"/>
        <c:crosses val="max"/>
        <c:crossBetween val="between"/>
      </c:valAx>
      <c:catAx>
        <c:axId val="144269696"/>
        <c:scaling>
          <c:orientation val="minMax"/>
        </c:scaling>
        <c:delete val="1"/>
        <c:axPos val="b"/>
        <c:majorTickMark val="out"/>
        <c:minorTickMark val="none"/>
        <c:tickLblPos val="nextTo"/>
        <c:crossAx val="144255616"/>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3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1" y="0"/>
            <a:ext cx="2946400" cy="496492"/>
          </a:xfrm>
          <a:prstGeom prst="rect">
            <a:avLst/>
          </a:prstGeom>
          <a:noFill/>
          <a:ln w="9525">
            <a:noFill/>
            <a:miter lim="800000"/>
            <a:headEnd/>
            <a:tailEnd/>
          </a:ln>
          <a:effectLst/>
        </p:spPr>
        <p:txBody>
          <a:bodyPr vert="horz" wrap="square" lIns="91932" tIns="45967" rIns="91932" bIns="45967" numCol="1" anchor="t" anchorCtr="0" compatLnSpc="1">
            <a:prstTxWarp prst="textNoShape">
              <a:avLst/>
            </a:prstTxWarp>
          </a:bodyPr>
          <a:lstStyle>
            <a:lvl1pPr>
              <a:defRPr sz="1200"/>
            </a:lvl1pPr>
          </a:lstStyle>
          <a:p>
            <a:pPr>
              <a:defRPr/>
            </a:pPr>
            <a:endParaRPr lang="de-DE"/>
          </a:p>
        </p:txBody>
      </p:sp>
      <p:sp>
        <p:nvSpPr>
          <p:cNvPr id="14339" name="Rectangle 3"/>
          <p:cNvSpPr>
            <a:spLocks noGrp="1" noChangeArrowheads="1"/>
          </p:cNvSpPr>
          <p:nvPr>
            <p:ph type="dt" sz="quarter" idx="1"/>
          </p:nvPr>
        </p:nvSpPr>
        <p:spPr bwMode="auto">
          <a:xfrm>
            <a:off x="3849688" y="0"/>
            <a:ext cx="2946400" cy="496492"/>
          </a:xfrm>
          <a:prstGeom prst="rect">
            <a:avLst/>
          </a:prstGeom>
          <a:noFill/>
          <a:ln w="9525">
            <a:noFill/>
            <a:miter lim="800000"/>
            <a:headEnd/>
            <a:tailEnd/>
          </a:ln>
          <a:effectLst/>
        </p:spPr>
        <p:txBody>
          <a:bodyPr vert="horz" wrap="square" lIns="91932" tIns="45967" rIns="91932" bIns="45967" numCol="1" anchor="t" anchorCtr="0" compatLnSpc="1">
            <a:prstTxWarp prst="textNoShape">
              <a:avLst/>
            </a:prstTxWarp>
          </a:bodyPr>
          <a:lstStyle>
            <a:lvl1pPr algn="r">
              <a:defRPr sz="1200"/>
            </a:lvl1pPr>
          </a:lstStyle>
          <a:p>
            <a:pPr>
              <a:defRPr/>
            </a:pPr>
            <a:endParaRPr lang="de-DE"/>
          </a:p>
        </p:txBody>
      </p:sp>
      <p:sp>
        <p:nvSpPr>
          <p:cNvPr id="14340" name="Rectangle 4"/>
          <p:cNvSpPr>
            <a:spLocks noGrp="1" noChangeArrowheads="1"/>
          </p:cNvSpPr>
          <p:nvPr>
            <p:ph type="ftr" sz="quarter" idx="2"/>
          </p:nvPr>
        </p:nvSpPr>
        <p:spPr bwMode="auto">
          <a:xfrm>
            <a:off x="1" y="9428551"/>
            <a:ext cx="2946400" cy="496492"/>
          </a:xfrm>
          <a:prstGeom prst="rect">
            <a:avLst/>
          </a:prstGeom>
          <a:noFill/>
          <a:ln w="9525">
            <a:noFill/>
            <a:miter lim="800000"/>
            <a:headEnd/>
            <a:tailEnd/>
          </a:ln>
          <a:effectLst/>
        </p:spPr>
        <p:txBody>
          <a:bodyPr vert="horz" wrap="square" lIns="91932" tIns="45967" rIns="91932" bIns="45967" numCol="1" anchor="b" anchorCtr="0" compatLnSpc="1">
            <a:prstTxWarp prst="textNoShape">
              <a:avLst/>
            </a:prstTxWarp>
          </a:bodyPr>
          <a:lstStyle>
            <a:lvl1pPr>
              <a:defRPr sz="1200"/>
            </a:lvl1pPr>
          </a:lstStyle>
          <a:p>
            <a:pPr>
              <a:defRPr/>
            </a:pPr>
            <a:endParaRPr lang="de-DE"/>
          </a:p>
        </p:txBody>
      </p:sp>
      <p:sp>
        <p:nvSpPr>
          <p:cNvPr id="14341" name="Rectangle 5"/>
          <p:cNvSpPr>
            <a:spLocks noGrp="1" noChangeArrowheads="1"/>
          </p:cNvSpPr>
          <p:nvPr>
            <p:ph type="sldNum" sz="quarter" idx="3"/>
          </p:nvPr>
        </p:nvSpPr>
        <p:spPr bwMode="auto">
          <a:xfrm>
            <a:off x="3849688" y="9428551"/>
            <a:ext cx="2946400" cy="496492"/>
          </a:xfrm>
          <a:prstGeom prst="rect">
            <a:avLst/>
          </a:prstGeom>
          <a:noFill/>
          <a:ln w="9525">
            <a:noFill/>
            <a:miter lim="800000"/>
            <a:headEnd/>
            <a:tailEnd/>
          </a:ln>
          <a:effectLst/>
        </p:spPr>
        <p:txBody>
          <a:bodyPr vert="horz" wrap="square" lIns="91932" tIns="45967" rIns="91932" bIns="45967" numCol="1" anchor="b" anchorCtr="0" compatLnSpc="1">
            <a:prstTxWarp prst="textNoShape">
              <a:avLst/>
            </a:prstTxWarp>
          </a:bodyPr>
          <a:lstStyle>
            <a:lvl1pPr algn="r">
              <a:defRPr sz="1200"/>
            </a:lvl1pPr>
          </a:lstStyle>
          <a:p>
            <a:pPr>
              <a:defRPr/>
            </a:pPr>
            <a:fld id="{FAF73C26-35EE-4FEC-8247-AF39DDF6DF9F}" type="slidenum">
              <a:rPr lang="de-DE"/>
              <a:pPr>
                <a:defRPr/>
              </a:pPr>
              <a:t>‹#›</a:t>
            </a:fld>
            <a:endParaRPr lang="de-DE" dirty="0"/>
          </a:p>
        </p:txBody>
      </p:sp>
    </p:spTree>
    <p:extLst>
      <p:ext uri="{BB962C8B-B14F-4D97-AF65-F5344CB8AC3E}">
        <p14:creationId xmlns:p14="http://schemas.microsoft.com/office/powerpoint/2010/main" val="15663703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1" y="0"/>
            <a:ext cx="2946400" cy="496492"/>
          </a:xfrm>
          <a:prstGeom prst="rect">
            <a:avLst/>
          </a:prstGeom>
          <a:noFill/>
          <a:ln w="9525">
            <a:noFill/>
            <a:miter lim="800000"/>
            <a:headEnd/>
            <a:tailEnd/>
          </a:ln>
          <a:effectLst/>
        </p:spPr>
        <p:txBody>
          <a:bodyPr vert="horz" wrap="square" lIns="91932" tIns="45967" rIns="91932" bIns="45967" numCol="1" anchor="t" anchorCtr="0" compatLnSpc="1">
            <a:prstTxWarp prst="textNoShape">
              <a:avLst/>
            </a:prstTxWarp>
          </a:bodyPr>
          <a:lstStyle>
            <a:lvl1pPr>
              <a:defRPr sz="1200"/>
            </a:lvl1pPr>
          </a:lstStyle>
          <a:p>
            <a:pPr>
              <a:defRPr/>
            </a:pPr>
            <a:endParaRPr lang="de-DE"/>
          </a:p>
        </p:txBody>
      </p:sp>
      <p:sp>
        <p:nvSpPr>
          <p:cNvPr id="25603" name="Rectangle 3"/>
          <p:cNvSpPr>
            <a:spLocks noGrp="1" noChangeArrowheads="1"/>
          </p:cNvSpPr>
          <p:nvPr>
            <p:ph type="dt" idx="1"/>
          </p:nvPr>
        </p:nvSpPr>
        <p:spPr bwMode="auto">
          <a:xfrm>
            <a:off x="3849688" y="0"/>
            <a:ext cx="2946400" cy="496492"/>
          </a:xfrm>
          <a:prstGeom prst="rect">
            <a:avLst/>
          </a:prstGeom>
          <a:noFill/>
          <a:ln w="9525">
            <a:noFill/>
            <a:miter lim="800000"/>
            <a:headEnd/>
            <a:tailEnd/>
          </a:ln>
          <a:effectLst/>
        </p:spPr>
        <p:txBody>
          <a:bodyPr vert="horz" wrap="square" lIns="91932" tIns="45967" rIns="91932" bIns="45967" numCol="1" anchor="t" anchorCtr="0" compatLnSpc="1">
            <a:prstTxWarp prst="textNoShape">
              <a:avLst/>
            </a:prstTxWarp>
          </a:bodyPr>
          <a:lstStyle>
            <a:lvl1pPr algn="r">
              <a:defRPr sz="1200"/>
            </a:lvl1pPr>
          </a:lstStyle>
          <a:p>
            <a:pPr>
              <a:defRPr/>
            </a:pPr>
            <a:endParaRPr lang="de-DE"/>
          </a:p>
        </p:txBody>
      </p:sp>
      <p:sp>
        <p:nvSpPr>
          <p:cNvPr id="28676" name="Rectangle 4"/>
          <p:cNvSpPr>
            <a:spLocks noGrp="1" noRot="1" noChangeAspect="1" noChangeArrowheads="1" noTextEdit="1"/>
          </p:cNvSpPr>
          <p:nvPr>
            <p:ph type="sldImg" idx="2"/>
          </p:nvPr>
        </p:nvSpPr>
        <p:spPr bwMode="auto">
          <a:xfrm>
            <a:off x="709613" y="742950"/>
            <a:ext cx="5378450" cy="3724275"/>
          </a:xfrm>
          <a:prstGeom prst="rect">
            <a:avLst/>
          </a:prstGeom>
          <a:noFill/>
          <a:ln w="9525">
            <a:solidFill>
              <a:srgbClr val="000000"/>
            </a:solidFill>
            <a:miter lim="800000"/>
            <a:headEnd/>
            <a:tailEnd/>
          </a:ln>
        </p:spPr>
      </p:sp>
      <p:sp>
        <p:nvSpPr>
          <p:cNvPr id="25605" name="Rectangle 5"/>
          <p:cNvSpPr>
            <a:spLocks noGrp="1" noChangeArrowheads="1"/>
          </p:cNvSpPr>
          <p:nvPr>
            <p:ph type="body" sz="quarter" idx="3"/>
          </p:nvPr>
        </p:nvSpPr>
        <p:spPr bwMode="auto">
          <a:xfrm>
            <a:off x="679451" y="4715872"/>
            <a:ext cx="5438775" cy="4465231"/>
          </a:xfrm>
          <a:prstGeom prst="rect">
            <a:avLst/>
          </a:prstGeom>
          <a:noFill/>
          <a:ln w="9525">
            <a:noFill/>
            <a:miter lim="800000"/>
            <a:headEnd/>
            <a:tailEnd/>
          </a:ln>
          <a:effectLst/>
        </p:spPr>
        <p:txBody>
          <a:bodyPr vert="horz" wrap="square" lIns="91932" tIns="45967" rIns="91932" bIns="45967"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25606" name="Rectangle 6"/>
          <p:cNvSpPr>
            <a:spLocks noGrp="1" noChangeArrowheads="1"/>
          </p:cNvSpPr>
          <p:nvPr>
            <p:ph type="ftr" sz="quarter" idx="4"/>
          </p:nvPr>
        </p:nvSpPr>
        <p:spPr bwMode="auto">
          <a:xfrm>
            <a:off x="1" y="9428551"/>
            <a:ext cx="2946400" cy="496492"/>
          </a:xfrm>
          <a:prstGeom prst="rect">
            <a:avLst/>
          </a:prstGeom>
          <a:noFill/>
          <a:ln w="9525">
            <a:noFill/>
            <a:miter lim="800000"/>
            <a:headEnd/>
            <a:tailEnd/>
          </a:ln>
          <a:effectLst/>
        </p:spPr>
        <p:txBody>
          <a:bodyPr vert="horz" wrap="square" lIns="91932" tIns="45967" rIns="91932" bIns="45967" numCol="1" anchor="b" anchorCtr="0" compatLnSpc="1">
            <a:prstTxWarp prst="textNoShape">
              <a:avLst/>
            </a:prstTxWarp>
          </a:bodyPr>
          <a:lstStyle>
            <a:lvl1pPr>
              <a:defRPr sz="1200"/>
            </a:lvl1pPr>
          </a:lstStyle>
          <a:p>
            <a:pPr>
              <a:defRPr/>
            </a:pPr>
            <a:endParaRPr lang="de-DE"/>
          </a:p>
        </p:txBody>
      </p:sp>
      <p:sp>
        <p:nvSpPr>
          <p:cNvPr id="25607" name="Rectangle 7"/>
          <p:cNvSpPr>
            <a:spLocks noGrp="1" noChangeArrowheads="1"/>
          </p:cNvSpPr>
          <p:nvPr>
            <p:ph type="sldNum" sz="quarter" idx="5"/>
          </p:nvPr>
        </p:nvSpPr>
        <p:spPr bwMode="auto">
          <a:xfrm>
            <a:off x="3849688" y="9428551"/>
            <a:ext cx="2946400" cy="496492"/>
          </a:xfrm>
          <a:prstGeom prst="rect">
            <a:avLst/>
          </a:prstGeom>
          <a:noFill/>
          <a:ln w="9525">
            <a:noFill/>
            <a:miter lim="800000"/>
            <a:headEnd/>
            <a:tailEnd/>
          </a:ln>
          <a:effectLst/>
        </p:spPr>
        <p:txBody>
          <a:bodyPr vert="horz" wrap="square" lIns="91932" tIns="45967" rIns="91932" bIns="45967" numCol="1" anchor="b" anchorCtr="0" compatLnSpc="1">
            <a:prstTxWarp prst="textNoShape">
              <a:avLst/>
            </a:prstTxWarp>
          </a:bodyPr>
          <a:lstStyle>
            <a:lvl1pPr algn="r">
              <a:defRPr sz="1200"/>
            </a:lvl1pPr>
          </a:lstStyle>
          <a:p>
            <a:pPr>
              <a:defRPr/>
            </a:pPr>
            <a:fld id="{8AB219D6-8477-4887-ADE0-303C3B97AF84}" type="slidenum">
              <a:rPr lang="de-DE"/>
              <a:pPr>
                <a:defRPr/>
              </a:pPr>
              <a:t>‹#›</a:t>
            </a:fld>
            <a:endParaRPr lang="de-DE" dirty="0"/>
          </a:p>
        </p:txBody>
      </p:sp>
    </p:spTree>
    <p:extLst>
      <p:ext uri="{BB962C8B-B14F-4D97-AF65-F5344CB8AC3E}">
        <p14:creationId xmlns:p14="http://schemas.microsoft.com/office/powerpoint/2010/main" val="33107759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B1991E42-5AC2-45AB-BB49-55E0354E20EF}" type="slidenum">
              <a:rPr lang="de-DE" smtClean="0"/>
              <a:pPr/>
              <a:t>1</a:t>
            </a:fld>
            <a:endParaRPr lang="de-DE" smtClean="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de-DE" dirty="0" smtClean="0"/>
          </a:p>
        </p:txBody>
      </p:sp>
    </p:spTree>
    <p:extLst>
      <p:ext uri="{BB962C8B-B14F-4D97-AF65-F5344CB8AC3E}">
        <p14:creationId xmlns:p14="http://schemas.microsoft.com/office/powerpoint/2010/main" val="4291603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B219D6-8477-4887-ADE0-303C3B97AF84}" type="slidenum">
              <a:rPr lang="de-DE" smtClean="0"/>
              <a:pPr>
                <a:defRPr/>
              </a:pPr>
              <a:t>6</a:t>
            </a:fld>
            <a:endParaRPr lang="de-DE" dirty="0"/>
          </a:p>
        </p:txBody>
      </p:sp>
    </p:spTree>
    <p:extLst>
      <p:ext uri="{BB962C8B-B14F-4D97-AF65-F5344CB8AC3E}">
        <p14:creationId xmlns:p14="http://schemas.microsoft.com/office/powerpoint/2010/main" val="1099129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However, we believe that the CEO of </a:t>
            </a:r>
            <a:r>
              <a:rPr lang="en-US" dirty="0" err="1"/>
              <a:t>Dexia</a:t>
            </a:r>
            <a:r>
              <a:rPr lang="en-US" dirty="0"/>
              <a:t>, the failed Benelux bank, may have blown GB's trade out of the water.  The Belgian paper De Standard is reporting that </a:t>
            </a:r>
            <a:r>
              <a:rPr lang="en-US" dirty="0" err="1"/>
              <a:t>Dexia</a:t>
            </a:r>
            <a:r>
              <a:rPr lang="en-US" dirty="0"/>
              <a:t> was bought down by short bund position in Interest Rate Swaps that they "forgot" to hedge, resulting in a single margin call of 46 Billion Euros.  Single handedly bankrupting the bank.  Ouch!</a:t>
            </a:r>
            <a:endParaRPr lang="de-DE" dirty="0"/>
          </a:p>
        </p:txBody>
      </p:sp>
      <p:sp>
        <p:nvSpPr>
          <p:cNvPr id="4" name="Foliennummernplatzhalter 3"/>
          <p:cNvSpPr>
            <a:spLocks noGrp="1"/>
          </p:cNvSpPr>
          <p:nvPr>
            <p:ph type="sldNum" sz="quarter" idx="10"/>
          </p:nvPr>
        </p:nvSpPr>
        <p:spPr/>
        <p:txBody>
          <a:bodyPr/>
          <a:lstStyle/>
          <a:p>
            <a:pPr>
              <a:defRPr/>
            </a:pPr>
            <a:fld id="{8AB219D6-8477-4887-ADE0-303C3B97AF84}" type="slidenum">
              <a:rPr lang="de-DE" smtClean="0"/>
              <a:pPr>
                <a:defRPr/>
              </a:pPr>
              <a:t>7</a:t>
            </a:fld>
            <a:endParaRPr lang="de-DE" dirty="0"/>
          </a:p>
        </p:txBody>
      </p:sp>
    </p:spTree>
    <p:extLst>
      <p:ext uri="{BB962C8B-B14F-4D97-AF65-F5344CB8AC3E}">
        <p14:creationId xmlns:p14="http://schemas.microsoft.com/office/powerpoint/2010/main" val="1461194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8AB219D6-8477-4887-ADE0-303C3B97AF84}" type="slidenum">
              <a:rPr lang="de-DE" smtClean="0"/>
              <a:pPr>
                <a:defRPr/>
              </a:pPr>
              <a:t>12</a:t>
            </a:fld>
            <a:endParaRPr lang="de-DE" dirty="0"/>
          </a:p>
        </p:txBody>
      </p:sp>
    </p:spTree>
    <p:extLst>
      <p:ext uri="{BB962C8B-B14F-4D97-AF65-F5344CB8AC3E}">
        <p14:creationId xmlns:p14="http://schemas.microsoft.com/office/powerpoint/2010/main" val="2136771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8AB219D6-8477-4887-ADE0-303C3B97AF84}" type="slidenum">
              <a:rPr lang="de-DE" smtClean="0"/>
              <a:pPr>
                <a:defRPr/>
              </a:pPr>
              <a:t>20</a:t>
            </a:fld>
            <a:endParaRPr lang="de-DE" dirty="0"/>
          </a:p>
        </p:txBody>
      </p:sp>
    </p:spTree>
    <p:extLst>
      <p:ext uri="{BB962C8B-B14F-4D97-AF65-F5344CB8AC3E}">
        <p14:creationId xmlns:p14="http://schemas.microsoft.com/office/powerpoint/2010/main" val="1066518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B219D6-8477-4887-ADE0-303C3B97AF84}" type="slidenum">
              <a:rPr lang="de-DE" smtClean="0"/>
              <a:pPr>
                <a:defRPr/>
              </a:pPr>
              <a:t>23</a:t>
            </a:fld>
            <a:endParaRPr lang="de-DE" dirty="0"/>
          </a:p>
        </p:txBody>
      </p:sp>
    </p:spTree>
    <p:extLst>
      <p:ext uri="{BB962C8B-B14F-4D97-AF65-F5344CB8AC3E}">
        <p14:creationId xmlns:p14="http://schemas.microsoft.com/office/powerpoint/2010/main" val="339435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8AB219D6-8477-4887-ADE0-303C3B97AF84}" type="slidenum">
              <a:rPr lang="de-DE" smtClean="0"/>
              <a:pPr>
                <a:defRPr/>
              </a:pPr>
              <a:t>30</a:t>
            </a:fld>
            <a:endParaRPr lang="de-DE" dirty="0"/>
          </a:p>
        </p:txBody>
      </p:sp>
    </p:spTree>
    <p:extLst>
      <p:ext uri="{BB962C8B-B14F-4D97-AF65-F5344CB8AC3E}">
        <p14:creationId xmlns:p14="http://schemas.microsoft.com/office/powerpoint/2010/main" val="605308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8AB219D6-8477-4887-ADE0-303C3B97AF84}" type="slidenum">
              <a:rPr lang="de-DE" smtClean="0"/>
              <a:pPr>
                <a:defRPr/>
              </a:pPr>
              <a:t>41</a:t>
            </a:fld>
            <a:endParaRPr lang="de-DE" dirty="0"/>
          </a:p>
        </p:txBody>
      </p:sp>
    </p:spTree>
    <p:extLst>
      <p:ext uri="{BB962C8B-B14F-4D97-AF65-F5344CB8AC3E}">
        <p14:creationId xmlns:p14="http://schemas.microsoft.com/office/powerpoint/2010/main" val="80795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4" name="Rectangle 9"/>
          <p:cNvSpPr>
            <a:spLocks noChangeArrowheads="1"/>
          </p:cNvSpPr>
          <p:nvPr userDrawn="1"/>
        </p:nvSpPr>
        <p:spPr bwMode="auto">
          <a:xfrm>
            <a:off x="0" y="6553200"/>
            <a:ext cx="9906000" cy="304800"/>
          </a:xfrm>
          <a:prstGeom prst="rect">
            <a:avLst/>
          </a:prstGeom>
          <a:solidFill>
            <a:srgbClr val="FFFFFF"/>
          </a:solidFill>
          <a:ln w="9525">
            <a:noFill/>
            <a:miter lim="800000"/>
            <a:headEnd/>
            <a:tailEnd/>
          </a:ln>
          <a:effectLst/>
        </p:spPr>
        <p:txBody>
          <a:bodyPr wrap="none" anchor="ctr"/>
          <a:lstStyle/>
          <a:p>
            <a:pPr algn="ctr">
              <a:defRPr/>
            </a:pPr>
            <a:endParaRPr lang="de-DE" sz="2800" dirty="0">
              <a:latin typeface="Arial Black" pitchFamily="-65" charset="0"/>
              <a:ea typeface="Arial" pitchFamily="-65" charset="0"/>
              <a:cs typeface="Arial" pitchFamily="-65" charset="0"/>
            </a:endParaRPr>
          </a:p>
        </p:txBody>
      </p:sp>
      <p:sp>
        <p:nvSpPr>
          <p:cNvPr id="5" name="Text Box 12"/>
          <p:cNvSpPr txBox="1">
            <a:spLocks noChangeArrowheads="1"/>
          </p:cNvSpPr>
          <p:nvPr userDrawn="1"/>
        </p:nvSpPr>
        <p:spPr bwMode="auto">
          <a:xfrm>
            <a:off x="352425" y="6613525"/>
            <a:ext cx="2066925" cy="230188"/>
          </a:xfrm>
          <a:prstGeom prst="rect">
            <a:avLst/>
          </a:prstGeom>
          <a:noFill/>
          <a:ln w="9525" algn="ctr">
            <a:noFill/>
            <a:miter lim="800000"/>
            <a:headEnd/>
            <a:tailEnd/>
          </a:ln>
          <a:effectLst/>
        </p:spPr>
        <p:txBody>
          <a:bodyPr wrap="none" lIns="0" tIns="46800" rIns="0" bIns="46800"/>
          <a:lstStyle/>
          <a:p>
            <a:endParaRPr lang="de-DE" sz="800" dirty="0">
              <a:cs typeface="Arial" charset="0"/>
            </a:endParaRPr>
          </a:p>
        </p:txBody>
      </p:sp>
      <p:sp>
        <p:nvSpPr>
          <p:cNvPr id="3074" name="Rectangle 2"/>
          <p:cNvSpPr>
            <a:spLocks noGrp="1" noChangeArrowheads="1"/>
          </p:cNvSpPr>
          <p:nvPr>
            <p:ph type="ctrTitle"/>
          </p:nvPr>
        </p:nvSpPr>
        <p:spPr>
          <a:xfrm>
            <a:off x="350838" y="908050"/>
            <a:ext cx="8420100" cy="1470025"/>
          </a:xfrm>
        </p:spPr>
        <p:txBody>
          <a:bodyPr/>
          <a:lstStyle>
            <a:lvl1pPr>
              <a:defRPr sz="3600"/>
            </a:lvl1pPr>
          </a:lstStyle>
          <a:p>
            <a:r>
              <a:rPr lang="en-US"/>
              <a:t>Titelmasterformat durch Klicken bearbeiten</a:t>
            </a:r>
          </a:p>
        </p:txBody>
      </p:sp>
      <p:sp>
        <p:nvSpPr>
          <p:cNvPr id="3075" name="Rectangle 3"/>
          <p:cNvSpPr>
            <a:spLocks noGrp="1" noChangeArrowheads="1"/>
          </p:cNvSpPr>
          <p:nvPr>
            <p:ph type="subTitle" idx="1"/>
          </p:nvPr>
        </p:nvSpPr>
        <p:spPr>
          <a:xfrm>
            <a:off x="350838" y="2852936"/>
            <a:ext cx="6934200" cy="1150939"/>
          </a:xfrm>
        </p:spPr>
        <p:txBody>
          <a:bodyPr/>
          <a:lstStyle>
            <a:lvl1pPr marL="0" indent="0">
              <a:buFontTx/>
              <a:buNone/>
              <a:defRPr/>
            </a:lvl1pPr>
          </a:lstStyle>
          <a:p>
            <a:r>
              <a:rPr lang="en-US" dirty="0" err="1"/>
              <a:t>Formatvorlage</a:t>
            </a:r>
            <a:r>
              <a:rPr lang="en-US" dirty="0"/>
              <a:t> des </a:t>
            </a:r>
            <a:r>
              <a:rPr lang="en-US" dirty="0" err="1"/>
              <a:t>Untertitelmasters</a:t>
            </a:r>
            <a:r>
              <a:rPr lang="en-US" dirty="0"/>
              <a:t> </a:t>
            </a:r>
            <a:r>
              <a:rPr lang="en-US" dirty="0" err="1"/>
              <a:t>durch</a:t>
            </a:r>
            <a:r>
              <a:rPr lang="en-US" dirty="0"/>
              <a:t> </a:t>
            </a:r>
            <a:r>
              <a:rPr lang="en-US" dirty="0" err="1"/>
              <a:t>Klicken</a:t>
            </a:r>
            <a:r>
              <a:rPr lang="en-US" dirty="0"/>
              <a:t> </a:t>
            </a:r>
            <a:r>
              <a:rPr lang="en-US" dirty="0" err="1"/>
              <a:t>bearbeiten</a:t>
            </a:r>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sz="2400"/>
            </a:lvl1pPr>
          </a:lstStyle>
          <a:p>
            <a:r>
              <a:rPr lang="de-DE" dirty="0" smtClean="0"/>
              <a:t>Titelmasterformat durch Klicken bearbeiten</a:t>
            </a:r>
            <a:endParaRPr lang="de-DE" dirty="0"/>
          </a:p>
        </p:txBody>
      </p:sp>
      <p:sp>
        <p:nvSpPr>
          <p:cNvPr id="3" name="Inhaltsplatzhalter 2"/>
          <p:cNvSpPr>
            <a:spLocks noGrp="1"/>
          </p:cNvSpPr>
          <p:nvPr>
            <p:ph idx="1"/>
          </p:nvPr>
        </p:nvSpPr>
        <p:spPr/>
        <p:txBody>
          <a:bodyPr/>
          <a:lstStyle>
            <a:lvl1pPr>
              <a:defRPr sz="2000">
                <a:latin typeface="+mn-lt"/>
              </a:defRPr>
            </a:lvl1pPr>
            <a:lvl2pPr>
              <a:defRPr sz="1800"/>
            </a:lvl2pPr>
            <a:lvl3pPr>
              <a:defRPr sz="1800"/>
            </a:lvl3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350838" y="404813"/>
            <a:ext cx="9047823" cy="503237"/>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350838" y="1196975"/>
            <a:ext cx="4480057" cy="5327650"/>
          </a:xfrm>
        </p:spPr>
        <p:txBody>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Inhaltsplatzhalter 3"/>
          <p:cNvSpPr>
            <a:spLocks noGrp="1"/>
          </p:cNvSpPr>
          <p:nvPr>
            <p:ph sz="half" idx="2"/>
          </p:nvPr>
        </p:nvSpPr>
        <p:spPr>
          <a:xfrm>
            <a:off x="5152761" y="1196975"/>
            <a:ext cx="4481777" cy="532765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320906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 name="Rectangle 9"/>
          <p:cNvSpPr>
            <a:spLocks noChangeArrowheads="1"/>
          </p:cNvSpPr>
          <p:nvPr userDrawn="1"/>
        </p:nvSpPr>
        <p:spPr bwMode="auto">
          <a:xfrm>
            <a:off x="0" y="6553200"/>
            <a:ext cx="9906000" cy="304800"/>
          </a:xfrm>
          <a:prstGeom prst="rect">
            <a:avLst/>
          </a:prstGeom>
          <a:solidFill>
            <a:srgbClr val="FFFFFF"/>
          </a:solidFill>
          <a:ln w="9525">
            <a:noFill/>
            <a:miter lim="800000"/>
            <a:headEnd/>
            <a:tailEnd/>
          </a:ln>
          <a:effectLst/>
        </p:spPr>
        <p:txBody>
          <a:bodyPr wrap="none" anchor="ctr"/>
          <a:lstStyle/>
          <a:p>
            <a:pPr algn="ctr">
              <a:defRPr/>
            </a:pPr>
            <a:endParaRPr lang="de-DE" sz="2800" dirty="0">
              <a:solidFill>
                <a:srgbClr val="030509"/>
              </a:solidFill>
              <a:latin typeface="Arial Black" pitchFamily="-65" charset="0"/>
              <a:ea typeface="Arial" pitchFamily="-65" charset="0"/>
              <a:cs typeface="Arial" pitchFamily="-65" charset="0"/>
            </a:endParaRPr>
          </a:p>
        </p:txBody>
      </p:sp>
      <p:sp>
        <p:nvSpPr>
          <p:cNvPr id="1027" name="Rectangle 2"/>
          <p:cNvSpPr>
            <a:spLocks noGrp="1" noChangeArrowheads="1"/>
          </p:cNvSpPr>
          <p:nvPr>
            <p:ph type="title"/>
          </p:nvPr>
        </p:nvSpPr>
        <p:spPr bwMode="auto">
          <a:xfrm>
            <a:off x="350838" y="404813"/>
            <a:ext cx="9047162" cy="5032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err="1" smtClean="0"/>
              <a:t>Titelmasterformat</a:t>
            </a:r>
            <a:r>
              <a:rPr lang="en-US" dirty="0" smtClean="0"/>
              <a:t> </a:t>
            </a:r>
            <a:r>
              <a:rPr lang="en-US" dirty="0" err="1" smtClean="0"/>
              <a:t>durch</a:t>
            </a:r>
            <a:r>
              <a:rPr lang="en-US" dirty="0" smtClean="0"/>
              <a:t> </a:t>
            </a:r>
            <a:r>
              <a:rPr lang="en-US" dirty="0" err="1" smtClean="0"/>
              <a:t>Klicken</a:t>
            </a:r>
            <a:r>
              <a:rPr lang="en-US" dirty="0" smtClean="0"/>
              <a:t> </a:t>
            </a:r>
            <a:r>
              <a:rPr lang="en-US" dirty="0" err="1" smtClean="0"/>
              <a:t>bearbeiten</a:t>
            </a:r>
            <a:endParaRPr lang="en-US" dirty="0" smtClean="0"/>
          </a:p>
        </p:txBody>
      </p:sp>
      <p:sp>
        <p:nvSpPr>
          <p:cNvPr id="1028" name="Rectangle 3"/>
          <p:cNvSpPr>
            <a:spLocks noGrp="1" noChangeArrowheads="1"/>
          </p:cNvSpPr>
          <p:nvPr>
            <p:ph type="body" idx="1"/>
          </p:nvPr>
        </p:nvSpPr>
        <p:spPr bwMode="auto">
          <a:xfrm>
            <a:off x="350838" y="1196975"/>
            <a:ext cx="9283700" cy="5327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err="1" smtClean="0"/>
              <a:t>Textmasterformate</a:t>
            </a:r>
            <a:r>
              <a:rPr lang="en-US" dirty="0" smtClean="0"/>
              <a:t> </a:t>
            </a:r>
            <a:r>
              <a:rPr lang="en-US" dirty="0" err="1" smtClean="0"/>
              <a:t>durch</a:t>
            </a:r>
            <a:r>
              <a:rPr lang="en-US" dirty="0" smtClean="0"/>
              <a:t> </a:t>
            </a:r>
            <a:r>
              <a:rPr lang="en-US" dirty="0" err="1" smtClean="0"/>
              <a:t>Klicken</a:t>
            </a:r>
            <a:r>
              <a:rPr lang="en-US" dirty="0" smtClean="0"/>
              <a:t> </a:t>
            </a:r>
            <a:r>
              <a:rPr lang="en-US" dirty="0" err="1" smtClean="0"/>
              <a:t>bearbeiten</a:t>
            </a:r>
            <a:endParaRPr lang="en-US" dirty="0" smtClean="0"/>
          </a:p>
          <a:p>
            <a:pPr lvl="1"/>
            <a:r>
              <a:rPr lang="en-US" dirty="0" err="1" smtClean="0"/>
              <a:t>Zweite</a:t>
            </a:r>
            <a:r>
              <a:rPr lang="en-US" dirty="0" smtClean="0"/>
              <a:t> </a:t>
            </a:r>
            <a:r>
              <a:rPr lang="en-US" dirty="0" err="1" smtClean="0"/>
              <a:t>Ebene</a:t>
            </a:r>
            <a:endParaRPr lang="en-US" dirty="0" smtClean="0"/>
          </a:p>
          <a:p>
            <a:pPr lvl="2"/>
            <a:r>
              <a:rPr lang="en-US" dirty="0" err="1" smtClean="0"/>
              <a:t>Dritte</a:t>
            </a:r>
            <a:r>
              <a:rPr lang="en-US" dirty="0" smtClean="0"/>
              <a:t> </a:t>
            </a:r>
            <a:r>
              <a:rPr lang="en-US" dirty="0" err="1" smtClean="0"/>
              <a:t>Ebene</a:t>
            </a:r>
            <a:endParaRPr lang="en-US" dirty="0" smtClean="0"/>
          </a:p>
          <a:p>
            <a:pPr lvl="3"/>
            <a:r>
              <a:rPr lang="en-US" dirty="0" err="1" smtClean="0"/>
              <a:t>Vierte</a:t>
            </a:r>
            <a:r>
              <a:rPr lang="en-US" dirty="0" smtClean="0"/>
              <a:t> </a:t>
            </a:r>
            <a:r>
              <a:rPr lang="en-US" dirty="0" err="1" smtClean="0"/>
              <a:t>Ebene</a:t>
            </a:r>
            <a:endParaRPr lang="en-US" dirty="0" smtClean="0"/>
          </a:p>
          <a:p>
            <a:pPr lvl="4"/>
            <a:r>
              <a:rPr lang="en-US" dirty="0" err="1" smtClean="0"/>
              <a:t>Fünfte</a:t>
            </a:r>
            <a:r>
              <a:rPr lang="en-US" dirty="0" smtClean="0"/>
              <a:t> </a:t>
            </a:r>
            <a:r>
              <a:rPr lang="en-US" dirty="0" err="1" smtClean="0"/>
              <a:t>Ebene</a:t>
            </a:r>
            <a:endParaRPr lang="en-US" dirty="0" smtClean="0"/>
          </a:p>
        </p:txBody>
      </p:sp>
      <p:sp>
        <p:nvSpPr>
          <p:cNvPr id="11" name="Text Box 12"/>
          <p:cNvSpPr txBox="1">
            <a:spLocks noChangeArrowheads="1"/>
          </p:cNvSpPr>
          <p:nvPr userDrawn="1"/>
        </p:nvSpPr>
        <p:spPr bwMode="auto">
          <a:xfrm>
            <a:off x="4946650" y="6605588"/>
            <a:ext cx="536575" cy="230187"/>
          </a:xfrm>
          <a:prstGeom prst="rect">
            <a:avLst/>
          </a:prstGeom>
          <a:noFill/>
          <a:ln w="9525" algn="ctr">
            <a:noFill/>
            <a:miter lim="800000"/>
            <a:headEnd/>
            <a:tailEnd/>
          </a:ln>
          <a:effectLst/>
        </p:spPr>
        <p:txBody>
          <a:bodyPr wrap="none" lIns="0" tIns="46800" rIns="0" bIns="0"/>
          <a:lstStyle/>
          <a:p>
            <a:pPr algn="r">
              <a:defRPr/>
            </a:pPr>
            <a:fld id="{3BEFC138-E53C-4E99-AE0E-63D14C5436BF}" type="slidenum">
              <a:rPr lang="de-DE" sz="800">
                <a:latin typeface="Arial" pitchFamily="-65" charset="0"/>
                <a:ea typeface="Arial" pitchFamily="-65" charset="0"/>
                <a:cs typeface="Arial" pitchFamily="-65" charset="0"/>
              </a:rPr>
              <a:pPr algn="r">
                <a:defRPr/>
              </a:pPr>
              <a:t>‹#›</a:t>
            </a:fld>
            <a:endParaRPr lang="de-DE" sz="800" dirty="0">
              <a:latin typeface="Arial" pitchFamily="-65" charset="0"/>
              <a:ea typeface="Arial" pitchFamily="-65" charset="0"/>
              <a:cs typeface="Arial" pitchFamily="-65" charset="0"/>
            </a:endParaRPr>
          </a:p>
        </p:txBody>
      </p:sp>
      <p:sp>
        <p:nvSpPr>
          <p:cNvPr id="14" name="Text Box 12"/>
          <p:cNvSpPr txBox="1">
            <a:spLocks noChangeArrowheads="1"/>
          </p:cNvSpPr>
          <p:nvPr userDrawn="1"/>
        </p:nvSpPr>
        <p:spPr bwMode="auto">
          <a:xfrm>
            <a:off x="7040563" y="6597650"/>
            <a:ext cx="2593975" cy="230188"/>
          </a:xfrm>
          <a:prstGeom prst="rect">
            <a:avLst/>
          </a:prstGeom>
          <a:noFill/>
          <a:ln w="9525" algn="ctr">
            <a:noFill/>
            <a:miter lim="800000"/>
            <a:headEnd/>
            <a:tailEnd/>
          </a:ln>
          <a:effectLst/>
        </p:spPr>
        <p:txBody>
          <a:bodyPr wrap="none" lIns="0" tIns="46800" rIns="0" bIns="46800"/>
          <a:lstStyle/>
          <a:p>
            <a:pPr algn="r">
              <a:defRPr/>
            </a:pPr>
            <a:r>
              <a:rPr lang="en-US" sz="800" noProof="0" dirty="0" smtClean="0">
                <a:latin typeface="Arial" pitchFamily="-65" charset="0"/>
                <a:ea typeface="Arial" pitchFamily="-65" charset="0"/>
                <a:cs typeface="Arial" pitchFamily="-65" charset="0"/>
              </a:rPr>
              <a:t>The</a:t>
            </a:r>
            <a:r>
              <a:rPr lang="en-US" sz="800" baseline="0" noProof="0" dirty="0" smtClean="0">
                <a:latin typeface="Arial" pitchFamily="-65" charset="0"/>
                <a:ea typeface="Arial" pitchFamily="-65" charset="0"/>
                <a:cs typeface="Arial" pitchFamily="-65" charset="0"/>
              </a:rPr>
              <a:t> “Greatest“ Carry Trade Ever?</a:t>
            </a:r>
            <a:endParaRPr lang="en-US" sz="800" noProof="0" dirty="0">
              <a:latin typeface="Arial" pitchFamily="-65" charset="0"/>
              <a:ea typeface="Arial" pitchFamily="-65" charset="0"/>
              <a:cs typeface="Arial" pitchFamily="-65" charset="0"/>
            </a:endParaRPr>
          </a:p>
        </p:txBody>
      </p:sp>
      <p:sp>
        <p:nvSpPr>
          <p:cNvPr id="8" name="Text Box 12"/>
          <p:cNvSpPr txBox="1">
            <a:spLocks noChangeArrowheads="1"/>
          </p:cNvSpPr>
          <p:nvPr userDrawn="1"/>
        </p:nvSpPr>
        <p:spPr bwMode="auto">
          <a:xfrm>
            <a:off x="365125" y="6605588"/>
            <a:ext cx="1995488" cy="230187"/>
          </a:xfrm>
          <a:prstGeom prst="rect">
            <a:avLst/>
          </a:prstGeom>
          <a:noFill/>
          <a:ln w="9525" algn="ctr">
            <a:noFill/>
            <a:miter lim="800000"/>
            <a:headEnd/>
            <a:tailEnd/>
          </a:ln>
          <a:effectLst/>
        </p:spPr>
        <p:txBody>
          <a:bodyPr wrap="none" lIns="0" tIns="46800" rIns="0" bIns="46800"/>
          <a:lstStyle/>
          <a:p>
            <a:endParaRPr lang="de-DE" sz="800" dirty="0">
              <a:cs typeface="Arial" charset="0"/>
            </a:endParaRPr>
          </a:p>
        </p:txBody>
      </p:sp>
    </p:spTree>
  </p:cSld>
  <p:clrMap bg1="lt1" tx1="dk1" bg2="lt2" tx2="dk2" accent1="accent1" accent2="accent2" accent3="accent3" accent4="accent4" accent5="accent5" accent6="accent6" hlink="hlink" folHlink="folHlink"/>
  <p:sldLayoutIdLst>
    <p:sldLayoutId id="2147483811" r:id="rId1"/>
    <p:sldLayoutId id="2147483810" r:id="rId2"/>
    <p:sldLayoutId id="2147483809" r:id="rId3"/>
    <p:sldLayoutId id="2147483808" r:id="rId4"/>
    <p:sldLayoutId id="2147483812" r:id="rId5"/>
  </p:sldLayoutIdLst>
  <p:timing>
    <p:tnLst>
      <p:par>
        <p:cTn id="1" dur="indefinite" restart="never" nodeType="tmRoot"/>
      </p:par>
    </p:tnLst>
  </p:timing>
  <p:hf sldNum="0" hdr="0" ftr="0"/>
  <p:txStyles>
    <p:titleStyle>
      <a:lvl1pPr algn="l" rtl="0" eaLnBrk="0" fontAlgn="base" hangingPunct="0">
        <a:spcBef>
          <a:spcPct val="0"/>
        </a:spcBef>
        <a:spcAft>
          <a:spcPct val="0"/>
        </a:spcAft>
        <a:defRPr sz="2800" b="1">
          <a:solidFill>
            <a:srgbClr val="002060"/>
          </a:solidFill>
          <a:latin typeface="+mj-lt"/>
          <a:ea typeface="+mj-ea"/>
          <a:cs typeface="+mj-cs"/>
        </a:defRPr>
      </a:lvl1pPr>
      <a:lvl2pPr algn="l" rtl="0" eaLnBrk="0" fontAlgn="base" hangingPunct="0">
        <a:spcBef>
          <a:spcPct val="0"/>
        </a:spcBef>
        <a:spcAft>
          <a:spcPct val="0"/>
        </a:spcAft>
        <a:defRPr sz="2800" b="1">
          <a:solidFill>
            <a:schemeClr val="tx2"/>
          </a:solidFill>
          <a:latin typeface="Arial" charset="0"/>
        </a:defRPr>
      </a:lvl2pPr>
      <a:lvl3pPr algn="l" rtl="0" eaLnBrk="0" fontAlgn="base" hangingPunct="0">
        <a:spcBef>
          <a:spcPct val="0"/>
        </a:spcBef>
        <a:spcAft>
          <a:spcPct val="0"/>
        </a:spcAft>
        <a:defRPr sz="2800" b="1">
          <a:solidFill>
            <a:schemeClr val="tx2"/>
          </a:solidFill>
          <a:latin typeface="Arial" charset="0"/>
        </a:defRPr>
      </a:lvl3pPr>
      <a:lvl4pPr algn="l" rtl="0" eaLnBrk="0" fontAlgn="base" hangingPunct="0">
        <a:spcBef>
          <a:spcPct val="0"/>
        </a:spcBef>
        <a:spcAft>
          <a:spcPct val="0"/>
        </a:spcAft>
        <a:defRPr sz="2800" b="1">
          <a:solidFill>
            <a:schemeClr val="tx2"/>
          </a:solidFill>
          <a:latin typeface="Arial" charset="0"/>
        </a:defRPr>
      </a:lvl4pPr>
      <a:lvl5pPr algn="l" rtl="0" eaLnBrk="0" fontAlgn="base" hangingPunct="0">
        <a:spcBef>
          <a:spcPct val="0"/>
        </a:spcBef>
        <a:spcAft>
          <a:spcPct val="0"/>
        </a:spcAft>
        <a:defRPr sz="2800" b="1">
          <a:solidFill>
            <a:schemeClr val="tx2"/>
          </a:solidFill>
          <a:latin typeface="Arial" charset="0"/>
        </a:defRPr>
      </a:lvl5pPr>
      <a:lvl6pPr marL="457200" algn="l" rtl="0" fontAlgn="base">
        <a:spcBef>
          <a:spcPct val="0"/>
        </a:spcBef>
        <a:spcAft>
          <a:spcPct val="0"/>
        </a:spcAft>
        <a:defRPr sz="2800" b="1">
          <a:solidFill>
            <a:schemeClr val="tx2"/>
          </a:solidFill>
          <a:latin typeface="Arial" charset="0"/>
        </a:defRPr>
      </a:lvl6pPr>
      <a:lvl7pPr marL="914400" algn="l" rtl="0" fontAlgn="base">
        <a:spcBef>
          <a:spcPct val="0"/>
        </a:spcBef>
        <a:spcAft>
          <a:spcPct val="0"/>
        </a:spcAft>
        <a:defRPr sz="2800" b="1">
          <a:solidFill>
            <a:schemeClr val="tx2"/>
          </a:solidFill>
          <a:latin typeface="Arial" charset="0"/>
        </a:defRPr>
      </a:lvl7pPr>
      <a:lvl8pPr marL="1371600" algn="l" rtl="0" fontAlgn="base">
        <a:spcBef>
          <a:spcPct val="0"/>
        </a:spcBef>
        <a:spcAft>
          <a:spcPct val="0"/>
        </a:spcAft>
        <a:defRPr sz="2800" b="1">
          <a:solidFill>
            <a:schemeClr val="tx2"/>
          </a:solidFill>
          <a:latin typeface="Arial" charset="0"/>
        </a:defRPr>
      </a:lvl8pPr>
      <a:lvl9pPr marL="1828800" algn="l" rtl="0" fontAlgn="base">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rgbClr val="002060"/>
        </a:buClr>
        <a:buFont typeface="Wingdings" pitchFamily="2" charset="2"/>
        <a:buChar char="Ø"/>
        <a:defRPr sz="2000">
          <a:solidFill>
            <a:srgbClr val="030509"/>
          </a:solidFill>
          <a:latin typeface="+mn-lt"/>
          <a:ea typeface="+mn-ea"/>
          <a:cs typeface="+mn-cs"/>
        </a:defRPr>
      </a:lvl1pPr>
      <a:lvl2pPr marL="742950" indent="-285750" algn="l" rtl="0" eaLnBrk="0" fontAlgn="base" hangingPunct="0">
        <a:spcBef>
          <a:spcPct val="20000"/>
        </a:spcBef>
        <a:spcAft>
          <a:spcPct val="0"/>
        </a:spcAft>
        <a:buClr>
          <a:srgbClr val="002060"/>
        </a:buClr>
        <a:buChar char="–"/>
        <a:defRPr sz="1800">
          <a:solidFill>
            <a:srgbClr val="030509"/>
          </a:solidFill>
          <a:latin typeface="+mn-lt"/>
        </a:defRPr>
      </a:lvl2pPr>
      <a:lvl3pPr marL="1143000" indent="-228600" algn="l" rtl="0" eaLnBrk="0" fontAlgn="base" hangingPunct="0">
        <a:spcBef>
          <a:spcPct val="20000"/>
        </a:spcBef>
        <a:spcAft>
          <a:spcPct val="0"/>
        </a:spcAft>
        <a:buClr>
          <a:srgbClr val="002060"/>
        </a:buClr>
        <a:buChar char="•"/>
        <a:defRPr sz="1800">
          <a:solidFill>
            <a:srgbClr val="030509"/>
          </a:solidFill>
          <a:latin typeface="+mn-lt"/>
        </a:defRPr>
      </a:lvl3pPr>
      <a:lvl4pPr marL="1600200" indent="-228600" algn="l" rtl="0" eaLnBrk="0" fontAlgn="base" hangingPunct="0">
        <a:spcBef>
          <a:spcPct val="20000"/>
        </a:spcBef>
        <a:spcAft>
          <a:spcPct val="0"/>
        </a:spcAft>
        <a:buClr>
          <a:srgbClr val="002060"/>
        </a:buClr>
        <a:buChar char="–"/>
        <a:defRPr sz="1600">
          <a:solidFill>
            <a:srgbClr val="030509"/>
          </a:solidFill>
          <a:latin typeface="+mn-lt"/>
        </a:defRPr>
      </a:lvl4pPr>
      <a:lvl5pPr marL="2057400" indent="-228600" algn="l" rtl="0" eaLnBrk="0" fontAlgn="base" hangingPunct="0">
        <a:spcBef>
          <a:spcPct val="20000"/>
        </a:spcBef>
        <a:spcAft>
          <a:spcPct val="0"/>
        </a:spcAft>
        <a:buChar char="»"/>
        <a:defRPr sz="1400">
          <a:solidFill>
            <a:srgbClr val="030509"/>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image" Target="../media/image3.t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tiff"/><Relationship Id="rId7" Type="http://schemas.openxmlformats.org/officeDocument/2006/relationships/image" Target="../media/image17.tiff"/><Relationship Id="rId2" Type="http://schemas.openxmlformats.org/officeDocument/2006/relationships/image" Target="../media/image12.tiff"/><Relationship Id="rId1" Type="http://schemas.openxmlformats.org/officeDocument/2006/relationships/slideLayout" Target="../slideLayouts/slideLayout2.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tiff"/></Relationships>
</file>

<file path=ppt/slides/_rels/slide2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8.t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tif"/><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30.tif"/><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ctrTitle"/>
          </p:nvPr>
        </p:nvSpPr>
        <p:spPr>
          <a:xfrm>
            <a:off x="350838" y="1052513"/>
            <a:ext cx="9138666" cy="1655762"/>
          </a:xfrm>
        </p:spPr>
        <p:txBody>
          <a:bodyPr/>
          <a:lstStyle/>
          <a:p>
            <a:pPr algn="ctr" eaLnBrk="1" hangingPunct="1"/>
            <a:r>
              <a:rPr lang="en-US" sz="2900" dirty="0" smtClean="0"/>
              <a:t>The “Greatest” Carry Trade Ever? </a:t>
            </a:r>
            <a:br>
              <a:rPr lang="en-US" sz="2900" dirty="0" smtClean="0"/>
            </a:br>
            <a:r>
              <a:rPr lang="en-US" sz="2900" dirty="0" smtClean="0"/>
              <a:t>Understanding Eurozone Bank Risks</a:t>
            </a:r>
            <a:endParaRPr lang="en-US" sz="2900" dirty="0"/>
          </a:p>
        </p:txBody>
      </p:sp>
      <p:sp>
        <p:nvSpPr>
          <p:cNvPr id="3075" name="Rectangle 5"/>
          <p:cNvSpPr>
            <a:spLocks noGrp="1" noChangeArrowheads="1"/>
          </p:cNvSpPr>
          <p:nvPr>
            <p:ph type="subTitle" idx="1"/>
          </p:nvPr>
        </p:nvSpPr>
        <p:spPr>
          <a:xfrm>
            <a:off x="849313" y="3212976"/>
            <a:ext cx="8274050" cy="2590800"/>
          </a:xfrm>
        </p:spPr>
        <p:txBody>
          <a:bodyPr/>
          <a:lstStyle/>
          <a:p>
            <a:pPr algn="ctr" eaLnBrk="1" hangingPunct="1"/>
            <a:r>
              <a:rPr lang="en-US" dirty="0" smtClean="0"/>
              <a:t>Viral V. </a:t>
            </a:r>
            <a:r>
              <a:rPr lang="en-US" dirty="0" err="1" smtClean="0"/>
              <a:t>Acharya</a:t>
            </a:r>
            <a:r>
              <a:rPr lang="en-US" dirty="0" smtClean="0"/>
              <a:t> (NYU Stern, CEPR and NBER)   </a:t>
            </a:r>
          </a:p>
          <a:p>
            <a:pPr algn="ctr" eaLnBrk="1" hangingPunct="1"/>
            <a:r>
              <a:rPr lang="en-US" dirty="0" smtClean="0"/>
              <a:t>and                   </a:t>
            </a:r>
          </a:p>
          <a:p>
            <a:pPr algn="ctr" eaLnBrk="1" hangingPunct="1"/>
            <a:r>
              <a:rPr lang="en-US" dirty="0" smtClean="0"/>
              <a:t>Sascha Steffen (ESMT)</a:t>
            </a:r>
          </a:p>
          <a:p>
            <a:pPr algn="ctr" eaLnBrk="1" hangingPunct="1"/>
            <a:endParaRPr lang="en-US" dirty="0" smtClean="0"/>
          </a:p>
          <a:p>
            <a:pPr algn="ctr" eaLnBrk="1" hangingPunct="1"/>
            <a:endParaRPr lang="en-US" dirty="0"/>
          </a:p>
          <a:p>
            <a:pPr algn="ctr" eaLnBrk="1" hangingPunct="1"/>
            <a:endParaRPr lang="en-US" dirty="0" smtClean="0"/>
          </a:p>
          <a:p>
            <a:pPr algn="ctr" eaLnBrk="1" hangingPunct="1"/>
            <a:r>
              <a:rPr lang="en-US" dirty="0" smtClean="0"/>
              <a:t>January 2014</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In this Paper</a:t>
            </a:r>
            <a:endParaRPr lang="de-DE" dirty="0"/>
          </a:p>
        </p:txBody>
      </p:sp>
      <p:sp>
        <p:nvSpPr>
          <p:cNvPr id="3" name="Inhaltsplatzhalter 2"/>
          <p:cNvSpPr>
            <a:spLocks noGrp="1"/>
          </p:cNvSpPr>
          <p:nvPr>
            <p:ph idx="1"/>
          </p:nvPr>
        </p:nvSpPr>
        <p:spPr/>
        <p:txBody>
          <a:bodyPr/>
          <a:lstStyle/>
          <a:p>
            <a:r>
              <a:rPr lang="de-DE" dirty="0" smtClean="0"/>
              <a:t>We show </a:t>
            </a:r>
            <a:r>
              <a:rPr lang="de-DE" dirty="0" err="1" smtClean="0"/>
              <a:t>that</a:t>
            </a:r>
            <a:r>
              <a:rPr lang="de-DE" dirty="0" smtClean="0"/>
              <a:t> </a:t>
            </a:r>
            <a:r>
              <a:rPr lang="de-DE" dirty="0" err="1" smtClean="0"/>
              <a:t>this</a:t>
            </a:r>
            <a:r>
              <a:rPr lang="de-DE" dirty="0" smtClean="0"/>
              <a:t> </a:t>
            </a:r>
            <a:r>
              <a:rPr lang="de-DE" dirty="0" err="1" smtClean="0"/>
              <a:t>behavior</a:t>
            </a:r>
            <a:r>
              <a:rPr lang="de-DE" dirty="0" smtClean="0"/>
              <a:t> was pervasive among European banks</a:t>
            </a:r>
          </a:p>
          <a:p>
            <a:pPr lvl="1"/>
            <a:r>
              <a:rPr lang="de-DE" dirty="0"/>
              <a:t>L</a:t>
            </a:r>
            <a:r>
              <a:rPr lang="de-DE" dirty="0" smtClean="0"/>
              <a:t>ong peripheral sovereign bonds financed in short-term wholesale markets</a:t>
            </a:r>
          </a:p>
          <a:p>
            <a:pPr lvl="1"/>
            <a:endParaRPr lang="de-DE" dirty="0"/>
          </a:p>
          <a:p>
            <a:r>
              <a:rPr lang="en-US" dirty="0" smtClean="0"/>
              <a:t>Our </a:t>
            </a:r>
            <a:r>
              <a:rPr lang="en-US" dirty="0"/>
              <a:t>results are supportive of moral hazard in the form of risk-taking by under-capitalized banks to exploit low risk </a:t>
            </a:r>
            <a:r>
              <a:rPr lang="en-US" dirty="0" smtClean="0"/>
              <a:t>weights</a:t>
            </a:r>
          </a:p>
          <a:p>
            <a:pPr lvl="1"/>
            <a:r>
              <a:rPr lang="de-DE" dirty="0" err="1" smtClean="0"/>
              <a:t>Regulatory</a:t>
            </a:r>
            <a:r>
              <a:rPr lang="de-DE" dirty="0" smtClean="0"/>
              <a:t> </a:t>
            </a:r>
            <a:r>
              <a:rPr lang="de-DE" dirty="0" err="1" smtClean="0"/>
              <a:t>capital</a:t>
            </a:r>
            <a:r>
              <a:rPr lang="de-DE" dirty="0" smtClean="0"/>
              <a:t> </a:t>
            </a:r>
            <a:r>
              <a:rPr lang="de-DE" dirty="0" err="1" smtClean="0"/>
              <a:t>arbitrage</a:t>
            </a:r>
            <a:r>
              <a:rPr lang="de-DE" dirty="0" smtClean="0"/>
              <a:t>, </a:t>
            </a:r>
            <a:r>
              <a:rPr lang="de-DE" dirty="0" err="1" smtClean="0"/>
              <a:t>risk</a:t>
            </a:r>
            <a:r>
              <a:rPr lang="de-DE" dirty="0" smtClean="0"/>
              <a:t> </a:t>
            </a:r>
            <a:r>
              <a:rPr lang="de-DE" dirty="0" err="1" smtClean="0"/>
              <a:t>shifting</a:t>
            </a:r>
            <a:endParaRPr lang="de-DE" dirty="0" smtClean="0"/>
          </a:p>
          <a:p>
            <a:pPr lvl="1"/>
            <a:endParaRPr lang="de-DE" dirty="0"/>
          </a:p>
          <a:p>
            <a:r>
              <a:rPr lang="de-DE" dirty="0" err="1" smtClean="0"/>
              <a:t>We</a:t>
            </a:r>
            <a:r>
              <a:rPr lang="de-DE" dirty="0" smtClean="0"/>
              <a:t> </a:t>
            </a:r>
            <a:r>
              <a:rPr lang="de-DE" dirty="0" err="1" smtClean="0"/>
              <a:t>discuss</a:t>
            </a:r>
            <a:r>
              <a:rPr lang="de-DE" dirty="0" smtClean="0"/>
              <a:t> alternative </a:t>
            </a:r>
            <a:r>
              <a:rPr lang="de-DE" dirty="0" err="1" smtClean="0"/>
              <a:t>hypothesis</a:t>
            </a:r>
            <a:endParaRPr lang="de-DE" dirty="0"/>
          </a:p>
          <a:p>
            <a:pPr lvl="1"/>
            <a:r>
              <a:rPr lang="de-DE" dirty="0" smtClean="0"/>
              <a:t>Inertia, </a:t>
            </a:r>
            <a:r>
              <a:rPr lang="de-DE" dirty="0" err="1" smtClean="0"/>
              <a:t>home</a:t>
            </a:r>
            <a:r>
              <a:rPr lang="de-DE" dirty="0" smtClean="0"/>
              <a:t> </a:t>
            </a:r>
            <a:r>
              <a:rPr lang="de-DE" dirty="0" err="1" smtClean="0"/>
              <a:t>bias</a:t>
            </a:r>
            <a:r>
              <a:rPr lang="de-DE" dirty="0" smtClean="0"/>
              <a:t>, </a:t>
            </a:r>
            <a:r>
              <a:rPr lang="de-DE" dirty="0" err="1" smtClean="0"/>
              <a:t>moral</a:t>
            </a:r>
            <a:r>
              <a:rPr lang="de-DE" dirty="0" smtClean="0"/>
              <a:t> </a:t>
            </a:r>
            <a:r>
              <a:rPr lang="de-DE" dirty="0" err="1" smtClean="0"/>
              <a:t>suasion</a:t>
            </a:r>
            <a:endParaRPr lang="de-DE" dirty="0"/>
          </a:p>
          <a:p>
            <a:pPr lvl="1"/>
            <a:endParaRPr lang="de-DE" dirty="0"/>
          </a:p>
          <a:p>
            <a:r>
              <a:rPr lang="de-DE" dirty="0" smtClean="0"/>
              <a:t>We show that riskier banks not only hold more GIPSI sovereign debt but have also </a:t>
            </a:r>
            <a:r>
              <a:rPr lang="de-DE" i="1" dirty="0" smtClean="0"/>
              <a:t>increased</a:t>
            </a:r>
            <a:r>
              <a:rPr lang="de-DE" dirty="0" smtClean="0"/>
              <a:t> their portfolio holdings from March 2010 to December 2010, until the stress tests „shocked“ sovereign bond holdings.</a:t>
            </a:r>
            <a:endParaRPr lang="de-DE" dirty="0"/>
          </a:p>
          <a:p>
            <a:endParaRPr lang="de-DE" dirty="0" smtClean="0"/>
          </a:p>
          <a:p>
            <a:r>
              <a:rPr lang="de-DE" dirty="0" smtClean="0"/>
              <a:t>The </a:t>
            </a:r>
            <a:r>
              <a:rPr lang="en-US" dirty="0" smtClean="0"/>
              <a:t>‘home bias’ of peripheral banks has increased over time, esp. post-LTRO </a:t>
            </a:r>
            <a:endParaRPr lang="de-DE" dirty="0"/>
          </a:p>
        </p:txBody>
      </p:sp>
    </p:spTree>
    <p:extLst>
      <p:ext uri="{BB962C8B-B14F-4D97-AF65-F5344CB8AC3E}">
        <p14:creationId xmlns:p14="http://schemas.microsoft.com/office/powerpoint/2010/main" val="22873499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Data</a:t>
            </a:r>
            <a:endParaRPr lang="de-DE" dirty="0"/>
          </a:p>
        </p:txBody>
      </p:sp>
      <p:sp>
        <p:nvSpPr>
          <p:cNvPr id="3" name="Inhaltsplatzhalter 2"/>
          <p:cNvSpPr>
            <a:spLocks noGrp="1"/>
          </p:cNvSpPr>
          <p:nvPr>
            <p:ph idx="1"/>
          </p:nvPr>
        </p:nvSpPr>
        <p:spPr>
          <a:xfrm>
            <a:off x="350838" y="1196975"/>
            <a:ext cx="9426698" cy="5327650"/>
          </a:xfrm>
        </p:spPr>
        <p:txBody>
          <a:bodyPr/>
          <a:lstStyle/>
          <a:p>
            <a:r>
              <a:rPr lang="de-DE" dirty="0" err="1"/>
              <a:t>We</a:t>
            </a:r>
            <a:r>
              <a:rPr lang="de-DE" dirty="0"/>
              <a:t> </a:t>
            </a:r>
            <a:r>
              <a:rPr lang="de-DE" dirty="0" err="1"/>
              <a:t>start</a:t>
            </a:r>
            <a:r>
              <a:rPr lang="de-DE" dirty="0"/>
              <a:t> </a:t>
            </a:r>
            <a:r>
              <a:rPr lang="de-DE" dirty="0" err="1"/>
              <a:t>with</a:t>
            </a:r>
            <a:r>
              <a:rPr lang="de-DE" dirty="0"/>
              <a:t> all </a:t>
            </a:r>
            <a:r>
              <a:rPr lang="de-DE" dirty="0" err="1"/>
              <a:t>publicly</a:t>
            </a:r>
            <a:r>
              <a:rPr lang="de-DE" dirty="0"/>
              <a:t> </a:t>
            </a:r>
            <a:r>
              <a:rPr lang="de-DE" dirty="0" err="1"/>
              <a:t>listed</a:t>
            </a:r>
            <a:r>
              <a:rPr lang="de-DE" dirty="0"/>
              <a:t> </a:t>
            </a:r>
            <a:r>
              <a:rPr lang="de-DE" dirty="0" err="1"/>
              <a:t>banks</a:t>
            </a:r>
            <a:r>
              <a:rPr lang="de-DE" dirty="0"/>
              <a:t> </a:t>
            </a:r>
            <a:r>
              <a:rPr lang="de-DE" dirty="0" err="1"/>
              <a:t>that</a:t>
            </a:r>
            <a:r>
              <a:rPr lang="de-DE" dirty="0"/>
              <a:t> </a:t>
            </a:r>
            <a:r>
              <a:rPr lang="de-DE" dirty="0" err="1"/>
              <a:t>participated</a:t>
            </a:r>
            <a:r>
              <a:rPr lang="de-DE" dirty="0"/>
              <a:t> in </a:t>
            </a:r>
            <a:r>
              <a:rPr lang="de-DE" dirty="0" err="1"/>
              <a:t>the</a:t>
            </a:r>
            <a:r>
              <a:rPr lang="de-DE" dirty="0"/>
              <a:t> EBA stress </a:t>
            </a:r>
            <a:r>
              <a:rPr lang="de-DE" dirty="0" err="1"/>
              <a:t>tests</a:t>
            </a:r>
            <a:endParaRPr lang="de-DE" dirty="0"/>
          </a:p>
          <a:p>
            <a:pPr lvl="1"/>
            <a:r>
              <a:rPr lang="de-DE" dirty="0"/>
              <a:t>Overall, 56 </a:t>
            </a:r>
            <a:r>
              <a:rPr lang="de-DE" dirty="0" err="1"/>
              <a:t>banks</a:t>
            </a:r>
            <a:r>
              <a:rPr lang="de-DE" dirty="0"/>
              <a:t> </a:t>
            </a:r>
            <a:r>
              <a:rPr lang="de-DE" dirty="0" err="1"/>
              <a:t>included</a:t>
            </a:r>
            <a:r>
              <a:rPr lang="de-DE" dirty="0"/>
              <a:t> in </a:t>
            </a:r>
            <a:r>
              <a:rPr lang="de-DE" dirty="0" err="1"/>
              <a:t>our</a:t>
            </a:r>
            <a:r>
              <a:rPr lang="de-DE" dirty="0"/>
              <a:t> </a:t>
            </a:r>
            <a:r>
              <a:rPr lang="de-DE" dirty="0" err="1"/>
              <a:t>analysis</a:t>
            </a:r>
            <a:r>
              <a:rPr lang="de-DE" dirty="0"/>
              <a:t> </a:t>
            </a:r>
          </a:p>
          <a:p>
            <a:endParaRPr lang="en-US" dirty="0" smtClean="0"/>
          </a:p>
          <a:p>
            <a:r>
              <a:rPr lang="en-US" dirty="0" smtClean="0"/>
              <a:t>We collect market information from Bloomberg for all EBA public banks</a:t>
            </a:r>
          </a:p>
          <a:p>
            <a:pPr lvl="1"/>
            <a:r>
              <a:rPr lang="en-US" dirty="0"/>
              <a:t>S</a:t>
            </a:r>
            <a:r>
              <a:rPr lang="en-US" dirty="0" smtClean="0"/>
              <a:t>tock </a:t>
            </a:r>
            <a:r>
              <a:rPr lang="en-US" dirty="0"/>
              <a:t>prices, </a:t>
            </a:r>
            <a:r>
              <a:rPr lang="en-US" dirty="0" smtClean="0"/>
              <a:t>sovereign </a:t>
            </a:r>
            <a:r>
              <a:rPr lang="en-US" dirty="0"/>
              <a:t>bond yields, bank </a:t>
            </a:r>
            <a:r>
              <a:rPr lang="en-US" dirty="0" smtClean="0"/>
              <a:t>CDS </a:t>
            </a:r>
            <a:r>
              <a:rPr lang="en-US" dirty="0"/>
              <a:t>spreads</a:t>
            </a:r>
            <a:endParaRPr lang="en-US" dirty="0" smtClean="0"/>
          </a:p>
          <a:p>
            <a:endParaRPr lang="en-US" dirty="0" smtClean="0"/>
          </a:p>
          <a:p>
            <a:r>
              <a:rPr lang="en-US" dirty="0" smtClean="0"/>
              <a:t>The European Banking Authority (EBA) disclosed information about banks‘ bond portfolio after the 5 stress tests</a:t>
            </a:r>
          </a:p>
          <a:p>
            <a:pPr lvl="1"/>
            <a:r>
              <a:rPr lang="en-US" dirty="0" smtClean="0"/>
              <a:t>March 2010, December 2010, September 2011, December 2011, June 2012</a:t>
            </a:r>
          </a:p>
          <a:p>
            <a:pPr lvl="1"/>
            <a:endParaRPr lang="en-US" dirty="0" smtClean="0"/>
          </a:p>
          <a:p>
            <a:r>
              <a:rPr lang="en-US" dirty="0" smtClean="0"/>
              <a:t>Financial information of banks from SNL Financial and annual and quarterly reports from banks (ECB funding, repo transactions)</a:t>
            </a:r>
          </a:p>
          <a:p>
            <a:pPr lvl="1"/>
            <a:r>
              <a:rPr lang="en-US" dirty="0" smtClean="0"/>
              <a:t>Further data sources: S&amp;P, ECB, BIS</a:t>
            </a:r>
          </a:p>
          <a:p>
            <a:endParaRPr lang="en-US" dirty="0"/>
          </a:p>
          <a:p>
            <a:r>
              <a:rPr lang="en-US" dirty="0" smtClean="0"/>
              <a:t>US Money Market Fund data from SEC (Rule 2a-7) filings starting Nov’10</a:t>
            </a:r>
            <a:endParaRPr lang="en-US" dirty="0"/>
          </a:p>
        </p:txBody>
      </p:sp>
    </p:spTree>
    <p:extLst>
      <p:ext uri="{BB962C8B-B14F-4D97-AF65-F5344CB8AC3E}">
        <p14:creationId xmlns:p14="http://schemas.microsoft.com/office/powerpoint/2010/main" val="22014987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689838195"/>
              </p:ext>
            </p:extLst>
          </p:nvPr>
        </p:nvGraphicFramePr>
        <p:xfrm>
          <a:off x="344488" y="1340768"/>
          <a:ext cx="9283700" cy="2773680"/>
        </p:xfrm>
        <a:graphic>
          <a:graphicData uri="http://schemas.openxmlformats.org/drawingml/2006/table">
            <a:tbl>
              <a:tblPr firstRow="1" firstCol="1" bandRow="1"/>
              <a:tblGrid>
                <a:gridCol w="1533667"/>
                <a:gridCol w="1533667"/>
                <a:gridCol w="1244016"/>
                <a:gridCol w="1244016"/>
                <a:gridCol w="1244016"/>
                <a:gridCol w="1244016"/>
                <a:gridCol w="1240302"/>
              </a:tblGrid>
              <a:tr h="0">
                <a:tc>
                  <a:txBody>
                    <a:bodyPr/>
                    <a:lstStyle/>
                    <a:p>
                      <a:pPr>
                        <a:spcAft>
                          <a:spcPts val="0"/>
                        </a:spcAft>
                      </a:pPr>
                      <a:r>
                        <a:rPr lang="en-US" sz="1400" dirty="0">
                          <a:solidFill>
                            <a:srgbClr val="000000"/>
                          </a:solidFill>
                          <a:effectLst/>
                          <a:latin typeface="+mj-lt"/>
                          <a:ea typeface="Times New Roman"/>
                        </a:rPr>
                        <a:t> </a:t>
                      </a:r>
                      <a:endParaRPr lang="en-US" sz="1400" dirty="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GIPSI</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Greece</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Italy</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Portugal</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Spain</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Ireland</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de-DE" sz="1400" i="1">
                          <a:solidFill>
                            <a:srgbClr val="000000"/>
                          </a:solidFill>
                          <a:effectLst/>
                          <a:latin typeface="+mj-lt"/>
                          <a:ea typeface="Times New Roman"/>
                        </a:rPr>
                        <a:t>Non-GIPSI banks</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400">
                        <a:solidFill>
                          <a:srgbClr val="000000"/>
                        </a:solidFill>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400" dirty="0">
                        <a:solidFill>
                          <a:srgbClr val="000000"/>
                        </a:solidFill>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400" dirty="0">
                        <a:solidFill>
                          <a:srgbClr val="000000"/>
                        </a:solidFill>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400">
                        <a:solidFill>
                          <a:srgbClr val="000000"/>
                        </a:solidFill>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400">
                        <a:solidFill>
                          <a:srgbClr val="000000"/>
                        </a:solidFill>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400">
                        <a:solidFill>
                          <a:srgbClr val="000000"/>
                        </a:solidFill>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0">
                <a:tc>
                  <a:txBody>
                    <a:bodyPr/>
                    <a:lstStyle/>
                    <a:p>
                      <a:pPr>
                        <a:spcAft>
                          <a:spcPts val="0"/>
                        </a:spcAft>
                      </a:pPr>
                      <a:r>
                        <a:rPr lang="de-DE" sz="1400">
                          <a:solidFill>
                            <a:srgbClr val="000000"/>
                          </a:solidFill>
                          <a:effectLst/>
                          <a:latin typeface="+mj-lt"/>
                          <a:ea typeface="Times New Roman"/>
                        </a:rPr>
                        <a:t>March 2010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212,928</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dirty="0">
                          <a:solidFill>
                            <a:srgbClr val="000000"/>
                          </a:solidFill>
                          <a:effectLst/>
                          <a:latin typeface="+mj-lt"/>
                          <a:ea typeface="Times New Roman"/>
                        </a:rPr>
                        <a:t>34,814</a:t>
                      </a: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115,472</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14,776</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29,190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18,677</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pPr>
                        <a:spcAft>
                          <a:spcPts val="0"/>
                        </a:spcAft>
                      </a:pPr>
                      <a:r>
                        <a:rPr lang="de-DE" sz="1400">
                          <a:solidFill>
                            <a:srgbClr val="000000"/>
                          </a:solidFill>
                          <a:effectLst/>
                          <a:latin typeface="+mj-lt"/>
                          <a:ea typeface="Times New Roman"/>
                        </a:rPr>
                        <a:t>December 2010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dirty="0">
                          <a:solidFill>
                            <a:srgbClr val="000000"/>
                          </a:solidFill>
                          <a:effectLst/>
                          <a:latin typeface="+mj-lt"/>
                          <a:ea typeface="Times New Roman"/>
                        </a:rPr>
                        <a:t>222,587</a:t>
                      </a: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dirty="0">
                          <a:solidFill>
                            <a:srgbClr val="000000"/>
                          </a:solidFill>
                          <a:effectLst/>
                          <a:latin typeface="+mj-lt"/>
                          <a:ea typeface="Times New Roman"/>
                        </a:rPr>
                        <a:t>28,208</a:t>
                      </a: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dirty="0">
                          <a:solidFill>
                            <a:srgbClr val="000000"/>
                          </a:solidFill>
                          <a:effectLst/>
                          <a:latin typeface="+mj-lt"/>
                          <a:ea typeface="Times New Roman"/>
                        </a:rPr>
                        <a:t>132,803</a:t>
                      </a: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14,636</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41,923</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5,017</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pPr>
                        <a:spcAft>
                          <a:spcPts val="0"/>
                        </a:spcAft>
                      </a:pPr>
                      <a:r>
                        <a:rPr lang="de-DE" sz="1400">
                          <a:solidFill>
                            <a:srgbClr val="000000"/>
                          </a:solidFill>
                          <a:effectLst/>
                          <a:latin typeface="+mj-lt"/>
                          <a:ea typeface="Times New Roman"/>
                        </a:rPr>
                        <a:t>September 2011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172,827</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dirty="0">
                          <a:solidFill>
                            <a:srgbClr val="000000"/>
                          </a:solidFill>
                          <a:effectLst/>
                          <a:latin typeface="+mj-lt"/>
                          <a:ea typeface="Times New Roman"/>
                        </a:rPr>
                        <a:t>21,832</a:t>
                      </a: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dirty="0">
                          <a:solidFill>
                            <a:srgbClr val="000000"/>
                          </a:solidFill>
                          <a:effectLst/>
                          <a:latin typeface="+mj-lt"/>
                          <a:ea typeface="Times New Roman"/>
                        </a:rPr>
                        <a:t>103,137</a:t>
                      </a: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13,975</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30,039</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3,845</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pPr>
                        <a:spcAft>
                          <a:spcPts val="0"/>
                        </a:spcAft>
                      </a:pPr>
                      <a:r>
                        <a:rPr lang="de-DE" sz="1400">
                          <a:solidFill>
                            <a:srgbClr val="000000"/>
                          </a:solidFill>
                          <a:effectLst/>
                          <a:latin typeface="+mj-lt"/>
                          <a:ea typeface="Times New Roman"/>
                        </a:rPr>
                        <a:t>December 2011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122,828</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dirty="0">
                          <a:solidFill>
                            <a:srgbClr val="000000"/>
                          </a:solidFill>
                          <a:effectLst/>
                          <a:latin typeface="+mj-lt"/>
                          <a:ea typeface="Times New Roman"/>
                        </a:rPr>
                        <a:t>17,355</a:t>
                      </a: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69,243</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10,390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22,311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3,528</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pPr>
                        <a:spcAft>
                          <a:spcPts val="0"/>
                        </a:spcAft>
                      </a:pPr>
                      <a:r>
                        <a:rPr lang="de-DE" sz="1400">
                          <a:solidFill>
                            <a:srgbClr val="000000"/>
                          </a:solidFill>
                          <a:effectLst/>
                          <a:latin typeface="+mj-lt"/>
                          <a:ea typeface="Times New Roman"/>
                        </a:rPr>
                        <a:t>June 2012</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104,761</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1,672</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dirty="0">
                          <a:solidFill>
                            <a:srgbClr val="000000"/>
                          </a:solidFill>
                          <a:effectLst/>
                          <a:latin typeface="+mj-lt"/>
                          <a:ea typeface="Times New Roman"/>
                        </a:rPr>
                        <a:t>69,344</a:t>
                      </a:r>
                      <a:endParaRPr lang="en-US" sz="14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10,169</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20,615</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2,961</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0">
                <a:tc>
                  <a:txBody>
                    <a:bodyPr/>
                    <a:lstStyle/>
                    <a:p>
                      <a:pPr>
                        <a:spcAft>
                          <a:spcPts val="0"/>
                        </a:spcAft>
                      </a:pPr>
                      <a:r>
                        <a:rPr lang="de-DE" sz="1400" i="1">
                          <a:solidFill>
                            <a:srgbClr val="000000"/>
                          </a:solidFill>
                          <a:effectLst/>
                          <a:latin typeface="+mj-lt"/>
                          <a:ea typeface="Times New Roman"/>
                        </a:rPr>
                        <a:t>GIPSI banks</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400">
                        <a:solidFill>
                          <a:srgbClr val="000000"/>
                        </a:solidFill>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400">
                        <a:solidFill>
                          <a:srgbClr val="000000"/>
                        </a:solidFill>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400">
                        <a:solidFill>
                          <a:srgbClr val="000000"/>
                        </a:solidFill>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400">
                        <a:solidFill>
                          <a:srgbClr val="000000"/>
                        </a:solidFill>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400">
                        <a:solidFill>
                          <a:srgbClr val="000000"/>
                        </a:solidFill>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400">
                        <a:solidFill>
                          <a:srgbClr val="000000"/>
                        </a:solidFill>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0">
                <a:tc>
                  <a:txBody>
                    <a:bodyPr/>
                    <a:lstStyle/>
                    <a:p>
                      <a:pPr>
                        <a:spcAft>
                          <a:spcPts val="0"/>
                        </a:spcAft>
                      </a:pPr>
                      <a:r>
                        <a:rPr lang="de-DE" sz="1400">
                          <a:solidFill>
                            <a:srgbClr val="000000"/>
                          </a:solidFill>
                          <a:effectLst/>
                          <a:latin typeface="+mj-lt"/>
                          <a:ea typeface="Times New Roman"/>
                        </a:rPr>
                        <a:t>March 2010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373,348</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60,098</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149,028</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12,378</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145,643</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6,201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pPr>
                        <a:spcAft>
                          <a:spcPts val="0"/>
                        </a:spcAft>
                      </a:pPr>
                      <a:r>
                        <a:rPr lang="de-DE" sz="1400">
                          <a:solidFill>
                            <a:srgbClr val="000000"/>
                          </a:solidFill>
                          <a:effectLst/>
                          <a:latin typeface="+mj-lt"/>
                          <a:ea typeface="Times New Roman"/>
                        </a:rPr>
                        <a:t>December 2010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416,272</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57,351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171,196</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16,162</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158,360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13,204</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pPr>
                        <a:spcAft>
                          <a:spcPts val="0"/>
                        </a:spcAft>
                      </a:pPr>
                      <a:r>
                        <a:rPr lang="de-DE" sz="1400">
                          <a:solidFill>
                            <a:srgbClr val="000000"/>
                          </a:solidFill>
                          <a:effectLst/>
                          <a:latin typeface="+mj-lt"/>
                          <a:ea typeface="Times New Roman"/>
                        </a:rPr>
                        <a:t>September 2011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342,175</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2,747</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164,082</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14,748</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147,427</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13,171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pPr>
                        <a:spcAft>
                          <a:spcPts val="0"/>
                        </a:spcAft>
                      </a:pPr>
                      <a:r>
                        <a:rPr lang="de-DE" sz="1400">
                          <a:solidFill>
                            <a:srgbClr val="000000"/>
                          </a:solidFill>
                          <a:effectLst/>
                          <a:latin typeface="+mj-lt"/>
                          <a:ea typeface="Times New Roman"/>
                        </a:rPr>
                        <a:t>December 2011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296,787</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2,585</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153,964</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11,877</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115,563</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12,799</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pPr>
                        <a:spcAft>
                          <a:spcPts val="0"/>
                        </a:spcAft>
                      </a:pPr>
                      <a:r>
                        <a:rPr lang="de-DE" sz="1400">
                          <a:solidFill>
                            <a:srgbClr val="000000"/>
                          </a:solidFill>
                          <a:effectLst/>
                          <a:latin typeface="+mj-lt"/>
                          <a:ea typeface="Times New Roman"/>
                        </a:rPr>
                        <a:t>June 2012</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347,467</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146</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dirty="0">
                          <a:solidFill>
                            <a:srgbClr val="000000"/>
                          </a:solidFill>
                          <a:effectLst/>
                          <a:latin typeface="+mj-lt"/>
                          <a:ea typeface="Times New Roman"/>
                        </a:rPr>
                        <a:t>189,550</a:t>
                      </a:r>
                      <a:endParaRPr lang="en-US" sz="14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15,430</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127,807</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dirty="0">
                          <a:solidFill>
                            <a:srgbClr val="000000"/>
                          </a:solidFill>
                          <a:effectLst/>
                          <a:latin typeface="+mj-lt"/>
                          <a:ea typeface="Times New Roman"/>
                        </a:rPr>
                        <a:t>14,533</a:t>
                      </a:r>
                      <a:endParaRPr lang="en-US" sz="14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2" name="Titel 1"/>
          <p:cNvSpPr>
            <a:spLocks noGrp="1"/>
          </p:cNvSpPr>
          <p:nvPr>
            <p:ph type="title"/>
          </p:nvPr>
        </p:nvSpPr>
        <p:spPr>
          <a:xfrm>
            <a:off x="350838" y="404813"/>
            <a:ext cx="9426698" cy="503237"/>
          </a:xfrm>
        </p:spPr>
        <p:txBody>
          <a:bodyPr/>
          <a:lstStyle/>
          <a:p>
            <a:r>
              <a:rPr lang="en-US" dirty="0"/>
              <a:t>Table </a:t>
            </a:r>
            <a:r>
              <a:rPr lang="en-US" dirty="0" smtClean="0"/>
              <a:t>2. </a:t>
            </a:r>
            <a:r>
              <a:rPr lang="en-US" dirty="0"/>
              <a:t>Summary Statistics of </a:t>
            </a:r>
            <a:r>
              <a:rPr lang="en-US" dirty="0" smtClean="0"/>
              <a:t>Bond Holdings</a:t>
            </a:r>
            <a:endParaRPr lang="de-DE" dirty="0"/>
          </a:p>
        </p:txBody>
      </p:sp>
      <p:sp>
        <p:nvSpPr>
          <p:cNvPr id="5" name="Ellipse 2"/>
          <p:cNvSpPr/>
          <p:nvPr/>
        </p:nvSpPr>
        <p:spPr>
          <a:xfrm>
            <a:off x="7161610" y="1664804"/>
            <a:ext cx="1152128"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Ellipse 2"/>
          <p:cNvSpPr/>
          <p:nvPr/>
        </p:nvSpPr>
        <p:spPr>
          <a:xfrm>
            <a:off x="4736976" y="1628800"/>
            <a:ext cx="1152128"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Inhaltsplatzhalter 2"/>
          <p:cNvSpPr>
            <a:spLocks noGrp="1"/>
          </p:cNvSpPr>
          <p:nvPr>
            <p:ph idx="1"/>
          </p:nvPr>
        </p:nvSpPr>
        <p:spPr>
          <a:xfrm>
            <a:off x="350838" y="4293096"/>
            <a:ext cx="9283700" cy="1079401"/>
          </a:xfrm>
        </p:spPr>
        <p:txBody>
          <a:bodyPr/>
          <a:lstStyle/>
          <a:p>
            <a:r>
              <a:rPr lang="de-DE" dirty="0" smtClean="0"/>
              <a:t>GIPSI </a:t>
            </a:r>
            <a:r>
              <a:rPr lang="de-DE" dirty="0" err="1" smtClean="0"/>
              <a:t>and</a:t>
            </a:r>
            <a:r>
              <a:rPr lang="de-DE" dirty="0" smtClean="0"/>
              <a:t> non-GIPSI </a:t>
            </a:r>
            <a:r>
              <a:rPr lang="de-DE" dirty="0" err="1" smtClean="0"/>
              <a:t>banks</a:t>
            </a:r>
            <a:r>
              <a:rPr lang="de-DE" dirty="0" smtClean="0"/>
              <a:t> </a:t>
            </a:r>
            <a:r>
              <a:rPr lang="de-DE" dirty="0" err="1" smtClean="0"/>
              <a:t>increased</a:t>
            </a:r>
            <a:r>
              <a:rPr lang="de-DE" dirty="0" smtClean="0"/>
              <a:t> </a:t>
            </a:r>
            <a:r>
              <a:rPr lang="de-DE" dirty="0" err="1" smtClean="0"/>
              <a:t>their</a:t>
            </a:r>
            <a:r>
              <a:rPr lang="de-DE" dirty="0" smtClean="0"/>
              <a:t> </a:t>
            </a:r>
            <a:r>
              <a:rPr lang="de-DE" dirty="0" err="1" smtClean="0"/>
              <a:t>exposure</a:t>
            </a:r>
            <a:r>
              <a:rPr lang="de-DE" dirty="0" smtClean="0"/>
              <a:t> </a:t>
            </a:r>
            <a:r>
              <a:rPr lang="de-DE" dirty="0" err="1" smtClean="0"/>
              <a:t>to</a:t>
            </a:r>
            <a:r>
              <a:rPr lang="de-DE" dirty="0" smtClean="0"/>
              <a:t> </a:t>
            </a:r>
            <a:r>
              <a:rPr lang="de-DE" dirty="0" err="1" smtClean="0"/>
              <a:t>Italy</a:t>
            </a:r>
            <a:r>
              <a:rPr lang="de-DE" dirty="0" smtClean="0"/>
              <a:t> </a:t>
            </a:r>
            <a:r>
              <a:rPr lang="de-DE" dirty="0" err="1" smtClean="0"/>
              <a:t>and</a:t>
            </a:r>
            <a:r>
              <a:rPr lang="de-DE" dirty="0" smtClean="0"/>
              <a:t> Spain </a:t>
            </a:r>
            <a:r>
              <a:rPr lang="de-DE" dirty="0" err="1" smtClean="0"/>
              <a:t>between</a:t>
            </a:r>
            <a:r>
              <a:rPr lang="de-DE" dirty="0" smtClean="0"/>
              <a:t> March 2010 </a:t>
            </a:r>
            <a:r>
              <a:rPr lang="de-DE" dirty="0" err="1" smtClean="0"/>
              <a:t>and</a:t>
            </a:r>
            <a:r>
              <a:rPr lang="de-DE" dirty="0" smtClean="0"/>
              <a:t> </a:t>
            </a:r>
            <a:r>
              <a:rPr lang="de-DE" dirty="0" err="1" smtClean="0"/>
              <a:t>December</a:t>
            </a:r>
            <a:r>
              <a:rPr lang="de-DE" dirty="0" smtClean="0"/>
              <a:t> 2010.</a:t>
            </a:r>
          </a:p>
          <a:p>
            <a:endParaRPr lang="de-DE" dirty="0"/>
          </a:p>
          <a:p>
            <a:r>
              <a:rPr lang="de-DE" dirty="0" smtClean="0"/>
              <a:t>GIPSI </a:t>
            </a:r>
            <a:r>
              <a:rPr lang="de-DE" dirty="0" err="1" smtClean="0"/>
              <a:t>banks</a:t>
            </a:r>
            <a:r>
              <a:rPr lang="de-DE" dirty="0" smtClean="0"/>
              <a:t> </a:t>
            </a:r>
            <a:r>
              <a:rPr lang="de-DE" dirty="0" err="1" smtClean="0"/>
              <a:t>increase</a:t>
            </a:r>
            <a:r>
              <a:rPr lang="de-DE" dirty="0" smtClean="0"/>
              <a:t> </a:t>
            </a:r>
            <a:r>
              <a:rPr lang="de-DE" dirty="0" err="1" smtClean="0"/>
              <a:t>holdings</a:t>
            </a:r>
            <a:r>
              <a:rPr lang="de-DE" dirty="0" smtClean="0"/>
              <a:t> </a:t>
            </a:r>
            <a:r>
              <a:rPr lang="de-DE" dirty="0" err="1" smtClean="0"/>
              <a:t>of</a:t>
            </a:r>
            <a:r>
              <a:rPr lang="de-DE" dirty="0" smtClean="0"/>
              <a:t> </a:t>
            </a:r>
            <a:r>
              <a:rPr lang="de-DE" dirty="0" err="1" smtClean="0"/>
              <a:t>Italian</a:t>
            </a:r>
            <a:r>
              <a:rPr lang="de-DE" dirty="0" smtClean="0"/>
              <a:t> </a:t>
            </a:r>
            <a:r>
              <a:rPr lang="de-DE" dirty="0" err="1" smtClean="0"/>
              <a:t>and</a:t>
            </a:r>
            <a:r>
              <a:rPr lang="de-DE" dirty="0" smtClean="0"/>
              <a:t> </a:t>
            </a:r>
            <a:r>
              <a:rPr lang="de-DE" dirty="0" err="1" smtClean="0"/>
              <a:t>Spanish</a:t>
            </a:r>
            <a:r>
              <a:rPr lang="de-DE" dirty="0" smtClean="0"/>
              <a:t> </a:t>
            </a:r>
            <a:r>
              <a:rPr lang="de-DE" dirty="0" err="1" smtClean="0"/>
              <a:t>government</a:t>
            </a:r>
            <a:r>
              <a:rPr lang="de-DE" dirty="0" smtClean="0"/>
              <a:t> </a:t>
            </a:r>
            <a:r>
              <a:rPr lang="de-DE" dirty="0" err="1" smtClean="0"/>
              <a:t>debt</a:t>
            </a:r>
            <a:r>
              <a:rPr lang="de-DE" dirty="0" smtClean="0"/>
              <a:t> after LTROs.</a:t>
            </a:r>
            <a:endParaRPr lang="de-DE" dirty="0"/>
          </a:p>
        </p:txBody>
      </p:sp>
      <p:sp>
        <p:nvSpPr>
          <p:cNvPr id="8" name="Ellipse 2"/>
          <p:cNvSpPr/>
          <p:nvPr/>
        </p:nvSpPr>
        <p:spPr>
          <a:xfrm>
            <a:off x="7237054" y="3645024"/>
            <a:ext cx="1152128"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Ellipse 2"/>
          <p:cNvSpPr/>
          <p:nvPr/>
        </p:nvSpPr>
        <p:spPr>
          <a:xfrm>
            <a:off x="4736976" y="3645024"/>
            <a:ext cx="1152128"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7692876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Table 2. Summary Statistics of Bond </a:t>
            </a:r>
            <a:r>
              <a:rPr lang="en-US" dirty="0" smtClean="0"/>
              <a:t>Holdings (cont’d)</a:t>
            </a:r>
            <a:endParaRPr lang="en-US" dirty="0"/>
          </a:p>
        </p:txBody>
      </p:sp>
      <p:sp>
        <p:nvSpPr>
          <p:cNvPr id="3" name="Content Placeholder 2"/>
          <p:cNvSpPr>
            <a:spLocks noGrp="1"/>
          </p:cNvSpPr>
          <p:nvPr>
            <p:ph idx="1"/>
          </p:nvPr>
        </p:nvSpPr>
        <p:spPr>
          <a:xfrm>
            <a:off x="350838" y="4509120"/>
            <a:ext cx="9283700" cy="1295425"/>
          </a:xfrm>
        </p:spPr>
        <p:txBody>
          <a:bodyPr/>
          <a:lstStyle/>
          <a:p>
            <a:r>
              <a:rPr lang="de-DE" dirty="0" err="1" smtClean="0"/>
              <a:t>There</a:t>
            </a:r>
            <a:r>
              <a:rPr lang="de-DE" dirty="0" smtClean="0"/>
              <a:t> </a:t>
            </a:r>
            <a:r>
              <a:rPr lang="de-DE" dirty="0" err="1" smtClean="0"/>
              <a:t>is</a:t>
            </a:r>
            <a:r>
              <a:rPr lang="de-DE" dirty="0" smtClean="0"/>
              <a:t> a </a:t>
            </a:r>
            <a:r>
              <a:rPr lang="de-DE" dirty="0" err="1" smtClean="0"/>
              <a:t>increase</a:t>
            </a:r>
            <a:r>
              <a:rPr lang="de-DE" dirty="0" smtClean="0"/>
              <a:t> in German and French </a:t>
            </a:r>
            <a:r>
              <a:rPr lang="de-DE" dirty="0" err="1" smtClean="0"/>
              <a:t>government</a:t>
            </a:r>
            <a:r>
              <a:rPr lang="de-DE" dirty="0" smtClean="0"/>
              <a:t> </a:t>
            </a:r>
            <a:r>
              <a:rPr lang="de-DE" dirty="0" err="1" smtClean="0"/>
              <a:t>bond</a:t>
            </a:r>
            <a:r>
              <a:rPr lang="de-DE" dirty="0" smtClean="0"/>
              <a:t> </a:t>
            </a:r>
            <a:r>
              <a:rPr lang="de-DE" dirty="0" err="1" smtClean="0"/>
              <a:t>holdings</a:t>
            </a:r>
            <a:r>
              <a:rPr lang="de-DE" dirty="0" smtClean="0"/>
              <a:t> </a:t>
            </a:r>
            <a:r>
              <a:rPr lang="de-DE" dirty="0" err="1" smtClean="0"/>
              <a:t>which</a:t>
            </a:r>
            <a:r>
              <a:rPr lang="de-DE" dirty="0" smtClean="0"/>
              <a:t> </a:t>
            </a:r>
            <a:r>
              <a:rPr lang="de-DE" dirty="0" err="1" smtClean="0"/>
              <a:t>is</a:t>
            </a:r>
            <a:r>
              <a:rPr lang="de-DE" dirty="0" smtClean="0"/>
              <a:t> </a:t>
            </a:r>
            <a:r>
              <a:rPr lang="de-DE" dirty="0" err="1" smtClean="0"/>
              <a:t>primarly</a:t>
            </a:r>
            <a:r>
              <a:rPr lang="de-DE" dirty="0" smtClean="0"/>
              <a:t> </a:t>
            </a:r>
            <a:r>
              <a:rPr lang="de-DE" dirty="0" err="1" smtClean="0"/>
              <a:t>driven</a:t>
            </a:r>
            <a:r>
              <a:rPr lang="de-DE" dirty="0" smtClean="0"/>
              <a:t> </a:t>
            </a:r>
            <a:r>
              <a:rPr lang="de-DE" dirty="0" err="1" smtClean="0"/>
              <a:t>by</a:t>
            </a:r>
            <a:r>
              <a:rPr lang="de-DE" dirty="0" smtClean="0"/>
              <a:t> non-GIPSI </a:t>
            </a:r>
            <a:r>
              <a:rPr lang="de-DE" dirty="0" err="1" smtClean="0"/>
              <a:t>banks</a:t>
            </a:r>
            <a:r>
              <a:rPr lang="de-DE" dirty="0" smtClean="0"/>
              <a:t> </a:t>
            </a:r>
            <a:r>
              <a:rPr lang="de-DE" dirty="0" err="1" smtClean="0"/>
              <a:t>consistent</a:t>
            </a:r>
            <a:r>
              <a:rPr lang="de-DE" dirty="0" smtClean="0"/>
              <a:t> </a:t>
            </a:r>
            <a:r>
              <a:rPr lang="de-DE" dirty="0" err="1" smtClean="0"/>
              <a:t>with</a:t>
            </a:r>
            <a:r>
              <a:rPr lang="de-DE" dirty="0" smtClean="0"/>
              <a:t> a </a:t>
            </a:r>
            <a:r>
              <a:rPr lang="de-DE" dirty="0" err="1" smtClean="0"/>
              <a:t>flight</a:t>
            </a:r>
            <a:r>
              <a:rPr lang="de-DE" dirty="0" smtClean="0"/>
              <a:t>-</a:t>
            </a:r>
            <a:r>
              <a:rPr lang="de-DE" dirty="0" err="1" smtClean="0"/>
              <a:t>to</a:t>
            </a:r>
            <a:r>
              <a:rPr lang="de-DE" dirty="0" smtClean="0"/>
              <a:t>-quality </a:t>
            </a:r>
            <a:r>
              <a:rPr lang="de-DE" dirty="0" err="1" smtClean="0"/>
              <a:t>behavior</a:t>
            </a:r>
            <a:r>
              <a:rPr lang="de-DE" dirty="0" smtClean="0"/>
              <a:t>.</a:t>
            </a:r>
          </a:p>
        </p:txBody>
      </p:sp>
      <p:graphicFrame>
        <p:nvGraphicFramePr>
          <p:cNvPr id="4" name="Table 3"/>
          <p:cNvGraphicFramePr>
            <a:graphicFrameLocks noGrp="1"/>
          </p:cNvGraphicFramePr>
          <p:nvPr>
            <p:extLst>
              <p:ext uri="{D42A27DB-BD31-4B8C-83A1-F6EECF244321}">
                <p14:modId xmlns:p14="http://schemas.microsoft.com/office/powerpoint/2010/main" val="692796544"/>
              </p:ext>
            </p:extLst>
          </p:nvPr>
        </p:nvGraphicFramePr>
        <p:xfrm>
          <a:off x="344488" y="1412776"/>
          <a:ext cx="9283700" cy="2773680"/>
        </p:xfrm>
        <a:graphic>
          <a:graphicData uri="http://schemas.openxmlformats.org/drawingml/2006/table">
            <a:tbl>
              <a:tblPr firstRow="1" firstCol="1" bandRow="1"/>
              <a:tblGrid>
                <a:gridCol w="2320925"/>
                <a:gridCol w="2320925"/>
                <a:gridCol w="2320925"/>
                <a:gridCol w="2320925"/>
              </a:tblGrid>
              <a:tr h="0">
                <a:tc>
                  <a:txBody>
                    <a:bodyPr/>
                    <a:lstStyle/>
                    <a:p>
                      <a:pPr>
                        <a:spcAft>
                          <a:spcPts val="0"/>
                        </a:spcAft>
                      </a:pPr>
                      <a:r>
                        <a:rPr lang="en-US" sz="1400">
                          <a:solidFill>
                            <a:srgbClr val="000000"/>
                          </a:solidFill>
                          <a:effectLst/>
                          <a:latin typeface="+mj-lt"/>
                          <a:ea typeface="Times New Roman"/>
                        </a:rPr>
                        <a:t> </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a:solidFill>
                            <a:srgbClr val="000000"/>
                          </a:solidFill>
                          <a:effectLst/>
                          <a:latin typeface="+mj-lt"/>
                          <a:ea typeface="Times New Roman"/>
                        </a:rPr>
                        <a:t>Non-GIPSI</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a:solidFill>
                            <a:srgbClr val="000000"/>
                          </a:solidFill>
                          <a:effectLst/>
                          <a:latin typeface="+mj-lt"/>
                          <a:ea typeface="Times New Roman"/>
                        </a:rPr>
                        <a:t>Germany</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a:solidFill>
                            <a:srgbClr val="000000"/>
                          </a:solidFill>
                          <a:effectLst/>
                          <a:latin typeface="+mj-lt"/>
                          <a:ea typeface="Times New Roman"/>
                        </a:rPr>
                        <a:t>France</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n-US" sz="1400" i="1">
                          <a:solidFill>
                            <a:srgbClr val="000000"/>
                          </a:solidFill>
                          <a:effectLst/>
                          <a:latin typeface="+mj-lt"/>
                          <a:ea typeface="Times New Roman"/>
                        </a:rPr>
                        <a:t>Non-GIPSI banks</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400">
                        <a:solidFill>
                          <a:srgbClr val="000000"/>
                        </a:solidFill>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400">
                        <a:solidFill>
                          <a:srgbClr val="000000"/>
                        </a:solidFill>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400">
                        <a:solidFill>
                          <a:srgbClr val="000000"/>
                        </a:solidFill>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0">
                <a:tc>
                  <a:txBody>
                    <a:bodyPr/>
                    <a:lstStyle/>
                    <a:p>
                      <a:pPr>
                        <a:spcAft>
                          <a:spcPts val="0"/>
                        </a:spcAft>
                      </a:pPr>
                      <a:r>
                        <a:rPr lang="en-US" sz="1400" dirty="0">
                          <a:solidFill>
                            <a:srgbClr val="000000"/>
                          </a:solidFill>
                          <a:effectLst/>
                          <a:latin typeface="+mj-lt"/>
                          <a:ea typeface="Times New Roman"/>
                        </a:rPr>
                        <a:t>March 2010</a:t>
                      </a: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en-US" sz="1400">
                          <a:solidFill>
                            <a:srgbClr val="000000"/>
                          </a:solidFill>
                          <a:effectLst/>
                          <a:latin typeface="+mj-lt"/>
                          <a:ea typeface="Times New Roman"/>
                        </a:rPr>
                        <a:t>611,120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en-US" sz="1400">
                          <a:solidFill>
                            <a:srgbClr val="000000"/>
                          </a:solidFill>
                          <a:effectLst/>
                          <a:latin typeface="+mj-lt"/>
                          <a:ea typeface="Times New Roman"/>
                        </a:rPr>
                        <a:t>160,090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en-US" sz="1400">
                          <a:solidFill>
                            <a:srgbClr val="000000"/>
                          </a:solidFill>
                          <a:effectLst/>
                          <a:latin typeface="+mj-lt"/>
                          <a:ea typeface="Times New Roman"/>
                        </a:rPr>
                        <a:t>90,451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pPr>
                        <a:spcAft>
                          <a:spcPts val="0"/>
                        </a:spcAft>
                      </a:pPr>
                      <a:r>
                        <a:rPr lang="en-US" sz="1400" dirty="0">
                          <a:solidFill>
                            <a:srgbClr val="000000"/>
                          </a:solidFill>
                          <a:effectLst/>
                          <a:latin typeface="+mj-lt"/>
                          <a:ea typeface="Times New Roman"/>
                        </a:rPr>
                        <a:t>December 2010</a:t>
                      </a: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en-US" sz="1400" dirty="0">
                          <a:solidFill>
                            <a:srgbClr val="000000"/>
                          </a:solidFill>
                          <a:effectLst/>
                          <a:latin typeface="+mj-lt"/>
                          <a:ea typeface="Times New Roman"/>
                        </a:rPr>
                        <a:t>936,117</a:t>
                      </a: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en-US" sz="1400">
                          <a:solidFill>
                            <a:srgbClr val="000000"/>
                          </a:solidFill>
                          <a:effectLst/>
                          <a:latin typeface="+mj-lt"/>
                          <a:ea typeface="Times New Roman"/>
                        </a:rPr>
                        <a:t>244,593</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en-US" sz="1400" dirty="0">
                          <a:solidFill>
                            <a:srgbClr val="000000"/>
                          </a:solidFill>
                          <a:effectLst/>
                          <a:latin typeface="+mj-lt"/>
                          <a:ea typeface="Times New Roman"/>
                        </a:rPr>
                        <a:t>145,961</a:t>
                      </a: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pPr>
                        <a:spcAft>
                          <a:spcPts val="0"/>
                        </a:spcAft>
                      </a:pPr>
                      <a:r>
                        <a:rPr lang="en-US" sz="1400">
                          <a:solidFill>
                            <a:srgbClr val="000000"/>
                          </a:solidFill>
                          <a:effectLst/>
                          <a:latin typeface="+mj-lt"/>
                          <a:ea typeface="Times New Roman"/>
                        </a:rPr>
                        <a:t>Septem</a:t>
                      </a:r>
                      <a:r>
                        <a:rPr lang="de-DE" sz="1400">
                          <a:solidFill>
                            <a:srgbClr val="000000"/>
                          </a:solidFill>
                          <a:effectLst/>
                          <a:latin typeface="+mj-lt"/>
                          <a:ea typeface="Times New Roman"/>
                        </a:rPr>
                        <a:t>ber 2011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dirty="0">
                          <a:solidFill>
                            <a:srgbClr val="000000"/>
                          </a:solidFill>
                          <a:effectLst/>
                          <a:latin typeface="+mj-lt"/>
                          <a:ea typeface="Times New Roman"/>
                        </a:rPr>
                        <a:t>882,506</a:t>
                      </a: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dirty="0">
                          <a:solidFill>
                            <a:srgbClr val="000000"/>
                          </a:solidFill>
                          <a:effectLst/>
                          <a:latin typeface="+mj-lt"/>
                          <a:ea typeface="Times New Roman"/>
                        </a:rPr>
                        <a:t>229,328</a:t>
                      </a: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dirty="0">
                          <a:solidFill>
                            <a:srgbClr val="000000"/>
                          </a:solidFill>
                          <a:effectLst/>
                          <a:latin typeface="+mj-lt"/>
                          <a:ea typeface="Times New Roman"/>
                        </a:rPr>
                        <a:t>141,358</a:t>
                      </a: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pPr>
                        <a:spcAft>
                          <a:spcPts val="0"/>
                        </a:spcAft>
                      </a:pPr>
                      <a:r>
                        <a:rPr lang="de-DE" sz="1400">
                          <a:solidFill>
                            <a:srgbClr val="000000"/>
                          </a:solidFill>
                          <a:effectLst/>
                          <a:latin typeface="+mj-lt"/>
                          <a:ea typeface="Times New Roman"/>
                        </a:rPr>
                        <a:t>December 2011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771,676</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206,187</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116,094</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pPr>
                        <a:spcAft>
                          <a:spcPts val="0"/>
                        </a:spcAft>
                      </a:pPr>
                      <a:r>
                        <a:rPr lang="de-DE" sz="1400">
                          <a:solidFill>
                            <a:srgbClr val="000000"/>
                          </a:solidFill>
                          <a:effectLst/>
                          <a:latin typeface="+mj-lt"/>
                          <a:ea typeface="Times New Roman"/>
                        </a:rPr>
                        <a:t>June 2012</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824,794</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203,410</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130,903</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0">
                <a:tc>
                  <a:txBody>
                    <a:bodyPr/>
                    <a:lstStyle/>
                    <a:p>
                      <a:pPr>
                        <a:spcAft>
                          <a:spcPts val="0"/>
                        </a:spcAft>
                      </a:pPr>
                      <a:r>
                        <a:rPr lang="de-DE" sz="1400" i="1">
                          <a:solidFill>
                            <a:srgbClr val="000000"/>
                          </a:solidFill>
                          <a:effectLst/>
                          <a:latin typeface="+mj-lt"/>
                          <a:ea typeface="Times New Roman"/>
                        </a:rPr>
                        <a:t>GIPSI banks</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400">
                        <a:solidFill>
                          <a:srgbClr val="000000"/>
                        </a:solidFill>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400">
                        <a:solidFill>
                          <a:srgbClr val="000000"/>
                        </a:solidFill>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400">
                        <a:solidFill>
                          <a:srgbClr val="000000"/>
                        </a:solidFill>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0">
                <a:tc>
                  <a:txBody>
                    <a:bodyPr/>
                    <a:lstStyle/>
                    <a:p>
                      <a:pPr>
                        <a:spcAft>
                          <a:spcPts val="0"/>
                        </a:spcAft>
                      </a:pPr>
                      <a:r>
                        <a:rPr lang="de-DE" sz="1400">
                          <a:solidFill>
                            <a:srgbClr val="000000"/>
                          </a:solidFill>
                          <a:effectLst/>
                          <a:latin typeface="+mj-lt"/>
                          <a:ea typeface="Times New Roman"/>
                        </a:rPr>
                        <a:t>March 2010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76,177</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25,161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8,757</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pPr>
                        <a:spcAft>
                          <a:spcPts val="0"/>
                        </a:spcAft>
                      </a:pPr>
                      <a:r>
                        <a:rPr lang="de-DE" sz="1400">
                          <a:solidFill>
                            <a:srgbClr val="000000"/>
                          </a:solidFill>
                          <a:effectLst/>
                          <a:latin typeface="+mj-lt"/>
                          <a:ea typeface="Times New Roman"/>
                        </a:rPr>
                        <a:t>December 2010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64,007</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23,581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5,757</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pPr>
                        <a:spcAft>
                          <a:spcPts val="0"/>
                        </a:spcAft>
                      </a:pPr>
                      <a:r>
                        <a:rPr lang="de-DE" sz="1400">
                          <a:solidFill>
                            <a:srgbClr val="000000"/>
                          </a:solidFill>
                          <a:effectLst/>
                          <a:latin typeface="+mj-lt"/>
                          <a:ea typeface="Times New Roman"/>
                        </a:rPr>
                        <a:t>September 2011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72,481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23,739</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5,741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pPr>
                        <a:spcAft>
                          <a:spcPts val="0"/>
                        </a:spcAft>
                      </a:pPr>
                      <a:r>
                        <a:rPr lang="de-DE" sz="1400">
                          <a:solidFill>
                            <a:srgbClr val="000000"/>
                          </a:solidFill>
                          <a:effectLst/>
                          <a:latin typeface="+mj-lt"/>
                          <a:ea typeface="Times New Roman"/>
                        </a:rPr>
                        <a:t>December 2011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69,701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30,964</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2,605</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pPr>
                        <a:spcAft>
                          <a:spcPts val="0"/>
                        </a:spcAft>
                      </a:pPr>
                      <a:r>
                        <a:rPr lang="de-DE" sz="1400">
                          <a:solidFill>
                            <a:srgbClr val="000000"/>
                          </a:solidFill>
                          <a:effectLst/>
                          <a:latin typeface="+mj-lt"/>
                          <a:ea typeface="Times New Roman"/>
                        </a:rPr>
                        <a:t>June 2012</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71,828</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24,282</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dirty="0">
                          <a:solidFill>
                            <a:srgbClr val="000000"/>
                          </a:solidFill>
                          <a:effectLst/>
                          <a:latin typeface="+mj-lt"/>
                          <a:ea typeface="Times New Roman"/>
                        </a:rPr>
                        <a:t>5,128</a:t>
                      </a:r>
                      <a:endParaRPr lang="en-US" sz="14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5" name="Ellipse 4"/>
          <p:cNvSpPr/>
          <p:nvPr/>
        </p:nvSpPr>
        <p:spPr>
          <a:xfrm>
            <a:off x="5457056" y="1628800"/>
            <a:ext cx="1296144" cy="13681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Ellipse 4"/>
          <p:cNvSpPr/>
          <p:nvPr/>
        </p:nvSpPr>
        <p:spPr>
          <a:xfrm>
            <a:off x="7833320" y="1700808"/>
            <a:ext cx="1296144" cy="13681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66082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0838" y="404813"/>
            <a:ext cx="9498706" cy="503237"/>
          </a:xfrm>
        </p:spPr>
        <p:txBody>
          <a:bodyPr/>
          <a:lstStyle/>
          <a:p>
            <a:r>
              <a:rPr lang="de-DE" dirty="0" smtClean="0"/>
              <a:t>Table 3A. </a:t>
            </a:r>
            <a:r>
              <a:rPr lang="en-US" dirty="0"/>
              <a:t>Increasing Sovereign Exposure: Bank Level </a:t>
            </a:r>
            <a:r>
              <a:rPr lang="en-US" dirty="0" smtClean="0"/>
              <a:t>Evidence</a:t>
            </a:r>
            <a:endParaRPr lang="de-DE" dirty="0"/>
          </a:p>
        </p:txBody>
      </p:sp>
      <p:sp>
        <p:nvSpPr>
          <p:cNvPr id="3" name="Inhaltsplatzhalter 2"/>
          <p:cNvSpPr>
            <a:spLocks noGrp="1"/>
          </p:cNvSpPr>
          <p:nvPr>
            <p:ph idx="1"/>
          </p:nvPr>
        </p:nvSpPr>
        <p:spPr>
          <a:xfrm>
            <a:off x="344488" y="3717751"/>
            <a:ext cx="9283700" cy="1439441"/>
          </a:xfrm>
        </p:spPr>
        <p:txBody>
          <a:bodyPr/>
          <a:lstStyle/>
          <a:p>
            <a:endParaRPr lang="en-US" dirty="0"/>
          </a:p>
          <a:p>
            <a:r>
              <a:rPr lang="en-US" dirty="0" smtClean="0"/>
              <a:t>Banks were not </a:t>
            </a:r>
            <a:r>
              <a:rPr lang="en-US" i="1" dirty="0" smtClean="0"/>
              <a:t>passively</a:t>
            </a:r>
            <a:r>
              <a:rPr lang="en-US" dirty="0" smtClean="0"/>
              <a:t> caught by the sovereign debt crisis as suggested by the inertia hypothesis but </a:t>
            </a:r>
            <a:r>
              <a:rPr lang="en-US" i="1" dirty="0" smtClean="0"/>
              <a:t>actively</a:t>
            </a:r>
            <a:r>
              <a:rPr lang="en-US" dirty="0" smtClean="0"/>
              <a:t> increased their sovereign debt positions. </a:t>
            </a:r>
          </a:p>
          <a:p>
            <a:endParaRPr lang="en-US" dirty="0"/>
          </a:p>
          <a:p>
            <a:r>
              <a:rPr lang="en-US" dirty="0" smtClean="0"/>
              <a:t>It was </a:t>
            </a:r>
            <a:r>
              <a:rPr lang="en-US" dirty="0" smtClean="0"/>
              <a:t>not GIPSI (domestic) </a:t>
            </a:r>
            <a:r>
              <a:rPr lang="en-US" dirty="0" smtClean="0"/>
              <a:t>banks that increased their exposures as suggested by the home bias hypothesis but non-peripheral </a:t>
            </a:r>
            <a:r>
              <a:rPr lang="en-US" dirty="0" smtClean="0"/>
              <a:t>banks in 2010.</a:t>
            </a:r>
          </a:p>
          <a:p>
            <a:endParaRPr lang="de-DE" dirty="0"/>
          </a:p>
          <a:p>
            <a:r>
              <a:rPr lang="de-DE" dirty="0" smtClean="0"/>
              <a:t>Part of </a:t>
            </a:r>
            <a:r>
              <a:rPr lang="de-DE" dirty="0" err="1" smtClean="0"/>
              <a:t>the</a:t>
            </a:r>
            <a:r>
              <a:rPr lang="de-DE" dirty="0" smtClean="0"/>
              <a:t> GIPSI </a:t>
            </a:r>
            <a:r>
              <a:rPr lang="de-DE" dirty="0" err="1" smtClean="0"/>
              <a:t>banks‘</a:t>
            </a:r>
            <a:r>
              <a:rPr lang="de-DE" dirty="0" smtClean="0"/>
              <a:t> </a:t>
            </a:r>
            <a:r>
              <a:rPr lang="de-DE" dirty="0" err="1" smtClean="0"/>
              <a:t>purchases</a:t>
            </a:r>
            <a:r>
              <a:rPr lang="de-DE" dirty="0" smtClean="0"/>
              <a:t> </a:t>
            </a:r>
            <a:r>
              <a:rPr lang="de-DE" dirty="0" err="1" smtClean="0"/>
              <a:t>were</a:t>
            </a:r>
            <a:r>
              <a:rPr lang="de-DE" dirty="0" smtClean="0"/>
              <a:t> </a:t>
            </a:r>
            <a:r>
              <a:rPr lang="de-DE" dirty="0" err="1" smtClean="0"/>
              <a:t>financed</a:t>
            </a:r>
            <a:r>
              <a:rPr lang="de-DE" dirty="0" smtClean="0"/>
              <a:t> </a:t>
            </a:r>
            <a:r>
              <a:rPr lang="de-DE" dirty="0" err="1" smtClean="0"/>
              <a:t>with</a:t>
            </a:r>
            <a:r>
              <a:rPr lang="de-DE" dirty="0" smtClean="0"/>
              <a:t> </a:t>
            </a:r>
            <a:r>
              <a:rPr lang="de-DE" dirty="0" err="1" smtClean="0"/>
              <a:t>proceeds</a:t>
            </a:r>
            <a:r>
              <a:rPr lang="de-DE" dirty="0" smtClean="0"/>
              <a:t> </a:t>
            </a:r>
            <a:r>
              <a:rPr lang="de-DE" dirty="0" err="1" smtClean="0"/>
              <a:t>from</a:t>
            </a:r>
            <a:r>
              <a:rPr lang="de-DE" dirty="0" smtClean="0"/>
              <a:t> </a:t>
            </a:r>
            <a:r>
              <a:rPr lang="de-DE" dirty="0" err="1" smtClean="0"/>
              <a:t>selling</a:t>
            </a:r>
            <a:r>
              <a:rPr lang="de-DE" dirty="0" smtClean="0"/>
              <a:t> German </a:t>
            </a:r>
            <a:r>
              <a:rPr lang="de-DE" dirty="0" err="1" smtClean="0"/>
              <a:t>bunds</a:t>
            </a:r>
            <a:r>
              <a:rPr lang="de-DE" dirty="0" smtClean="0"/>
              <a:t>.</a:t>
            </a:r>
            <a:endParaRPr lang="de-DE" dirty="0"/>
          </a:p>
        </p:txBody>
      </p:sp>
      <p:sp>
        <p:nvSpPr>
          <p:cNvPr id="5" name="Ellipse 4"/>
          <p:cNvSpPr/>
          <p:nvPr/>
        </p:nvSpPr>
        <p:spPr>
          <a:xfrm>
            <a:off x="2288704" y="908720"/>
            <a:ext cx="1944216" cy="27363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8" name="Table 7"/>
          <p:cNvGraphicFramePr>
            <a:graphicFrameLocks noGrp="1"/>
          </p:cNvGraphicFramePr>
          <p:nvPr>
            <p:extLst>
              <p:ext uri="{D42A27DB-BD31-4B8C-83A1-F6EECF244321}">
                <p14:modId xmlns:p14="http://schemas.microsoft.com/office/powerpoint/2010/main" val="2044500255"/>
              </p:ext>
            </p:extLst>
          </p:nvPr>
        </p:nvGraphicFramePr>
        <p:xfrm>
          <a:off x="416496" y="1165426"/>
          <a:ext cx="9283701" cy="2346960"/>
        </p:xfrm>
        <a:graphic>
          <a:graphicData uri="http://schemas.openxmlformats.org/drawingml/2006/table">
            <a:tbl>
              <a:tblPr firstRow="1" firstCol="1" bandRow="1"/>
              <a:tblGrid>
                <a:gridCol w="1650642"/>
                <a:gridCol w="200528"/>
                <a:gridCol w="2059125"/>
                <a:gridCol w="1801038"/>
                <a:gridCol w="1730482"/>
                <a:gridCol w="1841886"/>
              </a:tblGrid>
              <a:tr h="199191">
                <a:tc gridSpan="6">
                  <a:txBody>
                    <a:bodyPr/>
                    <a:lstStyle/>
                    <a:p>
                      <a:pPr algn="ctr">
                        <a:spcAft>
                          <a:spcPts val="0"/>
                        </a:spcAft>
                      </a:pPr>
                      <a:r>
                        <a:rPr lang="en-US" sz="1400" b="1" dirty="0">
                          <a:solidFill>
                            <a:srgbClr val="000000"/>
                          </a:solidFill>
                          <a:effectLst/>
                          <a:latin typeface="+mj-lt"/>
                          <a:ea typeface="Times New Roman"/>
                        </a:rPr>
                        <a:t>Changes in Exposure to </a:t>
                      </a:r>
                      <a:r>
                        <a:rPr lang="en-US" sz="1400" b="1" i="1" dirty="0">
                          <a:solidFill>
                            <a:srgbClr val="FF0000"/>
                          </a:solidFill>
                          <a:effectLst/>
                          <a:latin typeface="+mj-lt"/>
                          <a:ea typeface="Times New Roman"/>
                        </a:rPr>
                        <a:t>GIPSI</a:t>
                      </a:r>
                      <a:r>
                        <a:rPr lang="en-US" sz="1400" b="1" dirty="0">
                          <a:solidFill>
                            <a:srgbClr val="FF0000"/>
                          </a:solidFill>
                          <a:effectLst/>
                          <a:latin typeface="+mj-lt"/>
                          <a:ea typeface="Times New Roman"/>
                        </a:rPr>
                        <a:t> Sovereign Debt </a:t>
                      </a:r>
                      <a:r>
                        <a:rPr lang="en-US" sz="1400" b="1" dirty="0">
                          <a:solidFill>
                            <a:srgbClr val="000000"/>
                          </a:solidFill>
                          <a:effectLst/>
                          <a:latin typeface="+mj-lt"/>
                          <a:ea typeface="Times New Roman"/>
                        </a:rPr>
                        <a:t>(% Change)</a:t>
                      </a:r>
                      <a:endParaRPr lang="en-US" sz="1400" dirty="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9705">
                <a:tc>
                  <a:txBody>
                    <a:bodyPr/>
                    <a:lstStyle/>
                    <a:p>
                      <a:pPr algn="ctr">
                        <a:spcAft>
                          <a:spcPts val="0"/>
                        </a:spcAft>
                      </a:pPr>
                      <a:r>
                        <a:rPr lang="de-DE" sz="1400" b="1">
                          <a:solidFill>
                            <a:srgbClr val="000000"/>
                          </a:solidFill>
                          <a:effectLst/>
                          <a:latin typeface="+mj-lt"/>
                          <a:ea typeface="Times New Roman"/>
                        </a:rPr>
                        <a:t>GIPSI Bank</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400" b="1">
                          <a:solidFill>
                            <a:srgbClr val="000000"/>
                          </a:solidFill>
                          <a:effectLst/>
                          <a:latin typeface="+mj-lt"/>
                          <a:ea typeface="Times New Roman"/>
                        </a:rPr>
                        <a:t>March – Dec. 2010</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Jan. – Sept. 2011</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Oct. – Dec. 2011</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Jan. - June 2012</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179705">
                <a:tc>
                  <a:txBody>
                    <a:bodyPr/>
                    <a:lstStyle/>
                    <a:p>
                      <a:pPr algn="ctr">
                        <a:spcAft>
                          <a:spcPts val="0"/>
                        </a:spcAft>
                      </a:pPr>
                      <a:r>
                        <a:rPr lang="de-DE" sz="1400">
                          <a:solidFill>
                            <a:srgbClr val="000000"/>
                          </a:solidFill>
                          <a:effectLst/>
                          <a:latin typeface="+mj-lt"/>
                          <a:ea typeface="Times New Roman"/>
                        </a:rPr>
                        <a:t>No</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11.79%</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-23.02%</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-16.63%</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-15.69%</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179705">
                <a:tc>
                  <a:txBody>
                    <a:bodyPr/>
                    <a:lstStyle/>
                    <a:p>
                      <a:pPr algn="ctr">
                        <a:spcAft>
                          <a:spcPts val="0"/>
                        </a:spcAft>
                      </a:pPr>
                      <a:r>
                        <a:rPr lang="de-DE" sz="1400">
                          <a:solidFill>
                            <a:srgbClr val="000000"/>
                          </a:solidFill>
                          <a:effectLst/>
                          <a:latin typeface="+mj-lt"/>
                          <a:ea typeface="Times New Roman"/>
                        </a:rPr>
                        <a:t>Yes</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n-US" sz="1400">
                        <a:solidFill>
                          <a:srgbClr val="000000"/>
                        </a:solidFill>
                        <a:effectLst/>
                        <a:latin typeface="+mj-lt"/>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9.48%</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-0.08%</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-4.39%</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17.08%</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179705">
                <a:tc>
                  <a:txBody>
                    <a:bodyPr/>
                    <a:lstStyle/>
                    <a:p>
                      <a:endParaRPr lang="en-US" sz="1400">
                        <a:solidFill>
                          <a:srgbClr val="000000"/>
                        </a:solidFill>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400">
                        <a:solidFill>
                          <a:srgbClr val="000000"/>
                        </a:solidFill>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400">
                        <a:solidFill>
                          <a:srgbClr val="000000"/>
                        </a:solidFill>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400">
                        <a:solidFill>
                          <a:srgbClr val="000000"/>
                        </a:solidFill>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400">
                        <a:solidFill>
                          <a:srgbClr val="000000"/>
                        </a:solidFill>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400">
                        <a:solidFill>
                          <a:srgbClr val="000000"/>
                        </a:solidFill>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179705">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r>
              <a:tr h="179705">
                <a:tc>
                  <a:txBody>
                    <a:bodyPr/>
                    <a:lstStyle/>
                    <a:p>
                      <a:endParaRPr lang="en-US" sz="1400">
                        <a:solidFill>
                          <a:srgbClr val="000000"/>
                        </a:solidFill>
                        <a:effectLst/>
                        <a:latin typeface="+mj-lt"/>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n-US" sz="1400">
                        <a:solidFill>
                          <a:srgbClr val="000000"/>
                        </a:solidFill>
                        <a:effectLst/>
                        <a:latin typeface="+mj-lt"/>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n-US" sz="1400">
                        <a:solidFill>
                          <a:srgbClr val="000000"/>
                        </a:solidFill>
                        <a:effectLst/>
                        <a:latin typeface="+mj-lt"/>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n-US" sz="1400">
                        <a:solidFill>
                          <a:srgbClr val="000000"/>
                        </a:solidFill>
                        <a:effectLst/>
                        <a:latin typeface="+mj-lt"/>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n-US" sz="1400">
                        <a:solidFill>
                          <a:srgbClr val="000000"/>
                        </a:solidFill>
                        <a:effectLst/>
                        <a:latin typeface="+mj-lt"/>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n-US" sz="1400">
                        <a:solidFill>
                          <a:srgbClr val="000000"/>
                        </a:solidFill>
                        <a:effectLst/>
                        <a:latin typeface="+mj-lt"/>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179705">
                <a:tc gridSpan="6">
                  <a:txBody>
                    <a:bodyPr/>
                    <a:lstStyle/>
                    <a:p>
                      <a:pPr algn="ctr">
                        <a:spcAft>
                          <a:spcPts val="0"/>
                        </a:spcAft>
                      </a:pPr>
                      <a:r>
                        <a:rPr lang="en-US" sz="1400" b="1" dirty="0">
                          <a:solidFill>
                            <a:srgbClr val="000000"/>
                          </a:solidFill>
                          <a:effectLst/>
                          <a:latin typeface="+mj-lt"/>
                          <a:ea typeface="Times New Roman"/>
                        </a:rPr>
                        <a:t>Changes in Exposure to </a:t>
                      </a:r>
                      <a:r>
                        <a:rPr lang="en-US" sz="1400" b="1" i="1" dirty="0">
                          <a:solidFill>
                            <a:srgbClr val="FF0000"/>
                          </a:solidFill>
                          <a:effectLst/>
                          <a:latin typeface="+mj-lt"/>
                          <a:ea typeface="Times New Roman"/>
                        </a:rPr>
                        <a:t>German</a:t>
                      </a:r>
                      <a:r>
                        <a:rPr lang="en-US" sz="1400" b="1" dirty="0">
                          <a:solidFill>
                            <a:srgbClr val="FF0000"/>
                          </a:solidFill>
                          <a:effectLst/>
                          <a:latin typeface="+mj-lt"/>
                          <a:ea typeface="Times New Roman"/>
                        </a:rPr>
                        <a:t> Sovereign Debt </a:t>
                      </a:r>
                      <a:r>
                        <a:rPr lang="en-US" sz="1400" b="1" dirty="0">
                          <a:solidFill>
                            <a:srgbClr val="000000"/>
                          </a:solidFill>
                          <a:effectLst/>
                          <a:latin typeface="+mj-lt"/>
                          <a:ea typeface="Times New Roman"/>
                        </a:rPr>
                        <a:t>(% Change)</a:t>
                      </a:r>
                      <a:endParaRPr lang="en-US" sz="1400" dirty="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9705">
                <a:tc>
                  <a:txBody>
                    <a:bodyPr/>
                    <a:lstStyle/>
                    <a:p>
                      <a:pPr algn="ctr">
                        <a:spcAft>
                          <a:spcPts val="0"/>
                        </a:spcAft>
                      </a:pPr>
                      <a:r>
                        <a:rPr lang="de-DE" sz="1400" b="1">
                          <a:solidFill>
                            <a:srgbClr val="000000"/>
                          </a:solidFill>
                          <a:effectLst/>
                          <a:latin typeface="+mj-lt"/>
                          <a:ea typeface="Times New Roman"/>
                        </a:rPr>
                        <a:t>GIPSI Bank</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400" b="1">
                          <a:solidFill>
                            <a:srgbClr val="000000"/>
                          </a:solidFill>
                          <a:effectLst/>
                          <a:latin typeface="+mj-lt"/>
                          <a:ea typeface="Times New Roman"/>
                        </a:rPr>
                        <a:t>March – Dec. 2010</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Jan. – Sept. 2011</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Oct. – Dec. 2011</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Jan. - June 2012</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179705">
                <a:tc>
                  <a:txBody>
                    <a:bodyPr/>
                    <a:lstStyle/>
                    <a:p>
                      <a:pPr algn="ctr">
                        <a:spcAft>
                          <a:spcPts val="0"/>
                        </a:spcAft>
                      </a:pPr>
                      <a:r>
                        <a:rPr lang="de-DE" sz="1400">
                          <a:solidFill>
                            <a:srgbClr val="000000"/>
                          </a:solidFill>
                          <a:effectLst/>
                          <a:latin typeface="+mj-lt"/>
                          <a:ea typeface="Times New Roman"/>
                        </a:rPr>
                        <a:t>No</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28.56%</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-6.04%</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-7.97%</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-0.06%</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179705">
                <a:tc>
                  <a:txBody>
                    <a:bodyPr/>
                    <a:lstStyle/>
                    <a:p>
                      <a:pPr algn="ctr">
                        <a:spcAft>
                          <a:spcPts val="0"/>
                        </a:spcAft>
                      </a:pPr>
                      <a:r>
                        <a:rPr lang="de-DE" sz="1400">
                          <a:solidFill>
                            <a:srgbClr val="000000"/>
                          </a:solidFill>
                          <a:effectLst/>
                          <a:latin typeface="+mj-lt"/>
                          <a:ea typeface="Times New Roman"/>
                        </a:rPr>
                        <a:t>Yes</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n-US" sz="1400">
                        <a:solidFill>
                          <a:srgbClr val="000000"/>
                        </a:solidFill>
                        <a:effectLst/>
                        <a:latin typeface="+mj-lt"/>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-8.23%</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2.96%</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30.99%</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dirty="0">
                          <a:solidFill>
                            <a:srgbClr val="000000"/>
                          </a:solidFill>
                          <a:effectLst/>
                          <a:latin typeface="+mj-lt"/>
                          <a:ea typeface="Times New Roman"/>
                        </a:rPr>
                        <a:t>-21.58%</a:t>
                      </a:r>
                      <a:endParaRPr lang="en-US" sz="14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9" name="Ellipse 4"/>
          <p:cNvSpPr/>
          <p:nvPr/>
        </p:nvSpPr>
        <p:spPr>
          <a:xfrm>
            <a:off x="7761312" y="1004649"/>
            <a:ext cx="1944216" cy="26403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912700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0838" y="404813"/>
            <a:ext cx="9498706" cy="503237"/>
          </a:xfrm>
        </p:spPr>
        <p:txBody>
          <a:bodyPr/>
          <a:lstStyle/>
          <a:p>
            <a:r>
              <a:rPr lang="de-DE" dirty="0" smtClean="0"/>
              <a:t>Table 3B. </a:t>
            </a:r>
            <a:r>
              <a:rPr lang="en-US" dirty="0"/>
              <a:t>Changes in Sovereign Bond Holdings by Regulatory Ratios</a:t>
            </a:r>
            <a:endParaRPr lang="de-DE" dirty="0"/>
          </a:p>
        </p:txBody>
      </p:sp>
      <p:sp>
        <p:nvSpPr>
          <p:cNvPr id="3" name="Inhaltsplatzhalter 2"/>
          <p:cNvSpPr>
            <a:spLocks noGrp="1"/>
          </p:cNvSpPr>
          <p:nvPr>
            <p:ph idx="1"/>
          </p:nvPr>
        </p:nvSpPr>
        <p:spPr>
          <a:xfrm>
            <a:off x="344488" y="3933056"/>
            <a:ext cx="9283700" cy="935385"/>
          </a:xfrm>
        </p:spPr>
        <p:txBody>
          <a:bodyPr/>
          <a:lstStyle/>
          <a:p>
            <a:r>
              <a:rPr lang="en-US" dirty="0"/>
              <a:t>B</a:t>
            </a:r>
            <a:r>
              <a:rPr lang="en-US" dirty="0" smtClean="0"/>
              <a:t>anks </a:t>
            </a:r>
            <a:r>
              <a:rPr lang="en-US" dirty="0"/>
              <a:t>with low </a:t>
            </a:r>
            <a:r>
              <a:rPr lang="en-US" dirty="0" smtClean="0"/>
              <a:t>Tier 1 </a:t>
            </a:r>
            <a:r>
              <a:rPr lang="en-US" dirty="0" smtClean="0"/>
              <a:t>ratios and </a:t>
            </a:r>
            <a:r>
              <a:rPr lang="en-US" dirty="0"/>
              <a:t>high RWA / Assets </a:t>
            </a:r>
            <a:r>
              <a:rPr lang="en-US" dirty="0" smtClean="0"/>
              <a:t> </a:t>
            </a:r>
            <a:r>
              <a:rPr lang="en-US" i="1" dirty="0"/>
              <a:t>increase</a:t>
            </a:r>
            <a:r>
              <a:rPr lang="en-US" dirty="0"/>
              <a:t> their exposure to </a:t>
            </a:r>
            <a:r>
              <a:rPr lang="en-US" dirty="0" smtClean="0"/>
              <a:t>GIPSI sovereign </a:t>
            </a:r>
            <a:r>
              <a:rPr lang="en-US" dirty="0" smtClean="0"/>
              <a:t>debt. </a:t>
            </a:r>
            <a:endParaRPr lang="en-US" dirty="0" smtClean="0"/>
          </a:p>
          <a:p>
            <a:endParaRPr lang="de-DE" dirty="0"/>
          </a:p>
          <a:p>
            <a:r>
              <a:rPr lang="de-DE" dirty="0" err="1" smtClean="0"/>
              <a:t>Increase</a:t>
            </a:r>
            <a:r>
              <a:rPr lang="de-DE" dirty="0" smtClean="0"/>
              <a:t> in GIPSI </a:t>
            </a:r>
            <a:r>
              <a:rPr lang="de-DE" dirty="0" err="1" smtClean="0"/>
              <a:t>holdings</a:t>
            </a:r>
            <a:r>
              <a:rPr lang="de-DE" dirty="0" smtClean="0"/>
              <a:t> </a:t>
            </a:r>
            <a:r>
              <a:rPr lang="de-DE" dirty="0" err="1" smtClean="0"/>
              <a:t>at</a:t>
            </a:r>
            <a:r>
              <a:rPr lang="de-DE" dirty="0" smtClean="0"/>
              <a:t> least in </a:t>
            </a:r>
            <a:r>
              <a:rPr lang="de-DE" dirty="0" err="1" smtClean="0"/>
              <a:t>part</a:t>
            </a:r>
            <a:r>
              <a:rPr lang="de-DE" dirty="0" smtClean="0"/>
              <a:t> </a:t>
            </a:r>
            <a:r>
              <a:rPr lang="de-DE" dirty="0" err="1" smtClean="0"/>
              <a:t>financed</a:t>
            </a:r>
            <a:r>
              <a:rPr lang="de-DE" dirty="0" smtClean="0"/>
              <a:t> </a:t>
            </a:r>
            <a:r>
              <a:rPr lang="de-DE" dirty="0" err="1" smtClean="0"/>
              <a:t>by</a:t>
            </a:r>
            <a:r>
              <a:rPr lang="de-DE" dirty="0" smtClean="0"/>
              <a:t> </a:t>
            </a:r>
            <a:r>
              <a:rPr lang="de-DE" dirty="0" err="1" smtClean="0"/>
              <a:t>selling</a:t>
            </a:r>
            <a:r>
              <a:rPr lang="de-DE" dirty="0" smtClean="0"/>
              <a:t> German </a:t>
            </a:r>
            <a:r>
              <a:rPr lang="de-DE" dirty="0" err="1" smtClean="0"/>
              <a:t>bunds</a:t>
            </a:r>
            <a:r>
              <a:rPr lang="de-DE" dirty="0" smtClean="0"/>
              <a:t>.</a:t>
            </a:r>
            <a:endParaRPr lang="de-DE" dirty="0"/>
          </a:p>
        </p:txBody>
      </p:sp>
      <p:graphicFrame>
        <p:nvGraphicFramePr>
          <p:cNvPr id="7" name="Table 6"/>
          <p:cNvGraphicFramePr>
            <a:graphicFrameLocks noGrp="1"/>
          </p:cNvGraphicFramePr>
          <p:nvPr>
            <p:extLst>
              <p:ext uri="{D42A27DB-BD31-4B8C-83A1-F6EECF244321}">
                <p14:modId xmlns:p14="http://schemas.microsoft.com/office/powerpoint/2010/main" val="2023081836"/>
              </p:ext>
            </p:extLst>
          </p:nvPr>
        </p:nvGraphicFramePr>
        <p:xfrm>
          <a:off x="100239" y="1556792"/>
          <a:ext cx="9705523" cy="1719580"/>
        </p:xfrm>
        <a:graphic>
          <a:graphicData uri="http://schemas.openxmlformats.org/drawingml/2006/table">
            <a:tbl>
              <a:tblPr firstRow="1" firstCol="1" bandRow="1"/>
              <a:tblGrid>
                <a:gridCol w="1208582"/>
                <a:gridCol w="876164"/>
                <a:gridCol w="953082"/>
                <a:gridCol w="951142"/>
                <a:gridCol w="953082"/>
                <a:gridCol w="953082"/>
                <a:gridCol w="953082"/>
                <a:gridCol w="953082"/>
                <a:gridCol w="958907"/>
                <a:gridCol w="945318"/>
              </a:tblGrid>
              <a:tr h="215900">
                <a:tc>
                  <a:txBody>
                    <a:bodyPr/>
                    <a:lstStyle/>
                    <a:p>
                      <a:endParaRPr lang="en-US" sz="1400" dirty="0">
                        <a:solidFill>
                          <a:srgbClr val="000000"/>
                        </a:solidFill>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gridSpan="3">
                  <a:txBody>
                    <a:bodyPr/>
                    <a:lstStyle/>
                    <a:p>
                      <a:pPr algn="ctr">
                        <a:spcAft>
                          <a:spcPts val="0"/>
                        </a:spcAft>
                      </a:pPr>
                      <a:r>
                        <a:rPr lang="de-DE" sz="1400" b="1" dirty="0">
                          <a:solidFill>
                            <a:srgbClr val="000000"/>
                          </a:solidFill>
                          <a:effectLst/>
                          <a:latin typeface="+mj-lt"/>
                          <a:ea typeface="Times New Roman"/>
                        </a:rPr>
                        <a:t>∆ </a:t>
                      </a:r>
                      <a:r>
                        <a:rPr lang="de-DE" sz="1400" b="1" dirty="0">
                          <a:solidFill>
                            <a:srgbClr val="FF0000"/>
                          </a:solidFill>
                          <a:effectLst/>
                          <a:latin typeface="+mj-lt"/>
                          <a:ea typeface="Times New Roman"/>
                        </a:rPr>
                        <a:t>GIPSI</a:t>
                      </a:r>
                      <a:r>
                        <a:rPr lang="de-DE" sz="1400" b="1" dirty="0">
                          <a:solidFill>
                            <a:srgbClr val="000000"/>
                          </a:solidFill>
                          <a:effectLst/>
                          <a:latin typeface="+mj-lt"/>
                          <a:ea typeface="Times New Roman"/>
                        </a:rPr>
                        <a:t> </a:t>
                      </a:r>
                      <a:r>
                        <a:rPr lang="de-DE" sz="1400" b="1" kern="1200" dirty="0" smtClean="0">
                          <a:solidFill>
                            <a:srgbClr val="000000"/>
                          </a:solidFill>
                          <a:effectLst/>
                          <a:latin typeface="+mn-lt"/>
                          <a:ea typeface="Times New Roman"/>
                          <a:cs typeface="+mn-cs"/>
                        </a:rPr>
                        <a:t>March -  </a:t>
                      </a:r>
                      <a:r>
                        <a:rPr lang="de-DE" sz="1400" b="1" kern="1200" dirty="0" err="1" smtClean="0">
                          <a:solidFill>
                            <a:srgbClr val="000000"/>
                          </a:solidFill>
                          <a:effectLst/>
                          <a:latin typeface="+mn-lt"/>
                          <a:ea typeface="Times New Roman"/>
                          <a:cs typeface="+mn-cs"/>
                        </a:rPr>
                        <a:t>Dec</a:t>
                      </a:r>
                      <a:r>
                        <a:rPr lang="de-DE" sz="1400" b="1" kern="1200" dirty="0" smtClean="0">
                          <a:solidFill>
                            <a:srgbClr val="000000"/>
                          </a:solidFill>
                          <a:effectLst/>
                          <a:latin typeface="+mn-lt"/>
                          <a:ea typeface="Times New Roman"/>
                          <a:cs typeface="+mn-cs"/>
                        </a:rPr>
                        <a:t>. 2010</a:t>
                      </a:r>
                      <a:endParaRPr lang="en-US" sz="1400" dirty="0">
                        <a:solidFill>
                          <a:srgbClr val="000000"/>
                        </a:solidFill>
                        <a:effectLst/>
                        <a:latin typeface="+mj-lt"/>
                        <a:ea typeface="Calibri"/>
                      </a:endParaRPr>
                    </a:p>
                  </a:txBody>
                  <a:tcPr marL="44450" marR="444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gridSpan="3">
                  <a:txBody>
                    <a:bodyPr/>
                    <a:lstStyle/>
                    <a:p>
                      <a:pPr algn="ctr">
                        <a:spcAft>
                          <a:spcPts val="0"/>
                        </a:spcAft>
                      </a:pPr>
                      <a:r>
                        <a:rPr lang="de-DE" sz="1400" b="1" dirty="0">
                          <a:solidFill>
                            <a:srgbClr val="000000"/>
                          </a:solidFill>
                          <a:effectLst/>
                          <a:latin typeface="+mj-lt"/>
                          <a:ea typeface="Times New Roman"/>
                        </a:rPr>
                        <a:t>∆ </a:t>
                      </a:r>
                      <a:r>
                        <a:rPr lang="de-DE" sz="1400" b="1" dirty="0">
                          <a:solidFill>
                            <a:srgbClr val="FF0000"/>
                          </a:solidFill>
                          <a:effectLst/>
                          <a:latin typeface="+mj-lt"/>
                          <a:ea typeface="Times New Roman"/>
                        </a:rPr>
                        <a:t>German</a:t>
                      </a:r>
                      <a:r>
                        <a:rPr lang="de-DE" sz="1400" b="1" dirty="0">
                          <a:solidFill>
                            <a:srgbClr val="000000"/>
                          </a:solidFill>
                          <a:effectLst/>
                          <a:latin typeface="+mj-lt"/>
                          <a:ea typeface="Times New Roman"/>
                        </a:rPr>
                        <a:t> March </a:t>
                      </a:r>
                      <a:r>
                        <a:rPr lang="de-DE" sz="1400" b="1" dirty="0" smtClean="0">
                          <a:solidFill>
                            <a:srgbClr val="000000"/>
                          </a:solidFill>
                          <a:effectLst/>
                          <a:latin typeface="+mj-lt"/>
                          <a:ea typeface="Times New Roman"/>
                        </a:rPr>
                        <a:t>-  </a:t>
                      </a:r>
                      <a:r>
                        <a:rPr lang="de-DE" sz="1400" b="1" dirty="0" err="1">
                          <a:solidFill>
                            <a:srgbClr val="000000"/>
                          </a:solidFill>
                          <a:effectLst/>
                          <a:latin typeface="+mj-lt"/>
                          <a:ea typeface="Times New Roman"/>
                        </a:rPr>
                        <a:t>Dec</a:t>
                      </a:r>
                      <a:r>
                        <a:rPr lang="de-DE" sz="1400" b="1" dirty="0">
                          <a:solidFill>
                            <a:srgbClr val="000000"/>
                          </a:solidFill>
                          <a:effectLst/>
                          <a:latin typeface="+mj-lt"/>
                          <a:ea typeface="Times New Roman"/>
                        </a:rPr>
                        <a:t>. 2010</a:t>
                      </a:r>
                      <a:endParaRPr lang="en-US" sz="1400" dirty="0">
                        <a:solidFill>
                          <a:srgbClr val="000000"/>
                        </a:solidFill>
                        <a:effectLst/>
                        <a:latin typeface="+mj-lt"/>
                        <a:ea typeface="Calibri"/>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gridSpan="3">
                  <a:txBody>
                    <a:bodyPr/>
                    <a:lstStyle/>
                    <a:p>
                      <a:pPr algn="ctr">
                        <a:spcAft>
                          <a:spcPts val="0"/>
                        </a:spcAft>
                      </a:pPr>
                      <a:r>
                        <a:rPr lang="de-DE" sz="1400" b="1" dirty="0">
                          <a:solidFill>
                            <a:srgbClr val="000000"/>
                          </a:solidFill>
                          <a:effectLst/>
                          <a:latin typeface="+mj-lt"/>
                          <a:ea typeface="Times New Roman"/>
                        </a:rPr>
                        <a:t>∆ </a:t>
                      </a:r>
                      <a:r>
                        <a:rPr lang="de-DE" sz="1400" b="1" dirty="0">
                          <a:solidFill>
                            <a:srgbClr val="FF0000"/>
                          </a:solidFill>
                          <a:effectLst/>
                          <a:latin typeface="+mj-lt"/>
                          <a:ea typeface="Times New Roman"/>
                        </a:rPr>
                        <a:t>French</a:t>
                      </a:r>
                      <a:r>
                        <a:rPr lang="de-DE" sz="1400" b="1" dirty="0">
                          <a:solidFill>
                            <a:srgbClr val="000000"/>
                          </a:solidFill>
                          <a:effectLst/>
                          <a:latin typeface="+mj-lt"/>
                          <a:ea typeface="Times New Roman"/>
                        </a:rPr>
                        <a:t> </a:t>
                      </a:r>
                      <a:r>
                        <a:rPr lang="de-DE" sz="1400" b="1" kern="1200" dirty="0" smtClean="0">
                          <a:solidFill>
                            <a:srgbClr val="000000"/>
                          </a:solidFill>
                          <a:effectLst/>
                          <a:latin typeface="+mn-lt"/>
                          <a:ea typeface="Times New Roman"/>
                          <a:cs typeface="+mn-cs"/>
                        </a:rPr>
                        <a:t>March -  </a:t>
                      </a:r>
                      <a:r>
                        <a:rPr lang="de-DE" sz="1400" b="1" kern="1200" dirty="0" err="1" smtClean="0">
                          <a:solidFill>
                            <a:srgbClr val="000000"/>
                          </a:solidFill>
                          <a:effectLst/>
                          <a:latin typeface="+mn-lt"/>
                          <a:ea typeface="Times New Roman"/>
                          <a:cs typeface="+mn-cs"/>
                        </a:rPr>
                        <a:t>Dec</a:t>
                      </a:r>
                      <a:r>
                        <a:rPr lang="de-DE" sz="1400" b="1" kern="1200" dirty="0" smtClean="0">
                          <a:solidFill>
                            <a:srgbClr val="000000"/>
                          </a:solidFill>
                          <a:effectLst/>
                          <a:latin typeface="+mn-lt"/>
                          <a:ea typeface="Times New Roman"/>
                          <a:cs typeface="+mn-cs"/>
                        </a:rPr>
                        <a:t>. 2010</a:t>
                      </a:r>
                      <a:endParaRPr lang="en-US" sz="1400" dirty="0">
                        <a:solidFill>
                          <a:srgbClr val="000000"/>
                        </a:solidFill>
                        <a:effectLst/>
                        <a:latin typeface="+mj-lt"/>
                        <a:ea typeface="Calibri"/>
                      </a:endParaRPr>
                    </a:p>
                  </a:txBody>
                  <a:tcPr marL="44450" marR="444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r>
              <a:tr h="215900">
                <a:tc>
                  <a:txBody>
                    <a:bodyPr/>
                    <a:lstStyle/>
                    <a:p>
                      <a:pPr algn="ctr">
                        <a:spcAft>
                          <a:spcPts val="0"/>
                        </a:spcAft>
                      </a:pPr>
                      <a:r>
                        <a:rPr lang="de-DE" sz="1400" b="1">
                          <a:solidFill>
                            <a:srgbClr val="000000"/>
                          </a:solidFill>
                          <a:effectLst/>
                          <a:latin typeface="+mj-lt"/>
                          <a:ea typeface="Times New Roman"/>
                        </a:rPr>
                        <a:t> </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All</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GIPSI Banks</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Non-GIPSI Banks</a:t>
                      </a:r>
                      <a:endParaRPr lang="en-US" sz="1400">
                        <a:solidFill>
                          <a:srgbClr val="000000"/>
                        </a:solidFill>
                        <a:effectLst/>
                        <a:latin typeface="+mj-lt"/>
                        <a:ea typeface="Calibri"/>
                      </a:endParaRPr>
                    </a:p>
                  </a:txBody>
                  <a:tcPr marL="44450" marR="4445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All</a:t>
                      </a:r>
                      <a:endParaRPr lang="en-US" sz="1400">
                        <a:solidFill>
                          <a:srgbClr val="000000"/>
                        </a:solidFill>
                        <a:effectLst/>
                        <a:latin typeface="+mj-lt"/>
                        <a:ea typeface="Calibri"/>
                      </a:endParaRPr>
                    </a:p>
                  </a:txBody>
                  <a:tcPr marL="44450" marR="4445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GIPSI Banks</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Non-GIPSI Banks</a:t>
                      </a:r>
                      <a:endParaRPr lang="en-US" sz="1400">
                        <a:solidFill>
                          <a:srgbClr val="000000"/>
                        </a:solidFill>
                        <a:effectLst/>
                        <a:latin typeface="+mj-lt"/>
                        <a:ea typeface="Calibri"/>
                      </a:endParaRPr>
                    </a:p>
                  </a:txBody>
                  <a:tcPr marL="44450" marR="4445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All</a:t>
                      </a:r>
                      <a:endParaRPr lang="en-US" sz="1400">
                        <a:solidFill>
                          <a:srgbClr val="000000"/>
                        </a:solidFill>
                        <a:effectLst/>
                        <a:latin typeface="+mj-lt"/>
                        <a:ea typeface="Calibri"/>
                      </a:endParaRPr>
                    </a:p>
                  </a:txBody>
                  <a:tcPr marL="44450" marR="4445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GIPSI Banks</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Non-GIPSI Banks</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215900">
                <a:tc>
                  <a:txBody>
                    <a:bodyPr/>
                    <a:lstStyle/>
                    <a:p>
                      <a:pPr>
                        <a:spcAft>
                          <a:spcPts val="0"/>
                        </a:spcAft>
                      </a:pPr>
                      <a:r>
                        <a:rPr lang="de-DE" sz="1400">
                          <a:solidFill>
                            <a:srgbClr val="000000"/>
                          </a:solidFill>
                          <a:effectLst/>
                          <a:latin typeface="+mj-lt"/>
                          <a:ea typeface="Times New Roman"/>
                        </a:rPr>
                        <a:t>High Tier 1</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dirty="0">
                          <a:solidFill>
                            <a:srgbClr val="000000"/>
                          </a:solidFill>
                          <a:effectLst/>
                          <a:latin typeface="+mj-lt"/>
                          <a:ea typeface="Times New Roman"/>
                        </a:rPr>
                        <a:t>0.218</a:t>
                      </a:r>
                      <a:endParaRPr lang="en-US" sz="1400" dirty="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0.431</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0.034</a:t>
                      </a:r>
                      <a:endParaRPr lang="en-US" sz="1400">
                        <a:solidFill>
                          <a:srgbClr val="000000"/>
                        </a:solidFill>
                        <a:effectLst/>
                        <a:latin typeface="+mj-lt"/>
                        <a:ea typeface="Calibri"/>
                      </a:endParaRPr>
                    </a:p>
                  </a:txBody>
                  <a:tcPr marL="44450" marR="444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0.192</a:t>
                      </a:r>
                      <a:endParaRPr lang="en-US" sz="1400">
                        <a:solidFill>
                          <a:srgbClr val="000000"/>
                        </a:solidFill>
                        <a:effectLst/>
                        <a:latin typeface="+mj-lt"/>
                        <a:ea typeface="Calibri"/>
                      </a:endParaRPr>
                    </a:p>
                  </a:txBody>
                  <a:tcPr marL="44450" marR="444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-0.012</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0.384</a:t>
                      </a:r>
                      <a:endParaRPr lang="en-US" sz="1400">
                        <a:solidFill>
                          <a:srgbClr val="000000"/>
                        </a:solidFill>
                        <a:effectLst/>
                        <a:latin typeface="+mj-lt"/>
                        <a:ea typeface="Calibri"/>
                      </a:endParaRPr>
                    </a:p>
                  </a:txBody>
                  <a:tcPr marL="44450" marR="444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0.042</a:t>
                      </a:r>
                      <a:endParaRPr lang="en-US" sz="1400">
                        <a:solidFill>
                          <a:srgbClr val="000000"/>
                        </a:solidFill>
                        <a:effectLst/>
                        <a:latin typeface="+mj-lt"/>
                        <a:ea typeface="Calibri"/>
                      </a:endParaRPr>
                    </a:p>
                  </a:txBody>
                  <a:tcPr marL="44450" marR="444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-0.028</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0.087</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215900">
                <a:tc>
                  <a:txBody>
                    <a:bodyPr/>
                    <a:lstStyle/>
                    <a:p>
                      <a:pPr>
                        <a:spcAft>
                          <a:spcPts val="0"/>
                        </a:spcAft>
                      </a:pPr>
                      <a:r>
                        <a:rPr lang="de-DE" sz="1400">
                          <a:solidFill>
                            <a:srgbClr val="000000"/>
                          </a:solidFill>
                          <a:effectLst/>
                          <a:latin typeface="+mj-lt"/>
                          <a:ea typeface="Times New Roman"/>
                        </a:rPr>
                        <a:t>Low Tier 1</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1.094</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2.894</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0.059</a:t>
                      </a:r>
                      <a:endParaRPr lang="en-US" sz="1400">
                        <a:solidFill>
                          <a:srgbClr val="000000"/>
                        </a:solidFill>
                        <a:effectLst/>
                        <a:latin typeface="+mj-lt"/>
                        <a:ea typeface="Calibri"/>
                      </a:endParaRPr>
                    </a:p>
                  </a:txBody>
                  <a:tcPr marL="44450" marR="4445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-0.147</a:t>
                      </a:r>
                      <a:endParaRPr lang="en-US" sz="1400">
                        <a:solidFill>
                          <a:srgbClr val="000000"/>
                        </a:solidFill>
                        <a:effectLst/>
                        <a:latin typeface="+mj-lt"/>
                        <a:ea typeface="Calibri"/>
                      </a:endParaRPr>
                    </a:p>
                  </a:txBody>
                  <a:tcPr marL="44450" marR="4445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-0.085</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-0.153</a:t>
                      </a:r>
                      <a:endParaRPr lang="en-US" sz="1400">
                        <a:solidFill>
                          <a:srgbClr val="000000"/>
                        </a:solidFill>
                        <a:effectLst/>
                        <a:latin typeface="+mj-lt"/>
                        <a:ea typeface="Calibri"/>
                      </a:endParaRPr>
                    </a:p>
                  </a:txBody>
                  <a:tcPr marL="44450" marR="4445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-0.064</a:t>
                      </a:r>
                      <a:endParaRPr lang="en-US" sz="1400">
                        <a:solidFill>
                          <a:srgbClr val="000000"/>
                        </a:solidFill>
                        <a:effectLst/>
                        <a:latin typeface="+mj-lt"/>
                        <a:ea typeface="Calibri"/>
                      </a:endParaRPr>
                    </a:p>
                  </a:txBody>
                  <a:tcPr marL="44450" marR="4445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-0.144</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0.039</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215900">
                <a:tc>
                  <a:txBody>
                    <a:bodyPr/>
                    <a:lstStyle/>
                    <a:p>
                      <a:pPr>
                        <a:spcAft>
                          <a:spcPts val="0"/>
                        </a:spcAft>
                      </a:pPr>
                      <a:r>
                        <a:rPr lang="de-DE" sz="1400">
                          <a:solidFill>
                            <a:srgbClr val="000000"/>
                          </a:solidFill>
                          <a:effectLst/>
                          <a:latin typeface="+mj-lt"/>
                          <a:ea typeface="Times New Roman"/>
                        </a:rPr>
                        <a:t>Low RWA/TA</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dirty="0">
                          <a:solidFill>
                            <a:srgbClr val="000000"/>
                          </a:solidFill>
                          <a:effectLst/>
                          <a:latin typeface="+mj-lt"/>
                          <a:ea typeface="Times New Roman"/>
                        </a:rPr>
                        <a:t>0.129</a:t>
                      </a:r>
                      <a:endParaRPr lang="en-US" sz="1400" dirty="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0.802</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0.039</a:t>
                      </a:r>
                      <a:endParaRPr lang="en-US" sz="1400">
                        <a:solidFill>
                          <a:srgbClr val="000000"/>
                        </a:solidFill>
                        <a:effectLst/>
                        <a:latin typeface="+mj-lt"/>
                        <a:ea typeface="Calibri"/>
                      </a:endParaRPr>
                    </a:p>
                  </a:txBody>
                  <a:tcPr marL="44450" marR="444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0.180</a:t>
                      </a:r>
                      <a:endParaRPr lang="en-US" sz="1400">
                        <a:solidFill>
                          <a:srgbClr val="000000"/>
                        </a:solidFill>
                        <a:effectLst/>
                        <a:latin typeface="+mj-lt"/>
                        <a:ea typeface="Calibri"/>
                      </a:endParaRPr>
                    </a:p>
                  </a:txBody>
                  <a:tcPr marL="44450" marR="444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0.000</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0.347</a:t>
                      </a:r>
                      <a:endParaRPr lang="en-US" sz="1400">
                        <a:solidFill>
                          <a:srgbClr val="000000"/>
                        </a:solidFill>
                        <a:effectLst/>
                        <a:latin typeface="+mj-lt"/>
                        <a:ea typeface="Calibri"/>
                      </a:endParaRPr>
                    </a:p>
                  </a:txBody>
                  <a:tcPr marL="44450" marR="444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0.034</a:t>
                      </a:r>
                      <a:endParaRPr lang="en-US" sz="1400">
                        <a:solidFill>
                          <a:srgbClr val="000000"/>
                        </a:solidFill>
                        <a:effectLst/>
                        <a:latin typeface="+mj-lt"/>
                        <a:ea typeface="Calibri"/>
                      </a:endParaRPr>
                    </a:p>
                  </a:txBody>
                  <a:tcPr marL="44450" marR="444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-0.067</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0.111</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215900">
                <a:tc>
                  <a:txBody>
                    <a:bodyPr/>
                    <a:lstStyle/>
                    <a:p>
                      <a:pPr>
                        <a:spcAft>
                          <a:spcPts val="0"/>
                        </a:spcAft>
                      </a:pPr>
                      <a:r>
                        <a:rPr lang="de-DE" sz="1400">
                          <a:solidFill>
                            <a:srgbClr val="000000"/>
                          </a:solidFill>
                          <a:effectLst/>
                          <a:latin typeface="+mj-lt"/>
                          <a:ea typeface="Times New Roman"/>
                        </a:rPr>
                        <a:t>High RWA/TA</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dirty="0">
                          <a:solidFill>
                            <a:srgbClr val="000000"/>
                          </a:solidFill>
                          <a:effectLst/>
                          <a:latin typeface="+mj-lt"/>
                          <a:ea typeface="Times New Roman"/>
                        </a:rPr>
                        <a:t>0.978</a:t>
                      </a:r>
                      <a:endParaRPr lang="en-US" sz="14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0.922</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0.046</a:t>
                      </a:r>
                      <a:endParaRPr lang="en-US" sz="1400">
                        <a:solidFill>
                          <a:srgbClr val="000000"/>
                        </a:solidFill>
                        <a:effectLst/>
                        <a:latin typeface="+mj-lt"/>
                        <a:ea typeface="Calibri"/>
                      </a:endParaRPr>
                    </a:p>
                  </a:txBody>
                  <a:tcPr marL="44450" marR="4445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0.0001</a:t>
                      </a:r>
                      <a:endParaRPr lang="en-US" sz="1400">
                        <a:solidFill>
                          <a:srgbClr val="000000"/>
                        </a:solidFill>
                        <a:effectLst/>
                        <a:latin typeface="+mj-lt"/>
                        <a:ea typeface="Calibri"/>
                      </a:endParaRPr>
                    </a:p>
                  </a:txBody>
                  <a:tcPr marL="44450" marR="4445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-0.036</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-0.006</a:t>
                      </a:r>
                      <a:endParaRPr lang="en-US" sz="1400">
                        <a:solidFill>
                          <a:srgbClr val="000000"/>
                        </a:solidFill>
                        <a:effectLst/>
                        <a:latin typeface="+mj-lt"/>
                        <a:ea typeface="Calibri"/>
                      </a:endParaRPr>
                    </a:p>
                  </a:txBody>
                  <a:tcPr marL="44450" marR="4445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-0.008</a:t>
                      </a:r>
                      <a:endParaRPr lang="en-US" sz="1400">
                        <a:solidFill>
                          <a:srgbClr val="000000"/>
                        </a:solidFill>
                        <a:effectLst/>
                        <a:latin typeface="+mj-lt"/>
                        <a:ea typeface="Calibri"/>
                      </a:endParaRPr>
                    </a:p>
                  </a:txBody>
                  <a:tcPr marL="44450" marR="4445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-0.007</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dirty="0">
                          <a:solidFill>
                            <a:srgbClr val="000000"/>
                          </a:solidFill>
                          <a:effectLst/>
                          <a:latin typeface="+mj-lt"/>
                          <a:ea typeface="Times New Roman"/>
                        </a:rPr>
                        <a:t>-0.010</a:t>
                      </a:r>
                      <a:endParaRPr lang="en-US" sz="14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881864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Summary </a:t>
            </a:r>
            <a:r>
              <a:rPr lang="de-DE" dirty="0" err="1" smtClean="0"/>
              <a:t>and</a:t>
            </a:r>
            <a:r>
              <a:rPr lang="de-DE" dirty="0" smtClean="0"/>
              <a:t> Alternatives</a:t>
            </a:r>
            <a:endParaRPr lang="de-DE" dirty="0"/>
          </a:p>
        </p:txBody>
      </p:sp>
      <p:sp>
        <p:nvSpPr>
          <p:cNvPr id="3" name="Inhaltsplatzhalter 2"/>
          <p:cNvSpPr>
            <a:spLocks noGrp="1"/>
          </p:cNvSpPr>
          <p:nvPr>
            <p:ph idx="1"/>
          </p:nvPr>
        </p:nvSpPr>
        <p:spPr/>
        <p:txBody>
          <a:bodyPr/>
          <a:lstStyle/>
          <a:p>
            <a:r>
              <a:rPr lang="de-DE" dirty="0" err="1" smtClean="0"/>
              <a:t>Weakly</a:t>
            </a:r>
            <a:r>
              <a:rPr lang="de-DE" dirty="0" smtClean="0"/>
              <a:t> </a:t>
            </a:r>
            <a:r>
              <a:rPr lang="de-DE" dirty="0" err="1" smtClean="0"/>
              <a:t>capitalized</a:t>
            </a:r>
            <a:r>
              <a:rPr lang="de-DE" dirty="0" smtClean="0"/>
              <a:t> </a:t>
            </a:r>
            <a:r>
              <a:rPr lang="de-DE" dirty="0" err="1" smtClean="0"/>
              <a:t>banks</a:t>
            </a:r>
            <a:r>
              <a:rPr lang="de-DE" dirty="0" smtClean="0"/>
              <a:t> (</a:t>
            </a:r>
            <a:r>
              <a:rPr lang="de-DE" dirty="0" err="1" smtClean="0"/>
              <a:t>banks</a:t>
            </a:r>
            <a:r>
              <a:rPr lang="de-DE" dirty="0" smtClean="0"/>
              <a:t> </a:t>
            </a:r>
            <a:r>
              <a:rPr lang="de-DE" dirty="0" err="1" smtClean="0"/>
              <a:t>with</a:t>
            </a:r>
            <a:r>
              <a:rPr lang="de-DE" dirty="0" smtClean="0"/>
              <a:t> </a:t>
            </a:r>
            <a:r>
              <a:rPr lang="de-DE" dirty="0" err="1" smtClean="0"/>
              <a:t>low</a:t>
            </a:r>
            <a:r>
              <a:rPr lang="de-DE" dirty="0" smtClean="0"/>
              <a:t> Tier-1 </a:t>
            </a:r>
            <a:r>
              <a:rPr lang="de-DE" dirty="0" err="1" smtClean="0"/>
              <a:t>ratios</a:t>
            </a:r>
            <a:r>
              <a:rPr lang="de-DE" dirty="0" smtClean="0"/>
              <a:t> </a:t>
            </a:r>
            <a:r>
              <a:rPr lang="de-DE" dirty="0" err="1" smtClean="0"/>
              <a:t>and</a:t>
            </a:r>
            <a:r>
              <a:rPr lang="de-DE" dirty="0" smtClean="0"/>
              <a:t> high RWA / TA – </a:t>
            </a:r>
            <a:r>
              <a:rPr lang="de-DE" dirty="0" err="1" smtClean="0"/>
              <a:t>ratios</a:t>
            </a:r>
            <a:r>
              <a:rPr lang="de-DE" dirty="0" smtClean="0"/>
              <a:t>) </a:t>
            </a:r>
            <a:r>
              <a:rPr lang="de-DE" dirty="0" err="1" smtClean="0"/>
              <a:t>purchase</a:t>
            </a:r>
            <a:r>
              <a:rPr lang="de-DE" dirty="0" smtClean="0"/>
              <a:t> </a:t>
            </a:r>
            <a:r>
              <a:rPr lang="de-DE" dirty="0" err="1" smtClean="0"/>
              <a:t>more</a:t>
            </a:r>
            <a:r>
              <a:rPr lang="de-DE" dirty="0" smtClean="0"/>
              <a:t> </a:t>
            </a:r>
            <a:r>
              <a:rPr lang="de-DE" dirty="0" err="1" smtClean="0"/>
              <a:t>peripheral</a:t>
            </a:r>
            <a:r>
              <a:rPr lang="de-DE" dirty="0" smtClean="0"/>
              <a:t> </a:t>
            </a:r>
            <a:r>
              <a:rPr lang="de-DE" dirty="0" err="1" smtClean="0"/>
              <a:t>sovereign</a:t>
            </a:r>
            <a:r>
              <a:rPr lang="de-DE" dirty="0" smtClean="0"/>
              <a:t> </a:t>
            </a:r>
            <a:r>
              <a:rPr lang="de-DE" dirty="0" err="1" smtClean="0"/>
              <a:t>debt</a:t>
            </a:r>
            <a:r>
              <a:rPr lang="de-DE" dirty="0" smtClean="0"/>
              <a:t> in 2010 </a:t>
            </a:r>
            <a:r>
              <a:rPr lang="de-DE" dirty="0" err="1" smtClean="0"/>
              <a:t>consistent</a:t>
            </a:r>
            <a:r>
              <a:rPr lang="de-DE" dirty="0" smtClean="0"/>
              <a:t> </a:t>
            </a:r>
            <a:r>
              <a:rPr lang="de-DE" dirty="0" err="1" smtClean="0"/>
              <a:t>with</a:t>
            </a:r>
            <a:r>
              <a:rPr lang="de-DE" dirty="0" smtClean="0"/>
              <a:t> </a:t>
            </a:r>
            <a:r>
              <a:rPr lang="de-DE" dirty="0" err="1" smtClean="0"/>
              <a:t>regulatory</a:t>
            </a:r>
            <a:r>
              <a:rPr lang="de-DE" dirty="0" smtClean="0"/>
              <a:t> </a:t>
            </a:r>
            <a:r>
              <a:rPr lang="de-DE" dirty="0" err="1" smtClean="0"/>
              <a:t>arbitrage</a:t>
            </a:r>
            <a:r>
              <a:rPr lang="de-DE" dirty="0" smtClean="0"/>
              <a:t> </a:t>
            </a:r>
            <a:r>
              <a:rPr lang="de-DE" dirty="0" err="1" smtClean="0"/>
              <a:t>and</a:t>
            </a:r>
            <a:r>
              <a:rPr lang="de-DE" dirty="0" smtClean="0"/>
              <a:t> </a:t>
            </a:r>
            <a:r>
              <a:rPr lang="de-DE" dirty="0" err="1" smtClean="0"/>
              <a:t>moral</a:t>
            </a:r>
            <a:r>
              <a:rPr lang="de-DE" dirty="0" smtClean="0"/>
              <a:t> </a:t>
            </a:r>
            <a:r>
              <a:rPr lang="de-DE" dirty="0" err="1" smtClean="0"/>
              <a:t>hazard</a:t>
            </a:r>
            <a:r>
              <a:rPr lang="de-DE" dirty="0" smtClean="0"/>
              <a:t> </a:t>
            </a:r>
            <a:r>
              <a:rPr lang="de-DE" dirty="0" err="1" smtClean="0"/>
              <a:t>incentives</a:t>
            </a:r>
            <a:r>
              <a:rPr lang="de-DE" dirty="0" smtClean="0"/>
              <a:t>.</a:t>
            </a:r>
          </a:p>
          <a:p>
            <a:endParaRPr lang="de-DE" dirty="0"/>
          </a:p>
          <a:p>
            <a:r>
              <a:rPr lang="de-DE" dirty="0" err="1" smtClean="0"/>
              <a:t>Significant</a:t>
            </a:r>
            <a:r>
              <a:rPr lang="de-DE" dirty="0" smtClean="0"/>
              <a:t> </a:t>
            </a:r>
            <a:r>
              <a:rPr lang="de-DE" dirty="0" err="1" smtClean="0"/>
              <a:t>purchases</a:t>
            </a:r>
            <a:r>
              <a:rPr lang="de-DE" dirty="0" smtClean="0"/>
              <a:t> </a:t>
            </a:r>
            <a:r>
              <a:rPr lang="de-DE" dirty="0" err="1" smtClean="0"/>
              <a:t>by</a:t>
            </a:r>
            <a:r>
              <a:rPr lang="de-DE" dirty="0" smtClean="0"/>
              <a:t> non-GIPSI </a:t>
            </a:r>
            <a:r>
              <a:rPr lang="de-DE" dirty="0" err="1" smtClean="0"/>
              <a:t>banks</a:t>
            </a:r>
            <a:r>
              <a:rPr lang="de-DE" dirty="0" smtClean="0"/>
              <a:t> </a:t>
            </a:r>
            <a:r>
              <a:rPr lang="de-DE" dirty="0" err="1" smtClean="0"/>
              <a:t>help</a:t>
            </a:r>
            <a:r>
              <a:rPr lang="de-DE" dirty="0" smtClean="0"/>
              <a:t> </a:t>
            </a:r>
            <a:r>
              <a:rPr lang="de-DE" dirty="0" err="1" smtClean="0"/>
              <a:t>to</a:t>
            </a:r>
            <a:r>
              <a:rPr lang="de-DE" dirty="0" smtClean="0"/>
              <a:t> </a:t>
            </a:r>
            <a:r>
              <a:rPr lang="de-DE" dirty="0" err="1" smtClean="0"/>
              <a:t>rule</a:t>
            </a:r>
            <a:r>
              <a:rPr lang="de-DE" dirty="0" smtClean="0"/>
              <a:t> out a </a:t>
            </a:r>
            <a:r>
              <a:rPr lang="de-DE" dirty="0" err="1" smtClean="0"/>
              <a:t>home</a:t>
            </a:r>
            <a:r>
              <a:rPr lang="de-DE" dirty="0" smtClean="0"/>
              <a:t> </a:t>
            </a:r>
            <a:r>
              <a:rPr lang="de-DE" dirty="0" err="1" smtClean="0"/>
              <a:t>bias</a:t>
            </a:r>
            <a:r>
              <a:rPr lang="de-DE" dirty="0" smtClean="0"/>
              <a:t> </a:t>
            </a:r>
            <a:r>
              <a:rPr lang="de-DE" dirty="0" err="1" smtClean="0"/>
              <a:t>explanation</a:t>
            </a:r>
            <a:r>
              <a:rPr lang="de-DE" dirty="0" smtClean="0"/>
              <a:t>.</a:t>
            </a:r>
          </a:p>
          <a:p>
            <a:endParaRPr lang="de-DE" dirty="0"/>
          </a:p>
          <a:p>
            <a:r>
              <a:rPr lang="en-US" dirty="0"/>
              <a:t>The number of intervened banks increased over the sample period and intervened banks in several countries might have been pushed by their governments to buy sovereign paper. </a:t>
            </a:r>
            <a:endParaRPr lang="en-US" dirty="0" smtClean="0"/>
          </a:p>
          <a:p>
            <a:endParaRPr lang="en-US" dirty="0"/>
          </a:p>
          <a:p>
            <a:r>
              <a:rPr lang="en-US" dirty="0" smtClean="0"/>
              <a:t>We collect data on all banks in our sample whether and when they were bailed out after the 2008 – 2009 financial crisis.</a:t>
            </a:r>
          </a:p>
          <a:p>
            <a:endParaRPr lang="en-US" dirty="0" smtClean="0"/>
          </a:p>
          <a:p>
            <a:r>
              <a:rPr lang="en-US" dirty="0" smtClean="0"/>
              <a:t>We perform all tests for GIPSI versus non-GIPSI banks.</a:t>
            </a:r>
            <a:endParaRPr lang="de-DE" dirty="0"/>
          </a:p>
          <a:p>
            <a:pPr lvl="1"/>
            <a:endParaRPr lang="de-DE" dirty="0" smtClean="0"/>
          </a:p>
          <a:p>
            <a:endParaRPr lang="de-DE" dirty="0"/>
          </a:p>
          <a:p>
            <a:endParaRPr lang="de-DE" dirty="0"/>
          </a:p>
        </p:txBody>
      </p:sp>
    </p:spTree>
    <p:extLst>
      <p:ext uri="{BB962C8B-B14F-4D97-AF65-F5344CB8AC3E}">
        <p14:creationId xmlns:p14="http://schemas.microsoft.com/office/powerpoint/2010/main" val="17883566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Moral </a:t>
            </a:r>
            <a:r>
              <a:rPr lang="de-DE" dirty="0" err="1" smtClean="0"/>
              <a:t>Suasion</a:t>
            </a:r>
            <a:r>
              <a:rPr lang="de-DE" dirty="0" smtClean="0"/>
              <a:t> </a:t>
            </a:r>
            <a:r>
              <a:rPr lang="de-DE" dirty="0" err="1" smtClean="0"/>
              <a:t>of</a:t>
            </a:r>
            <a:r>
              <a:rPr lang="de-DE" dirty="0" smtClean="0"/>
              <a:t> </a:t>
            </a:r>
            <a:r>
              <a:rPr lang="de-DE" dirty="0" err="1" smtClean="0"/>
              <a:t>Intervened</a:t>
            </a:r>
            <a:r>
              <a:rPr lang="de-DE" dirty="0" smtClean="0"/>
              <a:t> Banks</a:t>
            </a:r>
            <a:endParaRPr lang="de-DE" dirty="0"/>
          </a:p>
        </p:txBody>
      </p:sp>
      <p:sp>
        <p:nvSpPr>
          <p:cNvPr id="3" name="Inhaltsplatzhalter 2"/>
          <p:cNvSpPr>
            <a:spLocks noGrp="1"/>
          </p:cNvSpPr>
          <p:nvPr>
            <p:ph idx="1"/>
          </p:nvPr>
        </p:nvSpPr>
        <p:spPr>
          <a:xfrm>
            <a:off x="350838" y="4149799"/>
            <a:ext cx="9283700" cy="647353"/>
          </a:xfrm>
        </p:spPr>
        <p:txBody>
          <a:bodyPr/>
          <a:lstStyle/>
          <a:p>
            <a:r>
              <a:rPr lang="en-US" dirty="0" smtClean="0"/>
              <a:t>Italian and Spanish banks that were </a:t>
            </a:r>
            <a:r>
              <a:rPr lang="en-US" i="1" dirty="0" smtClean="0"/>
              <a:t>not</a:t>
            </a:r>
            <a:r>
              <a:rPr lang="en-US" dirty="0" smtClean="0"/>
              <a:t> bailed out increased their Italian and Spanish sovereign bonds exposures in 2010 and 2012.</a:t>
            </a:r>
          </a:p>
          <a:p>
            <a:endParaRPr lang="en-US" dirty="0"/>
          </a:p>
          <a:p>
            <a:r>
              <a:rPr lang="en-US" dirty="0" smtClean="0"/>
              <a:t>Our earlier results showed that particularly </a:t>
            </a:r>
            <a:r>
              <a:rPr lang="en-US" dirty="0" err="1" smtClean="0"/>
              <a:t>nonGIPSI</a:t>
            </a:r>
            <a:r>
              <a:rPr lang="en-US" dirty="0" smtClean="0"/>
              <a:t> banks were increasing their holdings in 2010</a:t>
            </a:r>
            <a:endParaRPr lang="de-DE" dirty="0"/>
          </a:p>
        </p:txBody>
      </p:sp>
      <p:graphicFrame>
        <p:nvGraphicFramePr>
          <p:cNvPr id="4" name="Tabelle 3"/>
          <p:cNvGraphicFramePr>
            <a:graphicFrameLocks noGrp="1"/>
          </p:cNvGraphicFramePr>
          <p:nvPr>
            <p:extLst>
              <p:ext uri="{D42A27DB-BD31-4B8C-83A1-F6EECF244321}">
                <p14:modId xmlns:p14="http://schemas.microsoft.com/office/powerpoint/2010/main" val="9461411"/>
              </p:ext>
            </p:extLst>
          </p:nvPr>
        </p:nvGraphicFramePr>
        <p:xfrm>
          <a:off x="252187" y="1196752"/>
          <a:ext cx="9361039" cy="2520282"/>
        </p:xfrm>
        <a:graphic>
          <a:graphicData uri="http://schemas.openxmlformats.org/drawingml/2006/table">
            <a:tbl>
              <a:tblPr/>
              <a:tblGrid>
                <a:gridCol w="2087743"/>
                <a:gridCol w="2497338"/>
                <a:gridCol w="2326341"/>
                <a:gridCol w="2449617"/>
              </a:tblGrid>
              <a:tr h="497538">
                <a:tc>
                  <a:txBody>
                    <a:bodyPr/>
                    <a:lstStyle/>
                    <a:p>
                      <a:pPr algn="ctr" fontAlgn="b"/>
                      <a:r>
                        <a:rPr lang="de-DE" sz="1400" b="0" i="0" u="none" strike="noStrike" dirty="0" err="1">
                          <a:solidFill>
                            <a:srgbClr val="000000"/>
                          </a:solidFill>
                          <a:effectLst/>
                          <a:latin typeface="+mj-lt"/>
                        </a:rPr>
                        <a:t>Italian</a:t>
                      </a:r>
                      <a:r>
                        <a:rPr lang="de-DE" sz="1400" b="0" i="0" u="none" strike="noStrike" dirty="0">
                          <a:solidFill>
                            <a:srgbClr val="000000"/>
                          </a:solidFill>
                          <a:effectLst/>
                          <a:latin typeface="+mj-lt"/>
                        </a:rPr>
                        <a:t> Bank &amp; </a:t>
                      </a:r>
                      <a:r>
                        <a:rPr lang="de-DE" sz="1400" b="0" i="0" u="none" strike="noStrike" dirty="0" err="1">
                          <a:solidFill>
                            <a:srgbClr val="000000"/>
                          </a:solidFill>
                          <a:effectLst/>
                          <a:latin typeface="+mj-lt"/>
                        </a:rPr>
                        <a:t>Intervened</a:t>
                      </a:r>
                      <a:endParaRPr lang="de-DE" sz="1400" b="0" i="0" u="none" strike="noStrike" dirty="0">
                        <a:solidFill>
                          <a:srgbClr val="000000"/>
                        </a:solidFill>
                        <a:effectLst/>
                        <a:latin typeface="+mj-lt"/>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de-DE" sz="1400" b="0" i="0" u="none" strike="noStrike" dirty="0">
                          <a:solidFill>
                            <a:srgbClr val="000000"/>
                          </a:solidFill>
                          <a:effectLst/>
                          <a:latin typeface="+mj-lt"/>
                        </a:rPr>
                        <a:t>∆ </a:t>
                      </a:r>
                      <a:r>
                        <a:rPr lang="de-DE" sz="1400" b="0" i="0" u="none" strike="noStrike" dirty="0" err="1">
                          <a:solidFill>
                            <a:srgbClr val="000000"/>
                          </a:solidFill>
                          <a:effectLst/>
                          <a:latin typeface="+mj-lt"/>
                        </a:rPr>
                        <a:t>Italy</a:t>
                      </a:r>
                      <a:r>
                        <a:rPr lang="de-DE" sz="1400" b="0" i="0" u="none" strike="noStrike" dirty="0">
                          <a:solidFill>
                            <a:srgbClr val="000000"/>
                          </a:solidFill>
                          <a:effectLst/>
                          <a:latin typeface="+mj-lt"/>
                        </a:rPr>
                        <a:t> March 2010-Dec 2010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mj-lt"/>
                        </a:rPr>
                        <a:t>∆ Italy Dec 2010-Dec 2011</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mj-lt"/>
                        </a:rPr>
                        <a:t>∆ Italy Dec 2011 - June 2012</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r>
              <a:tr h="254201">
                <a:tc>
                  <a:txBody>
                    <a:bodyPr/>
                    <a:lstStyle/>
                    <a:p>
                      <a:pPr algn="ctr" fontAlgn="b"/>
                      <a:r>
                        <a:rPr lang="de-DE" sz="1400" b="0" i="0" u="none" strike="noStrike">
                          <a:solidFill>
                            <a:srgbClr val="000000"/>
                          </a:solidFill>
                          <a:effectLst/>
                          <a:latin typeface="+mj-lt"/>
                        </a:rPr>
                        <a:t>No</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de-DE" sz="1400" b="0" i="0" u="none" strike="noStrike">
                          <a:solidFill>
                            <a:srgbClr val="000000"/>
                          </a:solidFill>
                          <a:effectLst/>
                          <a:latin typeface="+mj-lt"/>
                        </a:rPr>
                        <a:t>10,951</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de-DE" sz="1400" b="0" i="0" u="none" strike="noStrike">
                          <a:solidFill>
                            <a:srgbClr val="000000"/>
                          </a:solidFill>
                          <a:effectLst/>
                          <a:latin typeface="+mj-lt"/>
                        </a:rPr>
                        <a:t>-8,957</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de-DE" sz="1400" b="0" i="0" u="none" strike="noStrike">
                          <a:solidFill>
                            <a:srgbClr val="000000"/>
                          </a:solidFill>
                          <a:effectLst/>
                          <a:latin typeface="+mj-lt"/>
                        </a:rPr>
                        <a:t>32,822</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r>
              <a:tr h="254201">
                <a:tc>
                  <a:txBody>
                    <a:bodyPr/>
                    <a:lstStyle/>
                    <a:p>
                      <a:pPr algn="ctr" fontAlgn="b"/>
                      <a:r>
                        <a:rPr lang="de-DE" sz="1400" b="0" i="0" u="none" strike="noStrike">
                          <a:solidFill>
                            <a:srgbClr val="000000"/>
                          </a:solidFill>
                          <a:effectLst/>
                          <a:latin typeface="+mj-lt"/>
                        </a:rPr>
                        <a:t>Yes</a:t>
                      </a:r>
                    </a:p>
                  </a:txBody>
                  <a:tcPr marL="9525" marR="9525" marT="9525" marB="0" anchor="b">
                    <a:lnL>
                      <a:noFill/>
                    </a:lnL>
                    <a:lnR>
                      <a:noFill/>
                    </a:lnR>
                    <a:lnT>
                      <a:noFill/>
                    </a:lnT>
                    <a:lnB>
                      <a:noFill/>
                    </a:lnB>
                  </a:tcPr>
                </a:tc>
                <a:tc>
                  <a:txBody>
                    <a:bodyPr/>
                    <a:lstStyle/>
                    <a:p>
                      <a:pPr algn="ctr" fontAlgn="b"/>
                      <a:r>
                        <a:rPr lang="de-DE" sz="1400" b="0" i="0" u="none" strike="noStrike">
                          <a:solidFill>
                            <a:srgbClr val="000000"/>
                          </a:solidFill>
                          <a:effectLst/>
                          <a:latin typeface="+mj-lt"/>
                        </a:rPr>
                        <a:t>8,204</a:t>
                      </a:r>
                    </a:p>
                  </a:txBody>
                  <a:tcPr marL="9525" marR="9525" marT="9525" marB="0" anchor="b">
                    <a:lnL>
                      <a:noFill/>
                    </a:lnL>
                    <a:lnR>
                      <a:noFill/>
                    </a:lnR>
                    <a:lnT>
                      <a:noFill/>
                    </a:lnT>
                    <a:lnB>
                      <a:noFill/>
                    </a:lnB>
                  </a:tcPr>
                </a:tc>
                <a:tc>
                  <a:txBody>
                    <a:bodyPr/>
                    <a:lstStyle/>
                    <a:p>
                      <a:pPr algn="ctr" fontAlgn="b"/>
                      <a:r>
                        <a:rPr lang="de-DE" sz="1400" b="0" i="0" u="none" strike="noStrike">
                          <a:solidFill>
                            <a:srgbClr val="000000"/>
                          </a:solidFill>
                          <a:effectLst/>
                          <a:latin typeface="+mj-lt"/>
                        </a:rPr>
                        <a:t>661</a:t>
                      </a:r>
                    </a:p>
                  </a:txBody>
                  <a:tcPr marL="9525" marR="9525" marT="9525" marB="0" anchor="b">
                    <a:lnL>
                      <a:noFill/>
                    </a:lnL>
                    <a:lnR>
                      <a:noFill/>
                    </a:lnR>
                    <a:lnT>
                      <a:noFill/>
                    </a:lnT>
                    <a:lnB>
                      <a:noFill/>
                    </a:lnB>
                  </a:tcPr>
                </a:tc>
                <a:tc>
                  <a:txBody>
                    <a:bodyPr/>
                    <a:lstStyle/>
                    <a:p>
                      <a:pPr algn="ctr" fontAlgn="b"/>
                      <a:r>
                        <a:rPr lang="de-DE" sz="1400" b="0" i="0" u="none" strike="noStrike">
                          <a:solidFill>
                            <a:srgbClr val="000000"/>
                          </a:solidFill>
                          <a:effectLst/>
                          <a:latin typeface="+mj-lt"/>
                        </a:rPr>
                        <a:t>3,603</a:t>
                      </a:r>
                    </a:p>
                  </a:txBody>
                  <a:tcPr marL="9525" marR="9525" marT="9525" marB="0" anchor="b">
                    <a:lnL>
                      <a:noFill/>
                    </a:lnL>
                    <a:lnR>
                      <a:noFill/>
                    </a:lnR>
                    <a:lnT>
                      <a:noFill/>
                    </a:lnT>
                    <a:lnB>
                      <a:noFill/>
                    </a:lnB>
                  </a:tcPr>
                </a:tc>
              </a:tr>
              <a:tr h="254201">
                <a:tc>
                  <a:txBody>
                    <a:bodyPr/>
                    <a:lstStyle/>
                    <a:p>
                      <a:pPr algn="ctr" fontAlgn="b"/>
                      <a:endParaRPr lang="de-DE" sz="14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ctr" fontAlgn="b"/>
                      <a:endParaRPr lang="de-DE" sz="14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ctr" fontAlgn="b"/>
                      <a:endParaRPr lang="de-DE" sz="14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ctr" fontAlgn="b"/>
                      <a:endParaRPr lang="de-DE" sz="1400" b="0" i="0" u="none" strike="noStrike">
                        <a:solidFill>
                          <a:srgbClr val="000000"/>
                        </a:solidFill>
                        <a:effectLst/>
                        <a:latin typeface="+mj-lt"/>
                      </a:endParaRPr>
                    </a:p>
                  </a:txBody>
                  <a:tcPr marL="9525" marR="9525" marT="9525" marB="0" anchor="b">
                    <a:lnL>
                      <a:noFill/>
                    </a:lnL>
                    <a:lnR>
                      <a:noFill/>
                    </a:lnR>
                    <a:lnT>
                      <a:noFill/>
                    </a:lnT>
                    <a:lnB>
                      <a:noFill/>
                    </a:lnB>
                  </a:tcPr>
                </a:tc>
              </a:tr>
              <a:tr h="254201">
                <a:tc>
                  <a:txBody>
                    <a:bodyPr/>
                    <a:lstStyle/>
                    <a:p>
                      <a:pPr algn="ctr" fontAlgn="b"/>
                      <a:endParaRPr lang="de-DE" sz="14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ctr" fontAlgn="b"/>
                      <a:endParaRPr lang="de-DE" sz="14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ctr" fontAlgn="b"/>
                      <a:endParaRPr lang="de-DE" sz="14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ctr" fontAlgn="b"/>
                      <a:endParaRPr lang="de-DE" sz="1400" b="0" i="0" u="none" strike="noStrike">
                        <a:solidFill>
                          <a:srgbClr val="000000"/>
                        </a:solidFill>
                        <a:effectLst/>
                        <a:latin typeface="+mj-lt"/>
                      </a:endParaRPr>
                    </a:p>
                  </a:txBody>
                  <a:tcPr marL="9525" marR="9525" marT="9525" marB="0" anchor="b">
                    <a:lnL>
                      <a:noFill/>
                    </a:lnL>
                    <a:lnR>
                      <a:noFill/>
                    </a:lnR>
                    <a:lnT>
                      <a:noFill/>
                    </a:lnT>
                    <a:lnB>
                      <a:noFill/>
                    </a:lnB>
                  </a:tcPr>
                </a:tc>
              </a:tr>
              <a:tr h="497538">
                <a:tc>
                  <a:txBody>
                    <a:bodyPr/>
                    <a:lstStyle/>
                    <a:p>
                      <a:pPr algn="ctr" fontAlgn="b"/>
                      <a:r>
                        <a:rPr lang="de-DE" sz="1400" b="0" i="0" u="none" strike="noStrike">
                          <a:solidFill>
                            <a:srgbClr val="000000"/>
                          </a:solidFill>
                          <a:effectLst/>
                          <a:latin typeface="+mj-lt"/>
                        </a:rPr>
                        <a:t>Spanish Bank &amp; Intervened</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de-DE" sz="1400" b="0" i="0" u="none" strike="noStrike" dirty="0">
                          <a:solidFill>
                            <a:srgbClr val="000000"/>
                          </a:solidFill>
                          <a:effectLst/>
                          <a:latin typeface="+mj-lt"/>
                        </a:rPr>
                        <a:t>∆ Spain March 2010-Dec 2010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mj-lt"/>
                        </a:rPr>
                        <a:t>∆ Spain Dec 2010-Dec 2011</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mj-lt"/>
                        </a:rPr>
                        <a:t>∆ Spain Dec 2011 - June 2012</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r>
              <a:tr h="254201">
                <a:tc>
                  <a:txBody>
                    <a:bodyPr/>
                    <a:lstStyle/>
                    <a:p>
                      <a:pPr algn="ctr" fontAlgn="b"/>
                      <a:r>
                        <a:rPr lang="de-DE" sz="1400" b="0" i="0" u="none" strike="noStrike">
                          <a:solidFill>
                            <a:srgbClr val="000000"/>
                          </a:solidFill>
                          <a:effectLst/>
                          <a:latin typeface="+mj-lt"/>
                        </a:rPr>
                        <a:t>No</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de-DE" sz="1400" b="0" i="0" u="none" strike="noStrike">
                          <a:solidFill>
                            <a:srgbClr val="000000"/>
                          </a:solidFill>
                          <a:effectLst/>
                          <a:latin typeface="+mj-lt"/>
                        </a:rPr>
                        <a:t>2,575</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de-DE" sz="1400" b="0" i="0" u="none" strike="noStrike" dirty="0">
                          <a:solidFill>
                            <a:srgbClr val="000000"/>
                          </a:solidFill>
                          <a:effectLst/>
                          <a:latin typeface="+mj-lt"/>
                        </a:rPr>
                        <a:t>-2,077</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de-DE" sz="1400" b="0" i="0" u="none" strike="noStrike">
                          <a:solidFill>
                            <a:srgbClr val="000000"/>
                          </a:solidFill>
                          <a:effectLst/>
                          <a:latin typeface="+mj-lt"/>
                        </a:rPr>
                        <a:t>7,612</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r>
              <a:tr h="254201">
                <a:tc>
                  <a:txBody>
                    <a:bodyPr/>
                    <a:lstStyle/>
                    <a:p>
                      <a:pPr algn="ctr" fontAlgn="b"/>
                      <a:r>
                        <a:rPr lang="de-DE" sz="1400" b="0" i="0" u="none" strike="noStrike">
                          <a:solidFill>
                            <a:srgbClr val="000000"/>
                          </a:solidFill>
                          <a:effectLst/>
                          <a:latin typeface="+mj-lt"/>
                        </a:rPr>
                        <a:t>Yes</a:t>
                      </a:r>
                    </a:p>
                  </a:txBody>
                  <a:tcPr marL="9525" marR="9525" marT="9525" marB="0" anchor="b">
                    <a:lnL>
                      <a:noFill/>
                    </a:lnL>
                    <a:lnR>
                      <a:noFill/>
                    </a:lnR>
                    <a:lnT>
                      <a:noFill/>
                    </a:lnT>
                    <a:lnB>
                      <a:noFill/>
                    </a:lnB>
                  </a:tcPr>
                </a:tc>
                <a:tc>
                  <a:txBody>
                    <a:bodyPr/>
                    <a:lstStyle/>
                    <a:p>
                      <a:pPr algn="ctr" fontAlgn="b"/>
                      <a:r>
                        <a:rPr lang="de-DE" sz="1400" b="0" i="0" u="none" strike="noStrike">
                          <a:solidFill>
                            <a:srgbClr val="000000"/>
                          </a:solidFill>
                          <a:effectLst/>
                          <a:latin typeface="+mj-lt"/>
                        </a:rPr>
                        <a:t>2,760</a:t>
                      </a:r>
                    </a:p>
                  </a:txBody>
                  <a:tcPr marL="9525" marR="9525" marT="9525" marB="0" anchor="b">
                    <a:lnL>
                      <a:noFill/>
                    </a:lnL>
                    <a:lnR>
                      <a:noFill/>
                    </a:lnR>
                    <a:lnT>
                      <a:noFill/>
                    </a:lnT>
                    <a:lnB>
                      <a:noFill/>
                    </a:lnB>
                  </a:tcPr>
                </a:tc>
                <a:tc>
                  <a:txBody>
                    <a:bodyPr/>
                    <a:lstStyle/>
                    <a:p>
                      <a:pPr algn="ctr" fontAlgn="b"/>
                      <a:r>
                        <a:rPr lang="de-DE" sz="1400" b="0" i="0" u="none" strike="noStrike">
                          <a:solidFill>
                            <a:srgbClr val="000000"/>
                          </a:solidFill>
                          <a:effectLst/>
                          <a:latin typeface="+mj-lt"/>
                        </a:rPr>
                        <a:t>-387</a:t>
                      </a:r>
                    </a:p>
                  </a:txBody>
                  <a:tcPr marL="9525" marR="9525" marT="9525" marB="0" anchor="b">
                    <a:lnL>
                      <a:noFill/>
                    </a:lnL>
                    <a:lnR>
                      <a:noFill/>
                    </a:lnR>
                    <a:lnT>
                      <a:noFill/>
                    </a:lnT>
                    <a:lnB>
                      <a:noFill/>
                    </a:lnB>
                  </a:tcPr>
                </a:tc>
                <a:tc>
                  <a:txBody>
                    <a:bodyPr/>
                    <a:lstStyle/>
                    <a:p>
                      <a:pPr algn="ctr" fontAlgn="b"/>
                      <a:r>
                        <a:rPr lang="de-DE" sz="1400" b="0" i="0" u="none" strike="noStrike" dirty="0">
                          <a:solidFill>
                            <a:srgbClr val="000000"/>
                          </a:solidFill>
                          <a:effectLst/>
                          <a:latin typeface="+mj-lt"/>
                        </a:rPr>
                        <a:t>4,999</a:t>
                      </a:r>
                    </a:p>
                  </a:txBody>
                  <a:tcPr marL="9525" marR="9525" marT="9525" marB="0" anchor="b">
                    <a:lnL>
                      <a:noFill/>
                    </a:lnL>
                    <a:lnR>
                      <a:noFill/>
                    </a:lnR>
                    <a:lnT>
                      <a:noFill/>
                    </a:lnT>
                    <a:lnB>
                      <a:noFill/>
                    </a:lnB>
                  </a:tcPr>
                </a:tc>
              </a:tr>
            </a:tbl>
          </a:graphicData>
        </a:graphic>
      </p:graphicFrame>
    </p:spTree>
    <p:extLst>
      <p:ext uri="{BB962C8B-B14F-4D97-AF65-F5344CB8AC3E}">
        <p14:creationId xmlns:p14="http://schemas.microsoft.com/office/powerpoint/2010/main" val="8099367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838" y="404813"/>
            <a:ext cx="9555162" cy="503237"/>
          </a:xfrm>
        </p:spPr>
        <p:txBody>
          <a:bodyPr/>
          <a:lstStyle/>
          <a:p>
            <a:r>
              <a:rPr lang="en-US" dirty="0"/>
              <a:t>Figure </a:t>
            </a:r>
            <a:r>
              <a:rPr lang="en-US" dirty="0" smtClean="0"/>
              <a:t>3 US MMF Withdrawals</a:t>
            </a:r>
            <a:endParaRPr lang="de-DE" dirty="0"/>
          </a:p>
        </p:txBody>
      </p:sp>
      <p:sp>
        <p:nvSpPr>
          <p:cNvPr id="3" name="Content Placeholder 2"/>
          <p:cNvSpPr>
            <a:spLocks noGrp="1"/>
          </p:cNvSpPr>
          <p:nvPr>
            <p:ph idx="1"/>
          </p:nvPr>
        </p:nvSpPr>
        <p:spPr>
          <a:xfrm>
            <a:off x="5097016" y="4941168"/>
            <a:ext cx="4530154" cy="648072"/>
          </a:xfrm>
        </p:spPr>
        <p:txBody>
          <a:bodyPr/>
          <a:lstStyle/>
          <a:p>
            <a:pPr marL="0" indent="0">
              <a:buNone/>
            </a:pPr>
            <a:r>
              <a:rPr lang="en-US" sz="1800" dirty="0"/>
              <a:t>Sale of commercial paper and repurchase agreements of European banks during the January to December 2011 period.</a:t>
            </a:r>
            <a:endParaRPr lang="de-DE" sz="1800" dirty="0"/>
          </a:p>
        </p:txBody>
      </p:sp>
      <p:pic>
        <p:nvPicPr>
          <p:cNvPr id="5" name="Grafik 4"/>
          <p:cNvPicPr/>
          <p:nvPr/>
        </p:nvPicPr>
        <p:blipFill>
          <a:blip r:embed="rId2">
            <a:extLst>
              <a:ext uri="{28A0092B-C50C-407E-A947-70E740481C1C}">
                <a14:useLocalDpi xmlns:a14="http://schemas.microsoft.com/office/drawing/2010/main" val="0"/>
              </a:ext>
            </a:extLst>
          </a:blip>
          <a:stretch>
            <a:fillRect/>
          </a:stretch>
        </p:blipFill>
        <p:spPr>
          <a:xfrm>
            <a:off x="5097016" y="1268761"/>
            <a:ext cx="4536504" cy="3384374"/>
          </a:xfrm>
          <a:prstGeom prst="rect">
            <a:avLst/>
          </a:prstGeom>
        </p:spPr>
      </p:pic>
      <p:sp>
        <p:nvSpPr>
          <p:cNvPr id="7" name="Content Placeholder 2"/>
          <p:cNvSpPr txBox="1">
            <a:spLocks/>
          </p:cNvSpPr>
          <p:nvPr/>
        </p:nvSpPr>
        <p:spPr bwMode="auto">
          <a:xfrm>
            <a:off x="350838" y="4941168"/>
            <a:ext cx="4530154" cy="6480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2060"/>
              </a:buClr>
              <a:buFont typeface="Wingdings" pitchFamily="2" charset="2"/>
              <a:buChar char="Ø"/>
              <a:defRPr sz="2000">
                <a:solidFill>
                  <a:srgbClr val="030509"/>
                </a:solidFill>
                <a:latin typeface="+mn-lt"/>
                <a:ea typeface="+mn-ea"/>
                <a:cs typeface="+mn-cs"/>
              </a:defRPr>
            </a:lvl1pPr>
            <a:lvl2pPr marL="742950" indent="-285750" algn="l" rtl="0" eaLnBrk="0" fontAlgn="base" hangingPunct="0">
              <a:spcBef>
                <a:spcPct val="20000"/>
              </a:spcBef>
              <a:spcAft>
                <a:spcPct val="0"/>
              </a:spcAft>
              <a:buClr>
                <a:srgbClr val="002060"/>
              </a:buClr>
              <a:buChar char="–"/>
              <a:defRPr sz="1800">
                <a:solidFill>
                  <a:srgbClr val="030509"/>
                </a:solidFill>
                <a:latin typeface="+mn-lt"/>
              </a:defRPr>
            </a:lvl2pPr>
            <a:lvl3pPr marL="1143000" indent="-228600" algn="l" rtl="0" eaLnBrk="0" fontAlgn="base" hangingPunct="0">
              <a:spcBef>
                <a:spcPct val="20000"/>
              </a:spcBef>
              <a:spcAft>
                <a:spcPct val="0"/>
              </a:spcAft>
              <a:buClr>
                <a:srgbClr val="002060"/>
              </a:buClr>
              <a:buChar char="•"/>
              <a:defRPr sz="1800">
                <a:solidFill>
                  <a:srgbClr val="030509"/>
                </a:solidFill>
                <a:latin typeface="+mn-lt"/>
              </a:defRPr>
            </a:lvl3pPr>
            <a:lvl4pPr marL="1600200" indent="-228600" algn="l" rtl="0" eaLnBrk="0" fontAlgn="base" hangingPunct="0">
              <a:spcBef>
                <a:spcPct val="20000"/>
              </a:spcBef>
              <a:spcAft>
                <a:spcPct val="0"/>
              </a:spcAft>
              <a:buClr>
                <a:srgbClr val="002060"/>
              </a:buClr>
              <a:buChar char="–"/>
              <a:defRPr sz="1600">
                <a:solidFill>
                  <a:srgbClr val="030509"/>
                </a:solidFill>
                <a:latin typeface="+mn-lt"/>
              </a:defRPr>
            </a:lvl4pPr>
            <a:lvl5pPr marL="2057400" indent="-228600" algn="l" rtl="0" eaLnBrk="0" fontAlgn="base" hangingPunct="0">
              <a:spcBef>
                <a:spcPct val="20000"/>
              </a:spcBef>
              <a:spcAft>
                <a:spcPct val="0"/>
              </a:spcAft>
              <a:buChar char="»"/>
              <a:defRPr sz="1400">
                <a:solidFill>
                  <a:srgbClr val="030509"/>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marL="0" indent="0">
              <a:buNone/>
            </a:pPr>
            <a:r>
              <a:rPr lang="en-US" sz="1800" dirty="0"/>
              <a:t>This figure depicts the investments of US MMF in European banks since October </a:t>
            </a:r>
            <a:r>
              <a:rPr lang="en-US" sz="1800" dirty="0" smtClean="0"/>
              <a:t>2010.</a:t>
            </a:r>
            <a:endParaRPr lang="de-DE" sz="1800" kern="0" dirty="0"/>
          </a:p>
        </p:txBody>
      </p:sp>
      <p:pic>
        <p:nvPicPr>
          <p:cNvPr id="8" name="Grafik 7"/>
          <p:cNvPicPr/>
          <p:nvPr/>
        </p:nvPicPr>
        <p:blipFill>
          <a:blip r:embed="rId3">
            <a:extLst>
              <a:ext uri="{28A0092B-C50C-407E-A947-70E740481C1C}">
                <a14:useLocalDpi xmlns:a14="http://schemas.microsoft.com/office/drawing/2010/main" val="0"/>
              </a:ext>
            </a:extLst>
          </a:blip>
          <a:stretch>
            <a:fillRect/>
          </a:stretch>
        </p:blipFill>
        <p:spPr>
          <a:xfrm>
            <a:off x="345022" y="1268760"/>
            <a:ext cx="4535969" cy="3384375"/>
          </a:xfrm>
          <a:prstGeom prst="rect">
            <a:avLst/>
          </a:prstGeom>
        </p:spPr>
      </p:pic>
    </p:spTree>
    <p:extLst>
      <p:ext uri="{BB962C8B-B14F-4D97-AF65-F5344CB8AC3E}">
        <p14:creationId xmlns:p14="http://schemas.microsoft.com/office/powerpoint/2010/main" val="626592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US MMF </a:t>
            </a:r>
            <a:r>
              <a:rPr lang="de-DE" dirty="0" err="1"/>
              <a:t>Withdrawals</a:t>
            </a:r>
            <a:r>
              <a:rPr lang="de-DE" dirty="0"/>
              <a:t> </a:t>
            </a:r>
            <a:r>
              <a:rPr lang="de-DE" dirty="0" smtClean="0"/>
              <a:t>(Low </a:t>
            </a:r>
            <a:r>
              <a:rPr lang="de-DE" dirty="0" err="1" smtClean="0"/>
              <a:t>vs</a:t>
            </a:r>
            <a:r>
              <a:rPr lang="de-DE" dirty="0" smtClean="0"/>
              <a:t> High </a:t>
            </a:r>
            <a:r>
              <a:rPr lang="de-DE" dirty="0" smtClean="0"/>
              <a:t>Market LVG)</a:t>
            </a:r>
            <a:endParaRPr lang="de-DE" dirty="0"/>
          </a:p>
        </p:txBody>
      </p:sp>
      <p:sp>
        <p:nvSpPr>
          <p:cNvPr id="3" name="Inhaltsplatzhalter 2"/>
          <p:cNvSpPr>
            <a:spLocks noGrp="1"/>
          </p:cNvSpPr>
          <p:nvPr>
            <p:ph idx="1"/>
          </p:nvPr>
        </p:nvSpPr>
        <p:spPr>
          <a:xfrm>
            <a:off x="350838" y="5805983"/>
            <a:ext cx="9354690" cy="935385"/>
          </a:xfrm>
        </p:spPr>
        <p:txBody>
          <a:bodyPr/>
          <a:lstStyle/>
          <a:p>
            <a:r>
              <a:rPr lang="de-DE" dirty="0" smtClean="0"/>
              <a:t>US MMF </a:t>
            </a:r>
            <a:r>
              <a:rPr lang="de-DE" dirty="0" err="1" smtClean="0"/>
              <a:t>withdrew</a:t>
            </a:r>
            <a:r>
              <a:rPr lang="de-DE" dirty="0" smtClean="0"/>
              <a:t> </a:t>
            </a:r>
            <a:r>
              <a:rPr lang="de-DE" dirty="0" err="1" smtClean="0"/>
              <a:t>liquidity</a:t>
            </a:r>
            <a:r>
              <a:rPr lang="de-DE" dirty="0" smtClean="0"/>
              <a:t> </a:t>
            </a:r>
            <a:r>
              <a:rPr lang="de-DE" dirty="0" err="1" smtClean="0"/>
              <a:t>from</a:t>
            </a:r>
            <a:r>
              <a:rPr lang="de-DE" dirty="0" smtClean="0"/>
              <a:t> </a:t>
            </a:r>
            <a:r>
              <a:rPr lang="de-DE" dirty="0" err="1" smtClean="0"/>
              <a:t>weakly</a:t>
            </a:r>
            <a:r>
              <a:rPr lang="de-DE" dirty="0" smtClean="0"/>
              <a:t> </a:t>
            </a:r>
            <a:r>
              <a:rPr lang="de-DE" dirty="0" err="1" smtClean="0"/>
              <a:t>capitalized</a:t>
            </a:r>
            <a:r>
              <a:rPr lang="de-DE" dirty="0" smtClean="0"/>
              <a:t> </a:t>
            </a:r>
            <a:r>
              <a:rPr lang="de-DE" dirty="0" err="1" smtClean="0"/>
              <a:t>banks</a:t>
            </a:r>
            <a:r>
              <a:rPr lang="de-DE" dirty="0" smtClean="0"/>
              <a:t>. Funds return in 2012 / 2013 to well capitalized banks. Solvency and liquidity problems interact.</a:t>
            </a:r>
            <a:endParaRPr lang="de-DE" dirty="0"/>
          </a:p>
        </p:txBody>
      </p:sp>
      <p:pic>
        <p:nvPicPr>
          <p:cNvPr id="5" name="Grafik 10"/>
          <p:cNvPicPr/>
          <p:nvPr/>
        </p:nvPicPr>
        <p:blipFill>
          <a:blip r:embed="rId2">
            <a:extLst>
              <a:ext uri="{28A0092B-C50C-407E-A947-70E740481C1C}">
                <a14:useLocalDpi xmlns:a14="http://schemas.microsoft.com/office/drawing/2010/main" val="0"/>
              </a:ext>
            </a:extLst>
          </a:blip>
          <a:stretch>
            <a:fillRect/>
          </a:stretch>
        </p:blipFill>
        <p:spPr>
          <a:xfrm>
            <a:off x="1856656" y="1196752"/>
            <a:ext cx="6192688" cy="4248472"/>
          </a:xfrm>
          <a:prstGeom prst="rect">
            <a:avLst/>
          </a:prstGeom>
        </p:spPr>
      </p:pic>
    </p:spTree>
    <p:extLst>
      <p:ext uri="{BB962C8B-B14F-4D97-AF65-F5344CB8AC3E}">
        <p14:creationId xmlns:p14="http://schemas.microsoft.com/office/powerpoint/2010/main" val="26481293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Motivation</a:t>
            </a:r>
            <a:endParaRPr lang="de-DE" dirty="0"/>
          </a:p>
        </p:txBody>
      </p:sp>
      <p:sp>
        <p:nvSpPr>
          <p:cNvPr id="3" name="Inhaltsplatzhalter 2"/>
          <p:cNvSpPr>
            <a:spLocks noGrp="1"/>
          </p:cNvSpPr>
          <p:nvPr>
            <p:ph idx="1"/>
          </p:nvPr>
        </p:nvSpPr>
        <p:spPr/>
        <p:txBody>
          <a:bodyPr/>
          <a:lstStyle/>
          <a:p>
            <a:pPr marL="342900" lvl="1" indent="-342900">
              <a:buFont typeface="Wingdings" pitchFamily="2" charset="2"/>
              <a:buChar char="Ø"/>
            </a:pPr>
            <a:r>
              <a:rPr lang="en-US" sz="2000" dirty="0"/>
              <a:t>The European banking system is highly interconnected with the health of the sovereigns through the holdings of their </a:t>
            </a:r>
            <a:r>
              <a:rPr lang="en-US" sz="2000" dirty="0" smtClean="0"/>
              <a:t>debt</a:t>
            </a:r>
            <a:r>
              <a:rPr lang="en-US" sz="2000" dirty="0"/>
              <a:t> </a:t>
            </a:r>
            <a:endParaRPr lang="en-US" sz="2000" dirty="0" smtClean="0"/>
          </a:p>
          <a:p>
            <a:pPr lvl="1"/>
            <a:r>
              <a:rPr lang="en-US" dirty="0" smtClean="0"/>
              <a:t>Domestic as well as cross-country holdings of sovereign debt.</a:t>
            </a:r>
            <a:endParaRPr lang="en-US" dirty="0"/>
          </a:p>
          <a:p>
            <a:endParaRPr lang="en-US" dirty="0" smtClean="0"/>
          </a:p>
          <a:p>
            <a:r>
              <a:rPr lang="en-US" dirty="0" smtClean="0"/>
              <a:t>Since </a:t>
            </a:r>
            <a:r>
              <a:rPr lang="en-US" dirty="0"/>
              <a:t>mid-2008, government bond yield spreads between pairs of European </a:t>
            </a:r>
            <a:r>
              <a:rPr lang="en-US" dirty="0" smtClean="0"/>
              <a:t>countries have </a:t>
            </a:r>
            <a:r>
              <a:rPr lang="en-US" dirty="0"/>
              <a:t>widened considerably, mirroring the economic divergence between these </a:t>
            </a:r>
            <a:r>
              <a:rPr lang="en-US" dirty="0" smtClean="0"/>
              <a:t>countries.</a:t>
            </a:r>
          </a:p>
          <a:p>
            <a:pPr lvl="1"/>
            <a:r>
              <a:rPr lang="en-US" dirty="0" smtClean="0"/>
              <a:t>Banks have experienced significant losses and market-value declines.</a:t>
            </a:r>
          </a:p>
          <a:p>
            <a:endParaRPr lang="en-US" dirty="0"/>
          </a:p>
          <a:p>
            <a:r>
              <a:rPr lang="en-US" dirty="0" smtClean="0"/>
              <a:t>Have banks been affected due to purely passive exposures to the troubled periphery sovereigns? Or did banks actively seek risky sovereign bonds? Which banks actively sought risky sovereign bonds? Can this behavior be understood using market data?</a:t>
            </a:r>
          </a:p>
          <a:p>
            <a:endParaRPr lang="en-US" dirty="0"/>
          </a:p>
          <a:p>
            <a:r>
              <a:rPr lang="en-US" dirty="0" smtClean="0"/>
              <a:t>Understanding bank risks can help understand how to “fix” banks </a:t>
            </a:r>
          </a:p>
        </p:txBody>
      </p:sp>
    </p:spTree>
    <p:extLst>
      <p:ext uri="{BB962C8B-B14F-4D97-AF65-F5344CB8AC3E}">
        <p14:creationId xmlns:p14="http://schemas.microsoft.com/office/powerpoint/2010/main" val="10992245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Methodology for capturing this behavior in market data</a:t>
            </a:r>
            <a:endParaRPr lang="de-DE" dirty="0"/>
          </a:p>
        </p:txBody>
      </p:sp>
      <p:sp>
        <p:nvSpPr>
          <p:cNvPr id="3" name="Inhaltsplatzhalter 2"/>
          <p:cNvSpPr>
            <a:spLocks noGrp="1"/>
          </p:cNvSpPr>
          <p:nvPr>
            <p:ph idx="1"/>
          </p:nvPr>
        </p:nvSpPr>
        <p:spPr>
          <a:xfrm>
            <a:off x="350838" y="1196752"/>
            <a:ext cx="9283700" cy="863873"/>
          </a:xfrm>
        </p:spPr>
        <p:txBody>
          <a:bodyPr/>
          <a:lstStyle/>
          <a:p>
            <a:r>
              <a:rPr lang="en-US" dirty="0"/>
              <a:t>We use the sensitivity of banks’ stock returns to sovereign bond returns as a measure of banks’ exposure to sovereign debt. </a:t>
            </a:r>
            <a:endParaRPr lang="en-US" dirty="0" smtClean="0"/>
          </a:p>
          <a:p>
            <a:pPr lvl="1"/>
            <a:r>
              <a:rPr lang="en-US" dirty="0"/>
              <a:t>similar to the procedure employed by </a:t>
            </a:r>
            <a:r>
              <a:rPr lang="en-US" dirty="0" err="1"/>
              <a:t>Agarwal</a:t>
            </a:r>
            <a:r>
              <a:rPr lang="en-US" dirty="0"/>
              <a:t> and </a:t>
            </a:r>
            <a:r>
              <a:rPr lang="en-US" dirty="0" err="1"/>
              <a:t>Naik</a:t>
            </a:r>
            <a:r>
              <a:rPr lang="en-US" dirty="0"/>
              <a:t> (2004) to characterize the exposures of hedge funds. </a:t>
            </a:r>
            <a:endParaRPr lang="de-DE" dirty="0"/>
          </a:p>
        </p:txBody>
      </p:sp>
      <mc:AlternateContent xmlns:mc="http://schemas.openxmlformats.org/markup-compatibility/2006" xmlns:a14="http://schemas.microsoft.com/office/drawing/2010/main">
        <mc:Choice Requires="a14">
          <p:sp>
            <p:nvSpPr>
              <p:cNvPr id="6" name="Inhaltsplatzhalter 2"/>
              <p:cNvSpPr txBox="1">
                <a:spLocks/>
              </p:cNvSpPr>
              <p:nvPr/>
            </p:nvSpPr>
            <p:spPr bwMode="auto">
              <a:xfrm>
                <a:off x="344488" y="3429223"/>
                <a:ext cx="9283700" cy="8638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30509"/>
                    </a:solidFill>
                    <a:latin typeface="+mn-lt"/>
                    <a:ea typeface="+mn-ea"/>
                    <a:cs typeface="+mn-cs"/>
                  </a:defRPr>
                </a:lvl1pPr>
                <a:lvl2pPr marL="742950" indent="-285750" algn="l" rtl="0" eaLnBrk="0" fontAlgn="base" hangingPunct="0">
                  <a:spcBef>
                    <a:spcPct val="20000"/>
                  </a:spcBef>
                  <a:spcAft>
                    <a:spcPct val="0"/>
                  </a:spcAft>
                  <a:buChar char="–"/>
                  <a:defRPr sz="1800">
                    <a:solidFill>
                      <a:srgbClr val="030509"/>
                    </a:solidFill>
                    <a:latin typeface="+mn-lt"/>
                  </a:defRPr>
                </a:lvl2pPr>
                <a:lvl3pPr marL="1143000" indent="-228600" algn="l" rtl="0" eaLnBrk="0" fontAlgn="base" hangingPunct="0">
                  <a:spcBef>
                    <a:spcPct val="20000"/>
                  </a:spcBef>
                  <a:spcAft>
                    <a:spcPct val="0"/>
                  </a:spcAft>
                  <a:buChar char="•"/>
                  <a:defRPr sz="1800">
                    <a:solidFill>
                      <a:srgbClr val="030509"/>
                    </a:solidFill>
                    <a:latin typeface="+mn-lt"/>
                  </a:defRPr>
                </a:lvl3pPr>
                <a:lvl4pPr marL="1600200" indent="-228600" algn="l" rtl="0" eaLnBrk="0" fontAlgn="base" hangingPunct="0">
                  <a:spcBef>
                    <a:spcPct val="20000"/>
                  </a:spcBef>
                  <a:spcAft>
                    <a:spcPct val="0"/>
                  </a:spcAft>
                  <a:buChar char="–"/>
                  <a:defRPr sz="1600">
                    <a:solidFill>
                      <a:srgbClr val="030509"/>
                    </a:solidFill>
                    <a:latin typeface="+mn-lt"/>
                  </a:defRPr>
                </a:lvl4pPr>
                <a:lvl5pPr marL="2057400" indent="-228600" algn="l" rtl="0" eaLnBrk="0" fontAlgn="base" hangingPunct="0">
                  <a:spcBef>
                    <a:spcPct val="20000"/>
                  </a:spcBef>
                  <a:spcAft>
                    <a:spcPct val="0"/>
                  </a:spcAft>
                  <a:buChar char="»"/>
                  <a:defRPr sz="1400">
                    <a:solidFill>
                      <a:srgbClr val="030509"/>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endParaRPr lang="de-DE" i="1" dirty="0" smtClean="0"/>
              </a:p>
              <a:p>
                <a:pPr>
                  <a:buClr>
                    <a:srgbClr val="002060"/>
                  </a:buClr>
                  <a:buFont typeface="Wingdings" pitchFamily="2" charset="2"/>
                  <a:buChar char="Ø"/>
                </a:pPr>
                <a14:m>
                  <m:oMath xmlns:m="http://schemas.openxmlformats.org/officeDocument/2006/math">
                    <m:sSub>
                      <m:sSubPr>
                        <m:ctrlPr>
                          <a:rPr lang="de-DE" i="1">
                            <a:latin typeface="Cambria Math"/>
                          </a:rPr>
                        </m:ctrlPr>
                      </m:sSubPr>
                      <m:e>
                        <m:r>
                          <a:rPr lang="en-US" i="1">
                            <a:latin typeface="Cambria Math"/>
                          </a:rPr>
                          <m:t>𝑅</m:t>
                        </m:r>
                      </m:e>
                      <m:sub>
                        <m:r>
                          <a:rPr lang="en-US" i="1">
                            <a:latin typeface="Cambria Math"/>
                          </a:rPr>
                          <m:t>𝑖</m:t>
                        </m:r>
                        <m:r>
                          <a:rPr lang="en-US" i="1">
                            <a:latin typeface="Cambria Math"/>
                          </a:rPr>
                          <m:t>,</m:t>
                        </m:r>
                        <m:r>
                          <a:rPr lang="en-US" i="1">
                            <a:latin typeface="Cambria Math"/>
                          </a:rPr>
                          <m:t>𝑡</m:t>
                        </m:r>
                      </m:sub>
                    </m:sSub>
                  </m:oMath>
                </a14:m>
                <a:r>
                  <a:rPr lang="en-US" dirty="0"/>
                  <a:t> is bank </a:t>
                </a:r>
                <a:r>
                  <a:rPr lang="en-US" i="1" dirty="0"/>
                  <a:t>i</a:t>
                </a:r>
                <a:r>
                  <a:rPr lang="en-US" dirty="0"/>
                  <a:t>’s daily stock return</a:t>
                </a:r>
                <a:endParaRPr lang="en-US" dirty="0" smtClean="0"/>
              </a:p>
              <a:p>
                <a:pPr>
                  <a:buClr>
                    <a:srgbClr val="002060"/>
                  </a:buClr>
                  <a:buFont typeface="Wingdings" pitchFamily="2" charset="2"/>
                  <a:buChar char="Ø"/>
                </a:pPr>
                <a14:m>
                  <m:oMath xmlns:m="http://schemas.openxmlformats.org/officeDocument/2006/math">
                    <m:sSub>
                      <m:sSubPr>
                        <m:ctrlPr>
                          <a:rPr lang="de-DE" i="1" smtClean="0">
                            <a:latin typeface="Cambria Math"/>
                          </a:rPr>
                        </m:ctrlPr>
                      </m:sSubPr>
                      <m:e>
                        <m:r>
                          <a:rPr lang="en-US" i="1">
                            <a:latin typeface="Cambria Math"/>
                          </a:rPr>
                          <m:t>𝑅</m:t>
                        </m:r>
                      </m:e>
                      <m:sub>
                        <m:r>
                          <a:rPr lang="en-US" i="1">
                            <a:latin typeface="Cambria Math"/>
                          </a:rPr>
                          <m:t>𝐺𝐼𝑃𝑆𝐼</m:t>
                        </m:r>
                        <m:r>
                          <a:rPr lang="en-US" i="1">
                            <a:latin typeface="Cambria Math"/>
                          </a:rPr>
                          <m:t>,</m:t>
                        </m:r>
                        <m:r>
                          <a:rPr lang="en-US" i="1">
                            <a:latin typeface="Cambria Math"/>
                          </a:rPr>
                          <m:t>𝑡</m:t>
                        </m:r>
                      </m:sub>
                    </m:sSub>
                  </m:oMath>
                </a14:m>
                <a:r>
                  <a:rPr lang="en-US" dirty="0"/>
                  <a:t> </a:t>
                </a:r>
                <a:r>
                  <a:rPr lang="en-US" dirty="0" smtClean="0"/>
                  <a:t>is </a:t>
                </a:r>
                <a:r>
                  <a:rPr lang="en-US" dirty="0"/>
                  <a:t>the daily return on ten-year government bonds from </a:t>
                </a:r>
                <a:r>
                  <a:rPr lang="en-US" dirty="0" smtClean="0"/>
                  <a:t>GIPSI countries</a:t>
                </a:r>
              </a:p>
              <a:p>
                <a:pPr>
                  <a:buClr>
                    <a:srgbClr val="002060"/>
                  </a:buClr>
                  <a:buFont typeface="Wingdings" pitchFamily="2" charset="2"/>
                  <a:buChar char="Ø"/>
                </a:pPr>
                <a14:m>
                  <m:oMath xmlns:m="http://schemas.openxmlformats.org/officeDocument/2006/math">
                    <m:sSub>
                      <m:sSubPr>
                        <m:ctrlPr>
                          <a:rPr lang="de-DE" i="1">
                            <a:latin typeface="Cambria Math"/>
                          </a:rPr>
                        </m:ctrlPr>
                      </m:sSubPr>
                      <m:e>
                        <m:r>
                          <a:rPr lang="en-US" i="1">
                            <a:latin typeface="Cambria Math"/>
                          </a:rPr>
                          <m:t>𝑅</m:t>
                        </m:r>
                      </m:e>
                      <m:sub>
                        <m:r>
                          <a:rPr lang="en-US" i="1">
                            <a:latin typeface="Cambria Math"/>
                          </a:rPr>
                          <m:t>𝐺𝑒𝑟𝑚𝑎𝑛𝑦</m:t>
                        </m:r>
                        <m:r>
                          <a:rPr lang="en-US" i="1">
                            <a:latin typeface="Cambria Math"/>
                          </a:rPr>
                          <m:t>,</m:t>
                        </m:r>
                        <m:r>
                          <a:rPr lang="en-US" i="1">
                            <a:latin typeface="Cambria Math"/>
                          </a:rPr>
                          <m:t>𝑡</m:t>
                        </m:r>
                      </m:sub>
                    </m:sSub>
                  </m:oMath>
                </a14:m>
                <a:r>
                  <a:rPr lang="en-US" dirty="0"/>
                  <a:t> is the daily return on ten-year German government </a:t>
                </a:r>
                <a:r>
                  <a:rPr lang="en-US" dirty="0" smtClean="0"/>
                  <a:t>bonds</a:t>
                </a:r>
              </a:p>
              <a:p>
                <a:pPr>
                  <a:buClr>
                    <a:srgbClr val="002060"/>
                  </a:buClr>
                  <a:buFont typeface="Wingdings" pitchFamily="2" charset="2"/>
                  <a:buChar char="Ø"/>
                </a:pPr>
                <a14:m>
                  <m:oMath xmlns:m="http://schemas.openxmlformats.org/officeDocument/2006/math">
                    <m:sSub>
                      <m:sSubPr>
                        <m:ctrlPr>
                          <a:rPr lang="de-DE" i="1">
                            <a:latin typeface="Cambria Math"/>
                          </a:rPr>
                        </m:ctrlPr>
                      </m:sSubPr>
                      <m:e>
                        <m:r>
                          <a:rPr lang="en-US" i="1">
                            <a:latin typeface="Cambria Math"/>
                          </a:rPr>
                          <m:t>𝑅</m:t>
                        </m:r>
                      </m:e>
                      <m:sub>
                        <m:r>
                          <a:rPr lang="en-US" i="1">
                            <a:latin typeface="Cambria Math"/>
                          </a:rPr>
                          <m:t>𝑚</m:t>
                        </m:r>
                        <m:r>
                          <a:rPr lang="en-US" i="1">
                            <a:latin typeface="Cambria Math"/>
                          </a:rPr>
                          <m:t>,</m:t>
                        </m:r>
                        <m:r>
                          <a:rPr lang="en-US" i="1">
                            <a:latin typeface="Cambria Math"/>
                          </a:rPr>
                          <m:t>𝑡</m:t>
                        </m:r>
                      </m:sub>
                    </m:sSub>
                  </m:oMath>
                </a14:m>
                <a:r>
                  <a:rPr lang="en-US" dirty="0"/>
                  <a:t> is the daily return of the equity market index in country </a:t>
                </a:r>
                <a:r>
                  <a:rPr lang="en-US" i="1" dirty="0"/>
                  <a:t>m</a:t>
                </a:r>
                <a:r>
                  <a:rPr lang="en-US" dirty="0"/>
                  <a:t>.</a:t>
                </a:r>
                <a:endParaRPr lang="de-DE" dirty="0" smtClean="0"/>
              </a:p>
              <a:p>
                <a:pPr>
                  <a:buClr>
                    <a:srgbClr val="002060"/>
                  </a:buClr>
                  <a:buFont typeface="Wingdings" pitchFamily="2" charset="2"/>
                  <a:buChar char="Ø"/>
                </a:pPr>
                <a:r>
                  <a:rPr lang="de-DE" dirty="0"/>
                  <a:t> </a:t>
                </a:r>
                <a14:m>
                  <m:oMath xmlns:m="http://schemas.openxmlformats.org/officeDocument/2006/math">
                    <m:sSub>
                      <m:sSubPr>
                        <m:ctrlPr>
                          <a:rPr lang="de-DE" i="1" smtClean="0">
                            <a:solidFill>
                              <a:srgbClr val="FF0000"/>
                            </a:solidFill>
                            <a:latin typeface="Cambria Math"/>
                          </a:rPr>
                        </m:ctrlPr>
                      </m:sSubPr>
                      <m:e>
                        <m:r>
                          <a:rPr lang="en-US" i="1">
                            <a:solidFill>
                              <a:srgbClr val="FF0000"/>
                            </a:solidFill>
                            <a:latin typeface="Cambria Math"/>
                          </a:rPr>
                          <m:t>𝛽</m:t>
                        </m:r>
                      </m:e>
                      <m:sub>
                        <m:r>
                          <a:rPr lang="en-US" i="1">
                            <a:solidFill>
                              <a:srgbClr val="FF0000"/>
                            </a:solidFill>
                            <a:latin typeface="Cambria Math"/>
                          </a:rPr>
                          <m:t>𝐺𝐼𝑃𝑆𝐼</m:t>
                        </m:r>
                        <m:r>
                          <a:rPr lang="en-US" i="1">
                            <a:solidFill>
                              <a:srgbClr val="FF0000"/>
                            </a:solidFill>
                            <a:latin typeface="Cambria Math"/>
                          </a:rPr>
                          <m:t>,</m:t>
                        </m:r>
                        <m:r>
                          <a:rPr lang="en-US" i="1">
                            <a:solidFill>
                              <a:srgbClr val="FF0000"/>
                            </a:solidFill>
                            <a:latin typeface="Cambria Math"/>
                          </a:rPr>
                          <m:t>𝑖</m:t>
                        </m:r>
                      </m:sub>
                    </m:sSub>
                    <m:r>
                      <a:rPr lang="en-US" i="1">
                        <a:solidFill>
                          <a:srgbClr val="FF0000"/>
                        </a:solidFill>
                        <a:latin typeface="Cambria Math"/>
                      </a:rPr>
                      <m:t>&gt;0</m:t>
                    </m:r>
                  </m:oMath>
                </a14:m>
                <a:r>
                  <a:rPr lang="en-US" dirty="0">
                    <a:solidFill>
                      <a:srgbClr val="FF0000"/>
                    </a:solidFill>
                  </a:rPr>
                  <a:t> and </a:t>
                </a:r>
                <a14:m>
                  <m:oMath xmlns:m="http://schemas.openxmlformats.org/officeDocument/2006/math">
                    <m:sSub>
                      <m:sSubPr>
                        <m:ctrlPr>
                          <a:rPr lang="de-DE" i="1">
                            <a:solidFill>
                              <a:srgbClr val="FF0000"/>
                            </a:solidFill>
                            <a:latin typeface="Cambria Math"/>
                          </a:rPr>
                        </m:ctrlPr>
                      </m:sSubPr>
                      <m:e>
                        <m:r>
                          <a:rPr lang="en-US" i="1">
                            <a:solidFill>
                              <a:srgbClr val="FF0000"/>
                            </a:solidFill>
                            <a:latin typeface="Cambria Math"/>
                          </a:rPr>
                          <m:t>𝛽</m:t>
                        </m:r>
                      </m:e>
                      <m:sub>
                        <m:r>
                          <a:rPr lang="en-US" i="1">
                            <a:solidFill>
                              <a:srgbClr val="FF0000"/>
                            </a:solidFill>
                            <a:latin typeface="Cambria Math"/>
                          </a:rPr>
                          <m:t>𝐺𝑒𝑟𝑚𝑎𝑛𝑦</m:t>
                        </m:r>
                        <m:r>
                          <a:rPr lang="en-US" i="1">
                            <a:solidFill>
                              <a:srgbClr val="FF0000"/>
                            </a:solidFill>
                            <a:latin typeface="Cambria Math"/>
                          </a:rPr>
                          <m:t>,</m:t>
                        </m:r>
                        <m:r>
                          <a:rPr lang="en-US" i="1">
                            <a:solidFill>
                              <a:srgbClr val="FF0000"/>
                            </a:solidFill>
                            <a:latin typeface="Cambria Math"/>
                          </a:rPr>
                          <m:t>𝑖</m:t>
                        </m:r>
                      </m:sub>
                    </m:sSub>
                    <m:r>
                      <a:rPr lang="en-US" i="1">
                        <a:solidFill>
                          <a:srgbClr val="FF0000"/>
                        </a:solidFill>
                        <a:latin typeface="Cambria Math"/>
                      </a:rPr>
                      <m:t>&lt;0</m:t>
                    </m:r>
                  </m:oMath>
                </a14:m>
                <a:r>
                  <a:rPr lang="en-US" dirty="0"/>
                  <a:t> is consistent with a “carry trade” behavior of European banks</a:t>
                </a:r>
                <a:endParaRPr lang="de-DE" dirty="0"/>
              </a:p>
            </p:txBody>
          </p:sp>
        </mc:Choice>
        <mc:Fallback xmlns="">
          <p:sp>
            <p:nvSpPr>
              <p:cNvPr id="6" name="Inhaltsplatzhalter 2"/>
              <p:cNvSpPr txBox="1">
                <a:spLocks noRot="1" noChangeAspect="1" noMove="1" noResize="1" noEditPoints="1" noAdjustHandles="1" noChangeArrowheads="1" noChangeShapeType="1" noTextEdit="1"/>
              </p:cNvSpPr>
              <p:nvPr/>
            </p:nvSpPr>
            <p:spPr bwMode="auto">
              <a:xfrm>
                <a:off x="344488" y="3429223"/>
                <a:ext cx="9283700" cy="863873"/>
              </a:xfrm>
              <a:prstGeom prst="rect">
                <a:avLst/>
              </a:prstGeom>
              <a:blipFill rotWithShape="0">
                <a:blip r:embed="rId3"/>
                <a:stretch>
                  <a:fillRect l="-591" r="-460" b="-219858"/>
                </a:stretch>
              </a:blipFill>
              <a:ln w="9525">
                <a:noFill/>
                <a:miter lim="800000"/>
                <a:headEnd/>
                <a:tailEnd/>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 name="Rechteck 4"/>
              <p:cNvSpPr/>
              <p:nvPr/>
            </p:nvSpPr>
            <p:spPr>
              <a:xfrm>
                <a:off x="848544" y="2887183"/>
                <a:ext cx="8568952" cy="424283"/>
              </a:xfrm>
              <a:prstGeom prst="rect">
                <a:avLst/>
              </a:prstGeom>
            </p:spPr>
            <p:txBody>
              <a:bodyPr wrap="square">
                <a:spAutoFit/>
              </a:bodyPr>
              <a:lstStyle/>
              <a:p>
                <a14:m>
                  <m:oMath xmlns:m="http://schemas.openxmlformats.org/officeDocument/2006/math">
                    <m:sSub>
                      <m:sSubPr>
                        <m:ctrlPr>
                          <a:rPr lang="de-DE" sz="2000" i="1" smtClean="0">
                            <a:solidFill>
                              <a:srgbClr val="030509"/>
                            </a:solidFill>
                            <a:latin typeface="Cambria Math"/>
                          </a:rPr>
                        </m:ctrlPr>
                      </m:sSubPr>
                      <m:e>
                        <m:r>
                          <a:rPr lang="en-US" sz="2000" i="1">
                            <a:solidFill>
                              <a:srgbClr val="030509"/>
                            </a:solidFill>
                            <a:latin typeface="Cambria Math"/>
                          </a:rPr>
                          <m:t>𝑅</m:t>
                        </m:r>
                      </m:e>
                      <m:sub>
                        <m:r>
                          <a:rPr lang="en-US" sz="2000" i="1">
                            <a:solidFill>
                              <a:srgbClr val="030509"/>
                            </a:solidFill>
                            <a:latin typeface="Cambria Math"/>
                          </a:rPr>
                          <m:t>𝑖</m:t>
                        </m:r>
                        <m:r>
                          <a:rPr lang="en-US" sz="2000" i="1">
                            <a:solidFill>
                              <a:srgbClr val="030509"/>
                            </a:solidFill>
                            <a:latin typeface="Cambria Math"/>
                          </a:rPr>
                          <m:t>,</m:t>
                        </m:r>
                        <m:r>
                          <a:rPr lang="en-US" sz="2000" i="1">
                            <a:solidFill>
                              <a:srgbClr val="030509"/>
                            </a:solidFill>
                            <a:latin typeface="Cambria Math"/>
                          </a:rPr>
                          <m:t>𝑡</m:t>
                        </m:r>
                      </m:sub>
                    </m:sSub>
                    <m:r>
                      <a:rPr lang="en-US" sz="2000" i="1">
                        <a:solidFill>
                          <a:srgbClr val="030509"/>
                        </a:solidFill>
                        <a:latin typeface="Cambria Math"/>
                      </a:rPr>
                      <m:t>=</m:t>
                    </m:r>
                    <m:sSub>
                      <m:sSubPr>
                        <m:ctrlPr>
                          <a:rPr lang="de-DE" sz="2000" i="1">
                            <a:solidFill>
                              <a:srgbClr val="030509"/>
                            </a:solidFill>
                            <a:latin typeface="Cambria Math"/>
                          </a:rPr>
                        </m:ctrlPr>
                      </m:sSubPr>
                      <m:e>
                        <m:r>
                          <a:rPr lang="en-US" sz="2000" i="1">
                            <a:solidFill>
                              <a:srgbClr val="030509"/>
                            </a:solidFill>
                            <a:latin typeface="Cambria Math"/>
                          </a:rPr>
                          <m:t>𝛽</m:t>
                        </m:r>
                      </m:e>
                      <m:sub>
                        <m:r>
                          <a:rPr lang="en-US" sz="2000" i="1">
                            <a:solidFill>
                              <a:srgbClr val="030509"/>
                            </a:solidFill>
                            <a:latin typeface="Cambria Math"/>
                          </a:rPr>
                          <m:t>0,</m:t>
                        </m:r>
                        <m:r>
                          <a:rPr lang="en-US" sz="2000" i="1">
                            <a:solidFill>
                              <a:srgbClr val="030509"/>
                            </a:solidFill>
                            <a:latin typeface="Cambria Math"/>
                          </a:rPr>
                          <m:t>𝑖</m:t>
                        </m:r>
                      </m:sub>
                    </m:sSub>
                    <m:r>
                      <a:rPr lang="en-US" sz="2000" i="1">
                        <a:solidFill>
                          <a:srgbClr val="030509"/>
                        </a:solidFill>
                        <a:latin typeface="Cambria Math"/>
                      </a:rPr>
                      <m:t>+</m:t>
                    </m:r>
                    <m:sSub>
                      <m:sSubPr>
                        <m:ctrlPr>
                          <a:rPr lang="de-DE" sz="2000" i="1" smtClean="0">
                            <a:solidFill>
                              <a:srgbClr val="FF0000"/>
                            </a:solidFill>
                            <a:latin typeface="Cambria Math"/>
                          </a:rPr>
                        </m:ctrlPr>
                      </m:sSubPr>
                      <m:e>
                        <m:r>
                          <a:rPr lang="en-US" sz="2000" i="1">
                            <a:solidFill>
                              <a:srgbClr val="FF0000"/>
                            </a:solidFill>
                            <a:latin typeface="Cambria Math"/>
                          </a:rPr>
                          <m:t>𝛽</m:t>
                        </m:r>
                      </m:e>
                      <m:sub>
                        <m:r>
                          <a:rPr lang="en-US" sz="2000" i="1">
                            <a:solidFill>
                              <a:srgbClr val="FF0000"/>
                            </a:solidFill>
                            <a:latin typeface="Cambria Math"/>
                          </a:rPr>
                          <m:t>𝐺𝐼𝑃𝑆𝐼</m:t>
                        </m:r>
                        <m:r>
                          <a:rPr lang="en-US" sz="2000" i="1">
                            <a:solidFill>
                              <a:srgbClr val="FF0000"/>
                            </a:solidFill>
                            <a:latin typeface="Cambria Math"/>
                          </a:rPr>
                          <m:t>,</m:t>
                        </m:r>
                        <m:r>
                          <a:rPr lang="en-US" sz="2000" i="1">
                            <a:solidFill>
                              <a:srgbClr val="FF0000"/>
                            </a:solidFill>
                            <a:latin typeface="Cambria Math"/>
                          </a:rPr>
                          <m:t>𝑖</m:t>
                        </m:r>
                      </m:sub>
                    </m:sSub>
                    <m:sSub>
                      <m:sSubPr>
                        <m:ctrlPr>
                          <a:rPr lang="de-DE" sz="2000" i="1">
                            <a:solidFill>
                              <a:srgbClr val="030509"/>
                            </a:solidFill>
                            <a:latin typeface="Cambria Math"/>
                          </a:rPr>
                        </m:ctrlPr>
                      </m:sSubPr>
                      <m:e>
                        <m:r>
                          <a:rPr lang="en-US" sz="2000" i="1">
                            <a:solidFill>
                              <a:srgbClr val="030509"/>
                            </a:solidFill>
                            <a:latin typeface="Cambria Math"/>
                          </a:rPr>
                          <m:t>𝑅</m:t>
                        </m:r>
                      </m:e>
                      <m:sub>
                        <m:r>
                          <a:rPr lang="en-US" sz="2000" i="1">
                            <a:solidFill>
                              <a:srgbClr val="030509"/>
                            </a:solidFill>
                            <a:latin typeface="Cambria Math"/>
                          </a:rPr>
                          <m:t>𝐺𝐼𝑃𝑆𝐼</m:t>
                        </m:r>
                        <m:r>
                          <a:rPr lang="en-US" sz="2000" i="1">
                            <a:solidFill>
                              <a:srgbClr val="030509"/>
                            </a:solidFill>
                            <a:latin typeface="Cambria Math"/>
                          </a:rPr>
                          <m:t>,</m:t>
                        </m:r>
                        <m:r>
                          <a:rPr lang="en-US" sz="2000" i="1">
                            <a:solidFill>
                              <a:srgbClr val="030509"/>
                            </a:solidFill>
                            <a:latin typeface="Cambria Math"/>
                          </a:rPr>
                          <m:t>𝑡</m:t>
                        </m:r>
                      </m:sub>
                    </m:sSub>
                    <m:r>
                      <a:rPr lang="en-US" sz="2000" i="1">
                        <a:solidFill>
                          <a:srgbClr val="030509"/>
                        </a:solidFill>
                        <a:latin typeface="Cambria Math"/>
                      </a:rPr>
                      <m:t>+</m:t>
                    </m:r>
                    <m:sSub>
                      <m:sSubPr>
                        <m:ctrlPr>
                          <a:rPr lang="de-DE" sz="2000" i="1" smtClean="0">
                            <a:solidFill>
                              <a:srgbClr val="FF0000"/>
                            </a:solidFill>
                            <a:latin typeface="Cambria Math"/>
                          </a:rPr>
                        </m:ctrlPr>
                      </m:sSubPr>
                      <m:e>
                        <m:r>
                          <a:rPr lang="en-US" sz="2000" i="1">
                            <a:solidFill>
                              <a:srgbClr val="FF0000"/>
                            </a:solidFill>
                            <a:latin typeface="Cambria Math"/>
                          </a:rPr>
                          <m:t>𝛽</m:t>
                        </m:r>
                      </m:e>
                      <m:sub>
                        <m:r>
                          <a:rPr lang="en-US" sz="2000" i="1">
                            <a:solidFill>
                              <a:srgbClr val="FF0000"/>
                            </a:solidFill>
                            <a:latin typeface="Cambria Math"/>
                          </a:rPr>
                          <m:t>𝐺𝑒𝑟𝑚𝑎𝑛𝑦</m:t>
                        </m:r>
                        <m:r>
                          <a:rPr lang="en-US" sz="2000" i="1">
                            <a:solidFill>
                              <a:srgbClr val="FF0000"/>
                            </a:solidFill>
                            <a:latin typeface="Cambria Math"/>
                          </a:rPr>
                          <m:t>,</m:t>
                        </m:r>
                        <m:r>
                          <a:rPr lang="en-US" sz="2000" i="1">
                            <a:solidFill>
                              <a:srgbClr val="FF0000"/>
                            </a:solidFill>
                            <a:latin typeface="Cambria Math"/>
                          </a:rPr>
                          <m:t>𝑖</m:t>
                        </m:r>
                      </m:sub>
                    </m:sSub>
                    <m:sSub>
                      <m:sSubPr>
                        <m:ctrlPr>
                          <a:rPr lang="de-DE" sz="2000" i="1">
                            <a:solidFill>
                              <a:srgbClr val="030509"/>
                            </a:solidFill>
                            <a:latin typeface="Cambria Math"/>
                          </a:rPr>
                        </m:ctrlPr>
                      </m:sSubPr>
                      <m:e>
                        <m:r>
                          <a:rPr lang="en-US" sz="2000" i="1">
                            <a:solidFill>
                              <a:srgbClr val="030509"/>
                            </a:solidFill>
                            <a:latin typeface="Cambria Math"/>
                          </a:rPr>
                          <m:t>𝑅</m:t>
                        </m:r>
                      </m:e>
                      <m:sub>
                        <m:r>
                          <a:rPr lang="en-US" sz="2000" i="1">
                            <a:solidFill>
                              <a:srgbClr val="030509"/>
                            </a:solidFill>
                            <a:latin typeface="Cambria Math"/>
                          </a:rPr>
                          <m:t>𝐺𝑒𝑟𝑚𝑎𝑛𝑦</m:t>
                        </m:r>
                        <m:r>
                          <a:rPr lang="en-US" sz="2000" i="1">
                            <a:solidFill>
                              <a:srgbClr val="030509"/>
                            </a:solidFill>
                            <a:latin typeface="Cambria Math"/>
                          </a:rPr>
                          <m:t>,</m:t>
                        </m:r>
                        <m:r>
                          <a:rPr lang="en-US" sz="2000" i="1">
                            <a:solidFill>
                              <a:srgbClr val="030509"/>
                            </a:solidFill>
                            <a:latin typeface="Cambria Math"/>
                          </a:rPr>
                          <m:t>𝑡</m:t>
                        </m:r>
                      </m:sub>
                    </m:sSub>
                    <m:r>
                      <a:rPr lang="en-US" sz="2000" i="1">
                        <a:solidFill>
                          <a:srgbClr val="030509"/>
                        </a:solidFill>
                        <a:latin typeface="Cambria Math"/>
                      </a:rPr>
                      <m:t>+</m:t>
                    </m:r>
                    <m:sSub>
                      <m:sSubPr>
                        <m:ctrlPr>
                          <a:rPr lang="de-DE" sz="2000" i="1">
                            <a:solidFill>
                              <a:srgbClr val="030509"/>
                            </a:solidFill>
                            <a:latin typeface="Cambria Math"/>
                          </a:rPr>
                        </m:ctrlPr>
                      </m:sSubPr>
                      <m:e>
                        <m:r>
                          <a:rPr lang="en-US" sz="2000" i="1">
                            <a:solidFill>
                              <a:srgbClr val="030509"/>
                            </a:solidFill>
                            <a:latin typeface="Cambria Math"/>
                          </a:rPr>
                          <m:t>𝛽</m:t>
                        </m:r>
                      </m:e>
                      <m:sub>
                        <m:r>
                          <a:rPr lang="de-DE" sz="2000" b="0" i="1" smtClean="0">
                            <a:solidFill>
                              <a:srgbClr val="030509"/>
                            </a:solidFill>
                            <a:latin typeface="Cambria Math"/>
                          </a:rPr>
                          <m:t>𝑚</m:t>
                        </m:r>
                      </m:sub>
                    </m:sSub>
                    <m:sSub>
                      <m:sSubPr>
                        <m:ctrlPr>
                          <a:rPr lang="de-DE" sz="2000" i="1">
                            <a:solidFill>
                              <a:srgbClr val="030509"/>
                            </a:solidFill>
                            <a:latin typeface="Cambria Math"/>
                          </a:rPr>
                        </m:ctrlPr>
                      </m:sSubPr>
                      <m:e>
                        <m:r>
                          <a:rPr lang="en-US" sz="2000" i="1">
                            <a:solidFill>
                              <a:srgbClr val="030509"/>
                            </a:solidFill>
                            <a:latin typeface="Cambria Math"/>
                          </a:rPr>
                          <m:t>𝑅</m:t>
                        </m:r>
                      </m:e>
                      <m:sub>
                        <m:r>
                          <a:rPr lang="de-DE" sz="2000" b="0" i="1" smtClean="0">
                            <a:solidFill>
                              <a:srgbClr val="030509"/>
                            </a:solidFill>
                            <a:latin typeface="Cambria Math"/>
                          </a:rPr>
                          <m:t>𝑚</m:t>
                        </m:r>
                        <m:r>
                          <a:rPr lang="en-US" sz="2000" i="1">
                            <a:solidFill>
                              <a:srgbClr val="030509"/>
                            </a:solidFill>
                            <a:latin typeface="Cambria Math"/>
                          </a:rPr>
                          <m:t>,</m:t>
                        </m:r>
                        <m:r>
                          <a:rPr lang="en-US" sz="2000" i="1">
                            <a:solidFill>
                              <a:srgbClr val="030509"/>
                            </a:solidFill>
                            <a:latin typeface="Cambria Math"/>
                          </a:rPr>
                          <m:t>𝑡</m:t>
                        </m:r>
                      </m:sub>
                    </m:sSub>
                    <m:r>
                      <a:rPr lang="en-US" sz="2000" i="1">
                        <a:solidFill>
                          <a:srgbClr val="030509"/>
                        </a:solidFill>
                        <a:latin typeface="Cambria Math"/>
                      </a:rPr>
                      <m:t>+</m:t>
                    </m:r>
                    <m:sSub>
                      <m:sSubPr>
                        <m:ctrlPr>
                          <a:rPr lang="de-DE" sz="2000" i="1">
                            <a:solidFill>
                              <a:srgbClr val="030509"/>
                            </a:solidFill>
                            <a:latin typeface="Cambria Math"/>
                          </a:rPr>
                        </m:ctrlPr>
                      </m:sSubPr>
                      <m:e>
                        <m:r>
                          <a:rPr lang="en-US" sz="2000" i="1">
                            <a:solidFill>
                              <a:srgbClr val="030509"/>
                            </a:solidFill>
                            <a:latin typeface="Cambria Math"/>
                          </a:rPr>
                          <m:t>𝜀</m:t>
                        </m:r>
                      </m:e>
                      <m:sub>
                        <m:r>
                          <a:rPr lang="en-US" sz="2000" i="1">
                            <a:solidFill>
                              <a:srgbClr val="030509"/>
                            </a:solidFill>
                            <a:latin typeface="Cambria Math"/>
                          </a:rPr>
                          <m:t>𝑖</m:t>
                        </m:r>
                        <m:r>
                          <a:rPr lang="en-US" sz="2000" i="1">
                            <a:solidFill>
                              <a:srgbClr val="030509"/>
                            </a:solidFill>
                            <a:latin typeface="Cambria Math"/>
                          </a:rPr>
                          <m:t>,</m:t>
                        </m:r>
                        <m:r>
                          <a:rPr lang="en-US" sz="2000" i="1">
                            <a:solidFill>
                              <a:srgbClr val="030509"/>
                            </a:solidFill>
                            <a:latin typeface="Cambria Math"/>
                          </a:rPr>
                          <m:t>𝑡</m:t>
                        </m:r>
                      </m:sub>
                    </m:sSub>
                  </m:oMath>
                </a14:m>
                <a:r>
                  <a:rPr lang="de-DE" sz="2000" dirty="0" smtClean="0">
                    <a:solidFill>
                      <a:srgbClr val="030509"/>
                    </a:solidFill>
                  </a:rPr>
                  <a:t>     (1)</a:t>
                </a:r>
                <a:endParaRPr lang="de-DE" sz="2000" dirty="0">
                  <a:solidFill>
                    <a:srgbClr val="030509"/>
                  </a:solidFill>
                </a:endParaRPr>
              </a:p>
            </p:txBody>
          </p:sp>
        </mc:Choice>
        <mc:Fallback xmlns="">
          <p:sp>
            <p:nvSpPr>
              <p:cNvPr id="5" name="Rechteck 4"/>
              <p:cNvSpPr>
                <a:spLocks noRot="1" noChangeAspect="1" noMove="1" noResize="1" noEditPoints="1" noAdjustHandles="1" noChangeArrowheads="1" noChangeShapeType="1" noTextEdit="1"/>
              </p:cNvSpPr>
              <p:nvPr/>
            </p:nvSpPr>
            <p:spPr>
              <a:xfrm>
                <a:off x="848544" y="2887183"/>
                <a:ext cx="8568952" cy="424283"/>
              </a:xfrm>
              <a:prstGeom prst="rect">
                <a:avLst/>
              </a:prstGeom>
              <a:blipFill rotWithShape="0">
                <a:blip r:embed="rId4"/>
                <a:stretch>
                  <a:fillRect t="-8696" b="-20290"/>
                </a:stretch>
              </a:blipFill>
            </p:spPr>
            <p:txBody>
              <a:bodyPr/>
              <a:lstStyle/>
              <a:p>
                <a:r>
                  <a:rPr lang="de-DE">
                    <a:noFill/>
                  </a:rPr>
                  <a:t> </a:t>
                </a:r>
              </a:p>
            </p:txBody>
          </p:sp>
        </mc:Fallback>
      </mc:AlternateContent>
    </p:spTree>
    <p:extLst>
      <p:ext uri="{BB962C8B-B14F-4D97-AF65-F5344CB8AC3E}">
        <p14:creationId xmlns:p14="http://schemas.microsoft.com/office/powerpoint/2010/main" val="14149666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4" name="Table 3"/>
              <p:cNvGraphicFramePr>
                <a:graphicFrameLocks noGrp="1"/>
              </p:cNvGraphicFramePr>
              <p:nvPr>
                <p:extLst>
                  <p:ext uri="{D42A27DB-BD31-4B8C-83A1-F6EECF244321}">
                    <p14:modId xmlns:p14="http://schemas.microsoft.com/office/powerpoint/2010/main" val="308263432"/>
                  </p:ext>
                </p:extLst>
              </p:nvPr>
            </p:nvGraphicFramePr>
            <p:xfrm>
              <a:off x="464866" y="1412776"/>
              <a:ext cx="8664597" cy="4409886"/>
            </p:xfrm>
            <a:graphic>
              <a:graphicData uri="http://schemas.openxmlformats.org/drawingml/2006/table">
                <a:tbl>
                  <a:tblPr firstRow="1" firstCol="1" bandRow="1"/>
                  <a:tblGrid>
                    <a:gridCol w="1942065"/>
                    <a:gridCol w="1120422"/>
                    <a:gridCol w="1120422"/>
                    <a:gridCol w="1120422"/>
                    <a:gridCol w="1120422"/>
                    <a:gridCol w="1120422"/>
                    <a:gridCol w="1120422"/>
                  </a:tblGrid>
                  <a:tr h="144145">
                    <a:tc>
                      <a:txBody>
                        <a:bodyPr/>
                        <a:lstStyle/>
                        <a:p>
                          <a:pPr>
                            <a:spcAft>
                              <a:spcPts val="0"/>
                            </a:spcAft>
                          </a:pPr>
                          <a:r>
                            <a:rPr lang="de-DE" sz="1400" b="1" dirty="0">
                              <a:solidFill>
                                <a:srgbClr val="000000"/>
                              </a:solidFill>
                              <a:effectLst/>
                              <a:latin typeface="+mj-lt"/>
                              <a:ea typeface="Times New Roman"/>
                            </a:rPr>
                            <a:t>2007 - 2013</a:t>
                          </a:r>
                          <a:endParaRPr lang="en-US" sz="1400" dirty="0">
                            <a:solidFill>
                              <a:srgbClr val="000000"/>
                            </a:solidFill>
                            <a:effectLst/>
                            <a:latin typeface="+mj-lt"/>
                            <a:ea typeface="Calibri"/>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 </a:t>
                          </a:r>
                          <a:endParaRPr lang="en-US" sz="1400">
                            <a:solidFill>
                              <a:srgbClr val="000000"/>
                            </a:solidFill>
                            <a:effectLst/>
                            <a:latin typeface="+mj-lt"/>
                            <a:ea typeface="Calibri"/>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 </a:t>
                          </a:r>
                          <a:endParaRPr lang="en-US" sz="1400">
                            <a:solidFill>
                              <a:srgbClr val="000000"/>
                            </a:solidFill>
                            <a:effectLst/>
                            <a:latin typeface="+mj-lt"/>
                            <a:ea typeface="Calibri"/>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 </a:t>
                          </a:r>
                          <a:endParaRPr lang="en-US" sz="1400">
                            <a:solidFill>
                              <a:srgbClr val="000000"/>
                            </a:solidFill>
                            <a:effectLst/>
                            <a:latin typeface="+mj-lt"/>
                            <a:ea typeface="Calibri"/>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 </a:t>
                          </a:r>
                          <a:endParaRPr lang="en-US" sz="1400">
                            <a:solidFill>
                              <a:srgbClr val="000000"/>
                            </a:solidFill>
                            <a:effectLst/>
                            <a:latin typeface="+mj-lt"/>
                            <a:ea typeface="Calibri"/>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 </a:t>
                          </a:r>
                          <a:endParaRPr lang="en-US" sz="1400">
                            <a:solidFill>
                              <a:srgbClr val="000000"/>
                            </a:solidFill>
                            <a:effectLst/>
                            <a:latin typeface="+mj-lt"/>
                            <a:ea typeface="Calibri"/>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 </a:t>
                          </a:r>
                          <a:endParaRPr lang="en-US" sz="1400">
                            <a:solidFill>
                              <a:srgbClr val="000000"/>
                            </a:solidFill>
                            <a:effectLst/>
                            <a:latin typeface="+mj-lt"/>
                            <a:ea typeface="Calibri"/>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4145">
                    <a:tc>
                      <a:txBody>
                        <a:bodyPr/>
                        <a:lstStyle/>
                        <a:p>
                          <a:pPr>
                            <a:spcAft>
                              <a:spcPts val="0"/>
                            </a:spcAft>
                          </a:pPr>
                          <a:r>
                            <a:rPr lang="de-DE" sz="1400">
                              <a:solidFill>
                                <a:srgbClr val="000000"/>
                              </a:solidFill>
                              <a:effectLst/>
                              <a:latin typeface="+mj-lt"/>
                              <a:ea typeface="Times New Roman"/>
                            </a:rPr>
                            <a:t> </a:t>
                          </a:r>
                          <a:endParaRPr lang="en-US" sz="1400">
                            <a:solidFill>
                              <a:srgbClr val="000000"/>
                            </a:solidFill>
                            <a:effectLst/>
                            <a:latin typeface="+mj-lt"/>
                            <a:ea typeface="Calibri"/>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Obs</a:t>
                          </a:r>
                          <a:endParaRPr lang="en-US" sz="1400">
                            <a:solidFill>
                              <a:srgbClr val="000000"/>
                            </a:solidFill>
                            <a:effectLst/>
                            <a:latin typeface="+mj-lt"/>
                            <a:ea typeface="Calibri"/>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Mean</a:t>
                          </a:r>
                          <a:endParaRPr lang="en-US" sz="1400">
                            <a:solidFill>
                              <a:srgbClr val="000000"/>
                            </a:solidFill>
                            <a:effectLst/>
                            <a:latin typeface="+mj-lt"/>
                            <a:ea typeface="Calibri"/>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Std-Dev</a:t>
                          </a:r>
                          <a:endParaRPr lang="en-US" sz="1400">
                            <a:solidFill>
                              <a:srgbClr val="000000"/>
                            </a:solidFill>
                            <a:effectLst/>
                            <a:latin typeface="+mj-lt"/>
                            <a:ea typeface="Calibri"/>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Min</a:t>
                          </a:r>
                          <a:endParaRPr lang="en-US" sz="1400">
                            <a:solidFill>
                              <a:srgbClr val="000000"/>
                            </a:solidFill>
                            <a:effectLst/>
                            <a:latin typeface="+mj-lt"/>
                            <a:ea typeface="Calibri"/>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P50</a:t>
                          </a:r>
                          <a:endParaRPr lang="en-US" sz="1400">
                            <a:solidFill>
                              <a:srgbClr val="000000"/>
                            </a:solidFill>
                            <a:effectLst/>
                            <a:latin typeface="+mj-lt"/>
                            <a:ea typeface="Calibri"/>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Max</a:t>
                          </a:r>
                          <a:endParaRPr lang="en-US" sz="1400">
                            <a:solidFill>
                              <a:srgbClr val="000000"/>
                            </a:solidFill>
                            <a:effectLst/>
                            <a:latin typeface="+mj-lt"/>
                            <a:ea typeface="Calibri"/>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4145">
                    <a:tc>
                      <a:txBody>
                        <a:bodyPr/>
                        <a:lstStyle/>
                        <a:p>
                          <a:pPr algn="just">
                            <a:spcAft>
                              <a:spcPts val="0"/>
                            </a:spcAft>
                          </a:pPr>
                          <a:r>
                            <a:rPr lang="de-DE" sz="1400" i="1">
                              <a:solidFill>
                                <a:srgbClr val="000000"/>
                              </a:solidFill>
                              <a:effectLst/>
                              <a:latin typeface="+mj-lt"/>
                              <a:ea typeface="Times New Roman"/>
                            </a:rPr>
                            <a:t>Factor loadings</a:t>
                          </a:r>
                          <a:endParaRPr lang="en-US" sz="1400">
                            <a:solidFill>
                              <a:srgbClr val="000000"/>
                            </a:solidFill>
                            <a:effectLst/>
                            <a:latin typeface="+mj-lt"/>
                            <a:ea typeface="Calibri"/>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400">
                            <a:solidFill>
                              <a:srgbClr val="000000"/>
                            </a:solidFill>
                            <a:effectLst/>
                            <a:latin typeface="+mj-lt"/>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400">
                            <a:solidFill>
                              <a:srgbClr val="000000"/>
                            </a:solidFill>
                            <a:effectLst/>
                            <a:latin typeface="+mj-lt"/>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400">
                            <a:solidFill>
                              <a:srgbClr val="000000"/>
                            </a:solidFill>
                            <a:effectLst/>
                            <a:latin typeface="+mj-lt"/>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400">
                            <a:solidFill>
                              <a:srgbClr val="000000"/>
                            </a:solidFill>
                            <a:effectLst/>
                            <a:latin typeface="+mj-lt"/>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400">
                            <a:solidFill>
                              <a:srgbClr val="000000"/>
                            </a:solidFill>
                            <a:effectLst/>
                            <a:latin typeface="+mj-lt"/>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400">
                            <a:solidFill>
                              <a:srgbClr val="000000"/>
                            </a:solidFill>
                            <a:effectLst/>
                            <a:latin typeface="+mj-lt"/>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r>
                  <a:tr h="144145">
                    <a:tc>
                      <a:txBody>
                        <a:bodyPr/>
                        <a:lstStyle/>
                        <a:p>
                          <a:pPr algn="ctr">
                            <a:spcAft>
                              <a:spcPts val="0"/>
                            </a:spcAft>
                          </a:pPr>
                          <a14:m>
                            <m:oMathPara xmlns:m="http://schemas.openxmlformats.org/officeDocument/2006/math">
                              <m:oMathParaPr>
                                <m:jc m:val="left"/>
                              </m:oMathParaPr>
                              <m:oMath xmlns:m="http://schemas.openxmlformats.org/officeDocument/2006/math">
                                <m:sSub>
                                  <m:sSubPr>
                                    <m:ctrlPr>
                                      <a:rPr lang="en-US" sz="1400" i="1">
                                        <a:solidFill>
                                          <a:srgbClr val="000000"/>
                                        </a:solidFill>
                                        <a:effectLst/>
                                        <a:latin typeface="+mj-lt"/>
                                        <a:ea typeface="Calibri"/>
                                      </a:rPr>
                                    </m:ctrlPr>
                                  </m:sSubPr>
                                  <m:e>
                                    <m:acc>
                                      <m:accPr>
                                        <m:chr m:val="̂"/>
                                        <m:ctrlPr>
                                          <a:rPr lang="en-US" sz="1400" i="1">
                                            <a:solidFill>
                                              <a:srgbClr val="000000"/>
                                            </a:solidFill>
                                            <a:effectLst/>
                                            <a:latin typeface="+mj-lt"/>
                                            <a:ea typeface="Calibri"/>
                                          </a:rPr>
                                        </m:ctrlPr>
                                      </m:accPr>
                                      <m:e>
                                        <m:r>
                                          <a:rPr lang="en-US" sz="1400" i="1">
                                            <a:solidFill>
                                              <a:srgbClr val="000000"/>
                                            </a:solidFill>
                                            <a:effectLst/>
                                            <a:latin typeface="+mj-lt"/>
                                            <a:ea typeface="Calibri"/>
                                          </a:rPr>
                                          <m:t>𝛽</m:t>
                                        </m:r>
                                      </m:e>
                                    </m:acc>
                                  </m:e>
                                  <m:sub>
                                    <m:r>
                                      <m:rPr>
                                        <m:nor/>
                                      </m:rPr>
                                      <a:rPr lang="en-US" sz="1400">
                                        <a:solidFill>
                                          <a:srgbClr val="000000"/>
                                        </a:solidFill>
                                        <a:effectLst/>
                                        <a:latin typeface="+mj-lt"/>
                                        <a:ea typeface="Calibri"/>
                                      </a:rPr>
                                      <m:t>GIPSI</m:t>
                                    </m:r>
                                  </m:sub>
                                </m:sSub>
                              </m:oMath>
                            </m:oMathPara>
                          </a14:m>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1,391</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1.70</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2.41</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-13.14</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1.09</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19.35</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r>
                  <a:tr h="144145">
                    <a:tc>
                      <a:txBody>
                        <a:bodyPr/>
                        <a:lstStyle/>
                        <a:p>
                          <a:pPr algn="ctr">
                            <a:spcAft>
                              <a:spcPts val="0"/>
                            </a:spcAft>
                          </a:pPr>
                          <a14:m>
                            <m:oMathPara xmlns:m="http://schemas.openxmlformats.org/officeDocument/2006/math">
                              <m:oMathParaPr>
                                <m:jc m:val="left"/>
                              </m:oMathParaPr>
                              <m:oMath xmlns:m="http://schemas.openxmlformats.org/officeDocument/2006/math">
                                <m:sSub>
                                  <m:sSubPr>
                                    <m:ctrlPr>
                                      <a:rPr lang="en-US" sz="1400" i="1">
                                        <a:solidFill>
                                          <a:srgbClr val="000000"/>
                                        </a:solidFill>
                                        <a:effectLst/>
                                        <a:latin typeface="+mj-lt"/>
                                        <a:ea typeface="Calibri"/>
                                      </a:rPr>
                                    </m:ctrlPr>
                                  </m:sSubPr>
                                  <m:e>
                                    <m:acc>
                                      <m:accPr>
                                        <m:chr m:val="̂"/>
                                        <m:ctrlPr>
                                          <a:rPr lang="en-US" sz="1400" i="1">
                                            <a:solidFill>
                                              <a:srgbClr val="000000"/>
                                            </a:solidFill>
                                            <a:effectLst/>
                                            <a:latin typeface="+mj-lt"/>
                                            <a:ea typeface="Calibri"/>
                                          </a:rPr>
                                        </m:ctrlPr>
                                      </m:accPr>
                                      <m:e>
                                        <m:r>
                                          <a:rPr lang="en-US" sz="1400" i="1">
                                            <a:solidFill>
                                              <a:srgbClr val="000000"/>
                                            </a:solidFill>
                                            <a:effectLst/>
                                            <a:latin typeface="+mj-lt"/>
                                            <a:ea typeface="Calibri"/>
                                          </a:rPr>
                                          <m:t>𝛽</m:t>
                                        </m:r>
                                      </m:e>
                                    </m:acc>
                                  </m:e>
                                  <m:sub>
                                    <m:r>
                                      <m:rPr>
                                        <m:nor/>
                                      </m:rPr>
                                      <a:rPr lang="en-US" sz="1400">
                                        <a:solidFill>
                                          <a:srgbClr val="000000"/>
                                        </a:solidFill>
                                        <a:effectLst/>
                                        <a:latin typeface="+mj-lt"/>
                                        <a:ea typeface="Calibri"/>
                                      </a:rPr>
                                      <m:t>Italy</m:t>
                                    </m:r>
                                  </m:sub>
                                </m:sSub>
                              </m:oMath>
                            </m:oMathPara>
                          </a14:m>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1,391</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1.45</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1.92</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-10.84</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1.05</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16.42</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r>
                  <a:tr h="144145">
                    <a:tc>
                      <a:txBody>
                        <a:bodyPr/>
                        <a:lstStyle/>
                        <a:p>
                          <a:pPr algn="ctr">
                            <a:spcAft>
                              <a:spcPts val="0"/>
                            </a:spcAft>
                          </a:pPr>
                          <a14:m>
                            <m:oMathPara xmlns:m="http://schemas.openxmlformats.org/officeDocument/2006/math">
                              <m:oMathParaPr>
                                <m:jc m:val="left"/>
                              </m:oMathParaPr>
                              <m:oMath xmlns:m="http://schemas.openxmlformats.org/officeDocument/2006/math">
                                <m:sSub>
                                  <m:sSubPr>
                                    <m:ctrlPr>
                                      <a:rPr lang="en-US" sz="1400" i="1">
                                        <a:solidFill>
                                          <a:srgbClr val="000000"/>
                                        </a:solidFill>
                                        <a:effectLst/>
                                        <a:latin typeface="+mj-lt"/>
                                        <a:ea typeface="Calibri"/>
                                      </a:rPr>
                                    </m:ctrlPr>
                                  </m:sSubPr>
                                  <m:e>
                                    <m:acc>
                                      <m:accPr>
                                        <m:chr m:val="̂"/>
                                        <m:ctrlPr>
                                          <a:rPr lang="en-US" sz="1400" i="1">
                                            <a:solidFill>
                                              <a:srgbClr val="000000"/>
                                            </a:solidFill>
                                            <a:effectLst/>
                                            <a:latin typeface="+mj-lt"/>
                                            <a:ea typeface="Calibri"/>
                                          </a:rPr>
                                        </m:ctrlPr>
                                      </m:accPr>
                                      <m:e>
                                        <m:r>
                                          <a:rPr lang="en-US" sz="1400" i="1">
                                            <a:solidFill>
                                              <a:srgbClr val="000000"/>
                                            </a:solidFill>
                                            <a:effectLst/>
                                            <a:latin typeface="+mj-lt"/>
                                            <a:ea typeface="Calibri"/>
                                          </a:rPr>
                                          <m:t>𝛽</m:t>
                                        </m:r>
                                      </m:e>
                                    </m:acc>
                                  </m:e>
                                  <m:sub>
                                    <m:r>
                                      <m:rPr>
                                        <m:nor/>
                                      </m:rPr>
                                      <a:rPr lang="en-US" sz="1400">
                                        <a:solidFill>
                                          <a:srgbClr val="000000"/>
                                        </a:solidFill>
                                        <a:effectLst/>
                                        <a:latin typeface="+mj-lt"/>
                                        <a:ea typeface="Calibri"/>
                                      </a:rPr>
                                      <m:t>Spain</m:t>
                                    </m:r>
                                  </m:sub>
                                </m:sSub>
                              </m:oMath>
                            </m:oMathPara>
                          </a14:m>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1,391</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1.48</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2.56</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-9.26</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0.85</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21.68</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r>
                  <a:tr h="144145">
                    <a:tc>
                      <a:txBody>
                        <a:bodyPr/>
                        <a:lstStyle/>
                        <a:p>
                          <a:pPr algn="ctr">
                            <a:spcAft>
                              <a:spcPts val="0"/>
                            </a:spcAft>
                          </a:pPr>
                          <a14:m>
                            <m:oMathPara xmlns:m="http://schemas.openxmlformats.org/officeDocument/2006/math">
                              <m:oMathParaPr>
                                <m:jc m:val="left"/>
                              </m:oMathParaPr>
                              <m:oMath xmlns:m="http://schemas.openxmlformats.org/officeDocument/2006/math">
                                <m:sSub>
                                  <m:sSubPr>
                                    <m:ctrlPr>
                                      <a:rPr lang="en-US" sz="1400" i="1">
                                        <a:solidFill>
                                          <a:srgbClr val="000000"/>
                                        </a:solidFill>
                                        <a:effectLst/>
                                        <a:latin typeface="+mj-lt"/>
                                        <a:ea typeface="Calibri"/>
                                      </a:rPr>
                                    </m:ctrlPr>
                                  </m:sSubPr>
                                  <m:e>
                                    <m:acc>
                                      <m:accPr>
                                        <m:chr m:val="̂"/>
                                        <m:ctrlPr>
                                          <a:rPr lang="en-US" sz="1400" i="1">
                                            <a:solidFill>
                                              <a:srgbClr val="000000"/>
                                            </a:solidFill>
                                            <a:effectLst/>
                                            <a:latin typeface="+mj-lt"/>
                                            <a:ea typeface="Calibri"/>
                                          </a:rPr>
                                        </m:ctrlPr>
                                      </m:accPr>
                                      <m:e>
                                        <m:r>
                                          <a:rPr lang="en-US" sz="1400" i="1">
                                            <a:solidFill>
                                              <a:srgbClr val="000000"/>
                                            </a:solidFill>
                                            <a:effectLst/>
                                            <a:latin typeface="+mj-lt"/>
                                            <a:ea typeface="Calibri"/>
                                          </a:rPr>
                                          <m:t>𝛽</m:t>
                                        </m:r>
                                      </m:e>
                                    </m:acc>
                                  </m:e>
                                  <m:sub>
                                    <m:r>
                                      <m:rPr>
                                        <m:nor/>
                                      </m:rPr>
                                      <a:rPr lang="en-US" sz="1400">
                                        <a:solidFill>
                                          <a:srgbClr val="000000"/>
                                        </a:solidFill>
                                        <a:effectLst/>
                                        <a:latin typeface="+mj-lt"/>
                                        <a:ea typeface="Calibri"/>
                                      </a:rPr>
                                      <m:t>Germany</m:t>
                                    </m:r>
                                  </m:sub>
                                </m:sSub>
                              </m:oMath>
                            </m:oMathPara>
                          </a14:m>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1,391</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-2.59</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2.39</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-21.56</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-2.28</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10.11</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r>
                  <a:tr h="144145">
                    <a:tc>
                      <a:txBody>
                        <a:bodyPr/>
                        <a:lstStyle/>
                        <a:p>
                          <a:pPr algn="just">
                            <a:spcAft>
                              <a:spcPts val="0"/>
                            </a:spcAft>
                          </a:pPr>
                          <a:r>
                            <a:rPr lang="de-DE" sz="1400" i="1" dirty="0">
                              <a:solidFill>
                                <a:srgbClr val="000000"/>
                              </a:solidFill>
                              <a:effectLst/>
                              <a:latin typeface="+mj-lt"/>
                              <a:ea typeface="Times New Roman"/>
                            </a:rPr>
                            <a:t>Non-GIPSI </a:t>
                          </a:r>
                          <a:r>
                            <a:rPr lang="de-DE" sz="1400" i="1" dirty="0" err="1">
                              <a:solidFill>
                                <a:srgbClr val="000000"/>
                              </a:solidFill>
                              <a:effectLst/>
                              <a:latin typeface="+mj-lt"/>
                              <a:ea typeface="Times New Roman"/>
                            </a:rPr>
                            <a:t>banks</a:t>
                          </a:r>
                          <a:endParaRPr lang="en-US" sz="1400" dirty="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ctr">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ctr">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ctr">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ctr">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ctr">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ctr">
                        <a:lnL>
                          <a:noFill/>
                        </a:lnL>
                        <a:lnR>
                          <a:noFill/>
                        </a:lnR>
                        <a:lnT>
                          <a:noFill/>
                        </a:lnT>
                        <a:lnB>
                          <a:noFill/>
                        </a:lnB>
                      </a:tcPr>
                    </a:tc>
                  </a:tr>
                  <a:tr h="144145">
                    <a:tc>
                      <a:txBody>
                        <a:bodyPr/>
                        <a:lstStyle/>
                        <a:p>
                          <a:pPr algn="ctr">
                            <a:spcAft>
                              <a:spcPts val="0"/>
                            </a:spcAft>
                          </a:pPr>
                          <a14:m>
                            <m:oMathPara xmlns:m="http://schemas.openxmlformats.org/officeDocument/2006/math">
                              <m:oMathParaPr>
                                <m:jc m:val="left"/>
                              </m:oMathParaPr>
                              <m:oMath xmlns:m="http://schemas.openxmlformats.org/officeDocument/2006/math">
                                <m:sSub>
                                  <m:sSubPr>
                                    <m:ctrlPr>
                                      <a:rPr lang="en-US" sz="1400" i="1">
                                        <a:solidFill>
                                          <a:srgbClr val="000000"/>
                                        </a:solidFill>
                                        <a:effectLst/>
                                        <a:latin typeface="+mj-lt"/>
                                        <a:ea typeface="Calibri"/>
                                      </a:rPr>
                                    </m:ctrlPr>
                                  </m:sSubPr>
                                  <m:e>
                                    <m:acc>
                                      <m:accPr>
                                        <m:chr m:val="̂"/>
                                        <m:ctrlPr>
                                          <a:rPr lang="en-US" sz="1400" i="1">
                                            <a:solidFill>
                                              <a:srgbClr val="000000"/>
                                            </a:solidFill>
                                            <a:effectLst/>
                                            <a:latin typeface="+mj-lt"/>
                                            <a:ea typeface="Calibri"/>
                                          </a:rPr>
                                        </m:ctrlPr>
                                      </m:accPr>
                                      <m:e>
                                        <m:r>
                                          <a:rPr lang="en-US" sz="1400" i="1">
                                            <a:solidFill>
                                              <a:srgbClr val="000000"/>
                                            </a:solidFill>
                                            <a:effectLst/>
                                            <a:latin typeface="+mj-lt"/>
                                            <a:ea typeface="Calibri"/>
                                          </a:rPr>
                                          <m:t>𝛽</m:t>
                                        </m:r>
                                      </m:e>
                                    </m:acc>
                                  </m:e>
                                  <m:sub>
                                    <m:r>
                                      <m:rPr>
                                        <m:nor/>
                                      </m:rPr>
                                      <a:rPr lang="en-US" sz="1400">
                                        <a:solidFill>
                                          <a:srgbClr val="000000"/>
                                        </a:solidFill>
                                        <a:effectLst/>
                                        <a:latin typeface="+mj-lt"/>
                                        <a:ea typeface="Calibri"/>
                                      </a:rPr>
                                      <m:t>GIPSI</m:t>
                                    </m:r>
                                  </m:sub>
                                </m:sSub>
                              </m:oMath>
                            </m:oMathPara>
                          </a14:m>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821</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1.67</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2.40</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-10.13</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0.97</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16.35</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r>
                  <a:tr h="144145">
                    <a:tc>
                      <a:txBody>
                        <a:bodyPr/>
                        <a:lstStyle/>
                        <a:p>
                          <a:pPr algn="ctr">
                            <a:spcAft>
                              <a:spcPts val="0"/>
                            </a:spcAft>
                          </a:pPr>
                          <a14:m>
                            <m:oMathPara xmlns:m="http://schemas.openxmlformats.org/officeDocument/2006/math">
                              <m:oMathParaPr>
                                <m:jc m:val="left"/>
                              </m:oMathParaPr>
                              <m:oMath xmlns:m="http://schemas.openxmlformats.org/officeDocument/2006/math">
                                <m:sSub>
                                  <m:sSubPr>
                                    <m:ctrlPr>
                                      <a:rPr lang="en-US" sz="1400" i="1">
                                        <a:solidFill>
                                          <a:srgbClr val="000000"/>
                                        </a:solidFill>
                                        <a:effectLst/>
                                        <a:latin typeface="+mj-lt"/>
                                        <a:ea typeface="Calibri"/>
                                      </a:rPr>
                                    </m:ctrlPr>
                                  </m:sSubPr>
                                  <m:e>
                                    <m:acc>
                                      <m:accPr>
                                        <m:chr m:val="̂"/>
                                        <m:ctrlPr>
                                          <a:rPr lang="en-US" sz="1400" i="1">
                                            <a:solidFill>
                                              <a:srgbClr val="000000"/>
                                            </a:solidFill>
                                            <a:effectLst/>
                                            <a:latin typeface="+mj-lt"/>
                                            <a:ea typeface="Calibri"/>
                                          </a:rPr>
                                        </m:ctrlPr>
                                      </m:accPr>
                                      <m:e>
                                        <m:r>
                                          <a:rPr lang="en-US" sz="1400" i="1">
                                            <a:solidFill>
                                              <a:srgbClr val="000000"/>
                                            </a:solidFill>
                                            <a:effectLst/>
                                            <a:latin typeface="+mj-lt"/>
                                            <a:ea typeface="Calibri"/>
                                          </a:rPr>
                                          <m:t>𝛽</m:t>
                                        </m:r>
                                      </m:e>
                                    </m:acc>
                                  </m:e>
                                  <m:sub>
                                    <m:r>
                                      <m:rPr>
                                        <m:nor/>
                                      </m:rPr>
                                      <a:rPr lang="en-US" sz="1400">
                                        <a:solidFill>
                                          <a:srgbClr val="000000"/>
                                        </a:solidFill>
                                        <a:effectLst/>
                                        <a:latin typeface="+mj-lt"/>
                                        <a:ea typeface="Calibri"/>
                                      </a:rPr>
                                      <m:t>Italy</m:t>
                                    </m:r>
                                  </m:sub>
                                </m:sSub>
                              </m:oMath>
                            </m:oMathPara>
                          </a14:m>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821</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1.41</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1.90</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-5.59</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0.92</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13.43</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r>
                  <a:tr h="144145">
                    <a:tc>
                      <a:txBody>
                        <a:bodyPr/>
                        <a:lstStyle/>
                        <a:p>
                          <a:pPr algn="ctr">
                            <a:spcAft>
                              <a:spcPts val="0"/>
                            </a:spcAft>
                          </a:pPr>
                          <a14:m>
                            <m:oMathPara xmlns:m="http://schemas.openxmlformats.org/officeDocument/2006/math">
                              <m:oMathParaPr>
                                <m:jc m:val="left"/>
                              </m:oMathParaPr>
                              <m:oMath xmlns:m="http://schemas.openxmlformats.org/officeDocument/2006/math">
                                <m:sSub>
                                  <m:sSubPr>
                                    <m:ctrlPr>
                                      <a:rPr lang="en-US" sz="1400" i="1">
                                        <a:solidFill>
                                          <a:srgbClr val="000000"/>
                                        </a:solidFill>
                                        <a:effectLst/>
                                        <a:latin typeface="+mj-lt"/>
                                        <a:ea typeface="Calibri"/>
                                      </a:rPr>
                                    </m:ctrlPr>
                                  </m:sSubPr>
                                  <m:e>
                                    <m:acc>
                                      <m:accPr>
                                        <m:chr m:val="̂"/>
                                        <m:ctrlPr>
                                          <a:rPr lang="en-US" sz="1400" i="1">
                                            <a:solidFill>
                                              <a:srgbClr val="000000"/>
                                            </a:solidFill>
                                            <a:effectLst/>
                                            <a:latin typeface="+mj-lt"/>
                                            <a:ea typeface="Calibri"/>
                                          </a:rPr>
                                        </m:ctrlPr>
                                      </m:accPr>
                                      <m:e>
                                        <m:r>
                                          <a:rPr lang="en-US" sz="1400" i="1">
                                            <a:solidFill>
                                              <a:srgbClr val="000000"/>
                                            </a:solidFill>
                                            <a:effectLst/>
                                            <a:latin typeface="+mj-lt"/>
                                            <a:ea typeface="Calibri"/>
                                          </a:rPr>
                                          <m:t>𝛽</m:t>
                                        </m:r>
                                      </m:e>
                                    </m:acc>
                                  </m:e>
                                  <m:sub>
                                    <m:r>
                                      <m:rPr>
                                        <m:nor/>
                                      </m:rPr>
                                      <a:rPr lang="en-US" sz="1400">
                                        <a:solidFill>
                                          <a:srgbClr val="000000"/>
                                        </a:solidFill>
                                        <a:effectLst/>
                                        <a:latin typeface="+mj-lt"/>
                                        <a:ea typeface="Calibri"/>
                                      </a:rPr>
                                      <m:t>Spain</m:t>
                                    </m:r>
                                  </m:sub>
                                </m:sSub>
                              </m:oMath>
                            </m:oMathPara>
                          </a14:m>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821</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1.41</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2.49</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-7.75</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0.72</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15.08</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r>
                  <a:tr h="144145">
                    <a:tc>
                      <a:txBody>
                        <a:bodyPr/>
                        <a:lstStyle/>
                        <a:p>
                          <a:pPr algn="ctr">
                            <a:spcAft>
                              <a:spcPts val="0"/>
                            </a:spcAft>
                          </a:pPr>
                          <a14:m>
                            <m:oMathPara xmlns:m="http://schemas.openxmlformats.org/officeDocument/2006/math">
                              <m:oMathParaPr>
                                <m:jc m:val="left"/>
                              </m:oMathParaPr>
                              <m:oMath xmlns:m="http://schemas.openxmlformats.org/officeDocument/2006/math">
                                <m:sSub>
                                  <m:sSubPr>
                                    <m:ctrlPr>
                                      <a:rPr lang="en-US" sz="1400" i="1">
                                        <a:solidFill>
                                          <a:srgbClr val="000000"/>
                                        </a:solidFill>
                                        <a:effectLst/>
                                        <a:latin typeface="+mj-lt"/>
                                        <a:ea typeface="Calibri"/>
                                      </a:rPr>
                                    </m:ctrlPr>
                                  </m:sSubPr>
                                  <m:e>
                                    <m:acc>
                                      <m:accPr>
                                        <m:chr m:val="̂"/>
                                        <m:ctrlPr>
                                          <a:rPr lang="en-US" sz="1400" i="1">
                                            <a:solidFill>
                                              <a:srgbClr val="000000"/>
                                            </a:solidFill>
                                            <a:effectLst/>
                                            <a:latin typeface="+mj-lt"/>
                                            <a:ea typeface="Calibri"/>
                                          </a:rPr>
                                        </m:ctrlPr>
                                      </m:accPr>
                                      <m:e>
                                        <m:r>
                                          <a:rPr lang="en-US" sz="1400" i="1">
                                            <a:solidFill>
                                              <a:srgbClr val="000000"/>
                                            </a:solidFill>
                                            <a:effectLst/>
                                            <a:latin typeface="+mj-lt"/>
                                            <a:ea typeface="Calibri"/>
                                          </a:rPr>
                                          <m:t>𝛽</m:t>
                                        </m:r>
                                      </m:e>
                                    </m:acc>
                                  </m:e>
                                  <m:sub>
                                    <m:r>
                                      <m:rPr>
                                        <m:nor/>
                                      </m:rPr>
                                      <a:rPr lang="en-US" sz="1400">
                                        <a:solidFill>
                                          <a:srgbClr val="000000"/>
                                        </a:solidFill>
                                        <a:effectLst/>
                                        <a:latin typeface="+mj-lt"/>
                                        <a:ea typeface="Calibri"/>
                                      </a:rPr>
                                      <m:t>Germany</m:t>
                                    </m:r>
                                  </m:sub>
                                </m:sSub>
                              </m:oMath>
                            </m:oMathPara>
                          </a14:m>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821</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-2.61</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2.36</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-16.33</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-2.22</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7.61</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r>
                  <a:tr h="144145">
                    <a:tc>
                      <a:txBody>
                        <a:bodyPr/>
                        <a:lstStyle/>
                        <a:p>
                          <a:pPr algn="just">
                            <a:spcAft>
                              <a:spcPts val="0"/>
                            </a:spcAft>
                          </a:pPr>
                          <a:r>
                            <a:rPr lang="de-DE" sz="1400" i="1" dirty="0">
                              <a:solidFill>
                                <a:srgbClr val="000000"/>
                              </a:solidFill>
                              <a:effectLst/>
                              <a:latin typeface="+mj-lt"/>
                              <a:ea typeface="Times New Roman"/>
                            </a:rPr>
                            <a:t>GIPSI </a:t>
                          </a:r>
                          <a:r>
                            <a:rPr lang="de-DE" sz="1400" i="1" dirty="0" err="1">
                              <a:solidFill>
                                <a:srgbClr val="000000"/>
                              </a:solidFill>
                              <a:effectLst/>
                              <a:latin typeface="+mj-lt"/>
                              <a:ea typeface="Times New Roman"/>
                            </a:rPr>
                            <a:t>banks</a:t>
                          </a:r>
                          <a:endParaRPr lang="en-US" sz="1400" dirty="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400" dirty="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r>
                  <a:tr h="144145">
                    <a:tc>
                      <a:txBody>
                        <a:bodyPr/>
                        <a:lstStyle/>
                        <a:p>
                          <a:pPr algn="ctr">
                            <a:spcAft>
                              <a:spcPts val="0"/>
                            </a:spcAft>
                          </a:pPr>
                          <a14:m>
                            <m:oMathPara xmlns:m="http://schemas.openxmlformats.org/officeDocument/2006/math">
                              <m:oMathParaPr>
                                <m:jc m:val="left"/>
                              </m:oMathParaPr>
                              <m:oMath xmlns:m="http://schemas.openxmlformats.org/officeDocument/2006/math">
                                <m:sSub>
                                  <m:sSubPr>
                                    <m:ctrlPr>
                                      <a:rPr lang="en-US" sz="1400" i="1">
                                        <a:solidFill>
                                          <a:srgbClr val="000000"/>
                                        </a:solidFill>
                                        <a:effectLst/>
                                        <a:latin typeface="+mj-lt"/>
                                        <a:ea typeface="Calibri"/>
                                      </a:rPr>
                                    </m:ctrlPr>
                                  </m:sSubPr>
                                  <m:e>
                                    <m:acc>
                                      <m:accPr>
                                        <m:chr m:val="̂"/>
                                        <m:ctrlPr>
                                          <a:rPr lang="en-US" sz="1400" i="1">
                                            <a:solidFill>
                                              <a:srgbClr val="000000"/>
                                            </a:solidFill>
                                            <a:effectLst/>
                                            <a:latin typeface="+mj-lt"/>
                                            <a:ea typeface="Calibri"/>
                                          </a:rPr>
                                        </m:ctrlPr>
                                      </m:accPr>
                                      <m:e>
                                        <m:r>
                                          <a:rPr lang="en-US" sz="1400" i="1">
                                            <a:solidFill>
                                              <a:srgbClr val="000000"/>
                                            </a:solidFill>
                                            <a:effectLst/>
                                            <a:latin typeface="+mj-lt"/>
                                            <a:ea typeface="Calibri"/>
                                          </a:rPr>
                                          <m:t>𝛽</m:t>
                                        </m:r>
                                      </m:e>
                                    </m:acc>
                                  </m:e>
                                  <m:sub>
                                    <m:r>
                                      <m:rPr>
                                        <m:nor/>
                                      </m:rPr>
                                      <a:rPr lang="en-US" sz="1400">
                                        <a:solidFill>
                                          <a:srgbClr val="000000"/>
                                        </a:solidFill>
                                        <a:effectLst/>
                                        <a:latin typeface="+mj-lt"/>
                                        <a:ea typeface="Calibri"/>
                                      </a:rPr>
                                      <m:t>GIPSI</m:t>
                                    </m:r>
                                  </m:sub>
                                </m:sSub>
                              </m:oMath>
                            </m:oMathPara>
                          </a14:m>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dirty="0">
                              <a:solidFill>
                                <a:srgbClr val="000000"/>
                              </a:solidFill>
                              <a:effectLst/>
                              <a:latin typeface="+mj-lt"/>
                              <a:ea typeface="Times New Roman"/>
                            </a:rPr>
                            <a:t>570</a:t>
                          </a:r>
                          <a:endParaRPr lang="en-US" sz="1400" dirty="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1.76</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2.42</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dirty="0">
                              <a:solidFill>
                                <a:srgbClr val="000000"/>
                              </a:solidFill>
                              <a:effectLst/>
                              <a:latin typeface="+mj-lt"/>
                              <a:ea typeface="Times New Roman"/>
                            </a:rPr>
                            <a:t>-13.14</a:t>
                          </a:r>
                          <a:endParaRPr lang="en-US" sz="1400" dirty="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1.28</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19.35</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r>
                  <a:tr h="144145">
                    <a:tc>
                      <a:txBody>
                        <a:bodyPr/>
                        <a:lstStyle/>
                        <a:p>
                          <a:pPr algn="ctr">
                            <a:spcAft>
                              <a:spcPts val="0"/>
                            </a:spcAft>
                          </a:pPr>
                          <a14:m>
                            <m:oMathPara xmlns:m="http://schemas.openxmlformats.org/officeDocument/2006/math">
                              <m:oMathParaPr>
                                <m:jc m:val="left"/>
                              </m:oMathParaPr>
                              <m:oMath xmlns:m="http://schemas.openxmlformats.org/officeDocument/2006/math">
                                <m:sSub>
                                  <m:sSubPr>
                                    <m:ctrlPr>
                                      <a:rPr lang="en-US" sz="1400" i="1">
                                        <a:solidFill>
                                          <a:srgbClr val="000000"/>
                                        </a:solidFill>
                                        <a:effectLst/>
                                        <a:latin typeface="+mj-lt"/>
                                        <a:ea typeface="Calibri"/>
                                      </a:rPr>
                                    </m:ctrlPr>
                                  </m:sSubPr>
                                  <m:e>
                                    <m:acc>
                                      <m:accPr>
                                        <m:chr m:val="̂"/>
                                        <m:ctrlPr>
                                          <a:rPr lang="en-US" sz="1400" i="1">
                                            <a:solidFill>
                                              <a:srgbClr val="000000"/>
                                            </a:solidFill>
                                            <a:effectLst/>
                                            <a:latin typeface="+mj-lt"/>
                                            <a:ea typeface="Calibri"/>
                                          </a:rPr>
                                        </m:ctrlPr>
                                      </m:accPr>
                                      <m:e>
                                        <m:r>
                                          <a:rPr lang="en-US" sz="1400" i="1">
                                            <a:solidFill>
                                              <a:srgbClr val="000000"/>
                                            </a:solidFill>
                                            <a:effectLst/>
                                            <a:latin typeface="+mj-lt"/>
                                            <a:ea typeface="Calibri"/>
                                          </a:rPr>
                                          <m:t>𝛽</m:t>
                                        </m:r>
                                      </m:e>
                                    </m:acc>
                                  </m:e>
                                  <m:sub>
                                    <m:r>
                                      <m:rPr>
                                        <m:nor/>
                                      </m:rPr>
                                      <a:rPr lang="en-US" sz="1400">
                                        <a:solidFill>
                                          <a:srgbClr val="000000"/>
                                        </a:solidFill>
                                        <a:effectLst/>
                                        <a:latin typeface="+mj-lt"/>
                                        <a:ea typeface="Calibri"/>
                                      </a:rPr>
                                      <m:t>Italy</m:t>
                                    </m:r>
                                  </m:sub>
                                </m:sSub>
                              </m:oMath>
                            </m:oMathPara>
                          </a14:m>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570</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1.50</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1.95</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-10.84</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1.19</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16.42</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r>
                  <a:tr h="144145">
                    <a:tc>
                      <a:txBody>
                        <a:bodyPr/>
                        <a:lstStyle/>
                        <a:p>
                          <a:pPr algn="ctr">
                            <a:spcAft>
                              <a:spcPts val="0"/>
                            </a:spcAft>
                          </a:pPr>
                          <a14:m>
                            <m:oMathPara xmlns:m="http://schemas.openxmlformats.org/officeDocument/2006/math">
                              <m:oMathParaPr>
                                <m:jc m:val="left"/>
                              </m:oMathParaPr>
                              <m:oMath xmlns:m="http://schemas.openxmlformats.org/officeDocument/2006/math">
                                <m:sSub>
                                  <m:sSubPr>
                                    <m:ctrlPr>
                                      <a:rPr lang="en-US" sz="1400" i="1">
                                        <a:solidFill>
                                          <a:srgbClr val="000000"/>
                                        </a:solidFill>
                                        <a:effectLst/>
                                        <a:latin typeface="+mj-lt"/>
                                        <a:ea typeface="Calibri"/>
                                      </a:rPr>
                                    </m:ctrlPr>
                                  </m:sSubPr>
                                  <m:e>
                                    <m:acc>
                                      <m:accPr>
                                        <m:chr m:val="̂"/>
                                        <m:ctrlPr>
                                          <a:rPr lang="en-US" sz="1400" i="1">
                                            <a:solidFill>
                                              <a:srgbClr val="000000"/>
                                            </a:solidFill>
                                            <a:effectLst/>
                                            <a:latin typeface="+mj-lt"/>
                                            <a:ea typeface="Calibri"/>
                                          </a:rPr>
                                        </m:ctrlPr>
                                      </m:accPr>
                                      <m:e>
                                        <m:r>
                                          <a:rPr lang="en-US" sz="1400" i="1">
                                            <a:solidFill>
                                              <a:srgbClr val="000000"/>
                                            </a:solidFill>
                                            <a:effectLst/>
                                            <a:latin typeface="+mj-lt"/>
                                            <a:ea typeface="Calibri"/>
                                          </a:rPr>
                                          <m:t>𝛽</m:t>
                                        </m:r>
                                      </m:e>
                                    </m:acc>
                                  </m:e>
                                  <m:sub>
                                    <m:r>
                                      <m:rPr>
                                        <m:nor/>
                                      </m:rPr>
                                      <a:rPr lang="en-US" sz="1400">
                                        <a:solidFill>
                                          <a:srgbClr val="000000"/>
                                        </a:solidFill>
                                        <a:effectLst/>
                                        <a:latin typeface="+mj-lt"/>
                                        <a:ea typeface="Calibri"/>
                                      </a:rPr>
                                      <m:t>Spain</m:t>
                                    </m:r>
                                  </m:sub>
                                </m:sSub>
                              </m:oMath>
                            </m:oMathPara>
                          </a14:m>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570</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1.58</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2.67</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-9.26</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0.96</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21.68</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r>
                  <a:tr h="144145">
                    <a:tc>
                      <a:txBody>
                        <a:bodyPr/>
                        <a:lstStyle/>
                        <a:p>
                          <a:pPr algn="ctr">
                            <a:spcAft>
                              <a:spcPts val="0"/>
                            </a:spcAft>
                          </a:pPr>
                          <a14:m>
                            <m:oMathPara xmlns:m="http://schemas.openxmlformats.org/officeDocument/2006/math">
                              <m:oMathParaPr>
                                <m:jc m:val="left"/>
                              </m:oMathParaPr>
                              <m:oMath xmlns:m="http://schemas.openxmlformats.org/officeDocument/2006/math">
                                <m:sSub>
                                  <m:sSubPr>
                                    <m:ctrlPr>
                                      <a:rPr lang="en-US" sz="1400" i="1">
                                        <a:solidFill>
                                          <a:srgbClr val="000000"/>
                                        </a:solidFill>
                                        <a:effectLst/>
                                        <a:latin typeface="+mj-lt"/>
                                        <a:ea typeface="Calibri"/>
                                      </a:rPr>
                                    </m:ctrlPr>
                                  </m:sSubPr>
                                  <m:e>
                                    <m:acc>
                                      <m:accPr>
                                        <m:chr m:val="̂"/>
                                        <m:ctrlPr>
                                          <a:rPr lang="en-US" sz="1400" i="1">
                                            <a:solidFill>
                                              <a:srgbClr val="000000"/>
                                            </a:solidFill>
                                            <a:effectLst/>
                                            <a:latin typeface="+mj-lt"/>
                                            <a:ea typeface="Calibri"/>
                                          </a:rPr>
                                        </m:ctrlPr>
                                      </m:accPr>
                                      <m:e>
                                        <m:r>
                                          <a:rPr lang="en-US" sz="1400" i="1">
                                            <a:solidFill>
                                              <a:srgbClr val="000000"/>
                                            </a:solidFill>
                                            <a:effectLst/>
                                            <a:latin typeface="+mj-lt"/>
                                            <a:ea typeface="Calibri"/>
                                          </a:rPr>
                                          <m:t>𝛽</m:t>
                                        </m:r>
                                      </m:e>
                                    </m:acc>
                                  </m:e>
                                  <m:sub>
                                    <m:r>
                                      <m:rPr>
                                        <m:nor/>
                                      </m:rPr>
                                      <a:rPr lang="en-US" sz="1400">
                                        <a:solidFill>
                                          <a:srgbClr val="000000"/>
                                        </a:solidFill>
                                        <a:effectLst/>
                                        <a:latin typeface="+mj-lt"/>
                                        <a:ea typeface="Calibri"/>
                                      </a:rPr>
                                      <m:t>Germany</m:t>
                                    </m:r>
                                  </m:sub>
                                </m:sSub>
                              </m:oMath>
                            </m:oMathPara>
                          </a14:m>
                          <a:endParaRPr lang="en-US" sz="14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dirty="0">
                              <a:solidFill>
                                <a:srgbClr val="000000"/>
                              </a:solidFill>
                              <a:effectLst/>
                              <a:latin typeface="+mj-lt"/>
                              <a:ea typeface="Times New Roman"/>
                            </a:rPr>
                            <a:t>570</a:t>
                          </a:r>
                          <a:endParaRPr lang="en-US" sz="1400" dirty="0">
                            <a:solidFill>
                              <a:srgbClr val="000000"/>
                            </a:solidFill>
                            <a:effectLst/>
                            <a:latin typeface="+mj-lt"/>
                            <a:ea typeface="Calibri"/>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-2.56</a:t>
                          </a:r>
                          <a:endParaRPr lang="en-US" sz="1400">
                            <a:solidFill>
                              <a:srgbClr val="000000"/>
                            </a:solidFill>
                            <a:effectLst/>
                            <a:latin typeface="+mj-lt"/>
                            <a:ea typeface="Calibri"/>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2.42</a:t>
                          </a:r>
                          <a:endParaRPr lang="en-US" sz="1400">
                            <a:solidFill>
                              <a:srgbClr val="000000"/>
                            </a:solidFill>
                            <a:effectLst/>
                            <a:latin typeface="+mj-lt"/>
                            <a:ea typeface="Calibri"/>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-21.56</a:t>
                          </a:r>
                          <a:endParaRPr lang="en-US" sz="1400">
                            <a:solidFill>
                              <a:srgbClr val="000000"/>
                            </a:solidFill>
                            <a:effectLst/>
                            <a:latin typeface="+mj-lt"/>
                            <a:ea typeface="Calibri"/>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-2.37</a:t>
                          </a:r>
                          <a:endParaRPr lang="en-US" sz="1400">
                            <a:solidFill>
                              <a:srgbClr val="000000"/>
                            </a:solidFill>
                            <a:effectLst/>
                            <a:latin typeface="+mj-lt"/>
                            <a:ea typeface="Calibri"/>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dirty="0">
                              <a:solidFill>
                                <a:srgbClr val="000000"/>
                              </a:solidFill>
                              <a:effectLst/>
                              <a:latin typeface="+mj-lt"/>
                              <a:ea typeface="Times New Roman"/>
                            </a:rPr>
                            <a:t>10.11</a:t>
                          </a:r>
                          <a:endParaRPr lang="en-US" sz="1400" dirty="0">
                            <a:solidFill>
                              <a:srgbClr val="000000"/>
                            </a:solidFill>
                            <a:effectLst/>
                            <a:latin typeface="+mj-lt"/>
                            <a:ea typeface="Calibri"/>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mc:Choice>
        <mc:Fallback>
          <p:graphicFrame>
            <p:nvGraphicFramePr>
              <p:cNvPr id="4" name="Table 3"/>
              <p:cNvGraphicFramePr>
                <a:graphicFrameLocks noGrp="1"/>
              </p:cNvGraphicFramePr>
              <p:nvPr>
                <p:extLst>
                  <p:ext uri="{D42A27DB-BD31-4B8C-83A1-F6EECF244321}">
                    <p14:modId xmlns:p14="http://schemas.microsoft.com/office/powerpoint/2010/main" val="308263432"/>
                  </p:ext>
                </p:extLst>
              </p:nvPr>
            </p:nvGraphicFramePr>
            <p:xfrm>
              <a:off x="464866" y="1412776"/>
              <a:ext cx="8664597" cy="4409886"/>
            </p:xfrm>
            <a:graphic>
              <a:graphicData uri="http://schemas.openxmlformats.org/drawingml/2006/table">
                <a:tbl>
                  <a:tblPr firstRow="1" firstCol="1" bandRow="1"/>
                  <a:tblGrid>
                    <a:gridCol w="1942065"/>
                    <a:gridCol w="1120422"/>
                    <a:gridCol w="1120422"/>
                    <a:gridCol w="1120422"/>
                    <a:gridCol w="1120422"/>
                    <a:gridCol w="1120422"/>
                    <a:gridCol w="1120422"/>
                  </a:tblGrid>
                  <a:tr h="213360">
                    <a:tc>
                      <a:txBody>
                        <a:bodyPr/>
                        <a:lstStyle/>
                        <a:p>
                          <a:pPr>
                            <a:spcAft>
                              <a:spcPts val="0"/>
                            </a:spcAft>
                          </a:pPr>
                          <a:r>
                            <a:rPr lang="de-DE" sz="1400" b="1" dirty="0">
                              <a:solidFill>
                                <a:srgbClr val="000000"/>
                              </a:solidFill>
                              <a:effectLst/>
                              <a:latin typeface="+mj-lt"/>
                              <a:ea typeface="Times New Roman"/>
                            </a:rPr>
                            <a:t>2007 - 2013</a:t>
                          </a:r>
                          <a:endParaRPr lang="en-US" sz="1400" dirty="0">
                            <a:solidFill>
                              <a:srgbClr val="000000"/>
                            </a:solidFill>
                            <a:effectLst/>
                            <a:latin typeface="+mj-lt"/>
                            <a:ea typeface="Calibri"/>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 </a:t>
                          </a:r>
                          <a:endParaRPr lang="en-US" sz="1400">
                            <a:solidFill>
                              <a:srgbClr val="000000"/>
                            </a:solidFill>
                            <a:effectLst/>
                            <a:latin typeface="+mj-lt"/>
                            <a:ea typeface="Calibri"/>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 </a:t>
                          </a:r>
                          <a:endParaRPr lang="en-US" sz="1400">
                            <a:solidFill>
                              <a:srgbClr val="000000"/>
                            </a:solidFill>
                            <a:effectLst/>
                            <a:latin typeface="+mj-lt"/>
                            <a:ea typeface="Calibri"/>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 </a:t>
                          </a:r>
                          <a:endParaRPr lang="en-US" sz="1400">
                            <a:solidFill>
                              <a:srgbClr val="000000"/>
                            </a:solidFill>
                            <a:effectLst/>
                            <a:latin typeface="+mj-lt"/>
                            <a:ea typeface="Calibri"/>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 </a:t>
                          </a:r>
                          <a:endParaRPr lang="en-US" sz="1400">
                            <a:solidFill>
                              <a:srgbClr val="000000"/>
                            </a:solidFill>
                            <a:effectLst/>
                            <a:latin typeface="+mj-lt"/>
                            <a:ea typeface="Calibri"/>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 </a:t>
                          </a:r>
                          <a:endParaRPr lang="en-US" sz="1400">
                            <a:solidFill>
                              <a:srgbClr val="000000"/>
                            </a:solidFill>
                            <a:effectLst/>
                            <a:latin typeface="+mj-lt"/>
                            <a:ea typeface="Calibri"/>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 </a:t>
                          </a:r>
                          <a:endParaRPr lang="en-US" sz="1400">
                            <a:solidFill>
                              <a:srgbClr val="000000"/>
                            </a:solidFill>
                            <a:effectLst/>
                            <a:latin typeface="+mj-lt"/>
                            <a:ea typeface="Calibri"/>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360">
                    <a:tc>
                      <a:txBody>
                        <a:bodyPr/>
                        <a:lstStyle/>
                        <a:p>
                          <a:pPr>
                            <a:spcAft>
                              <a:spcPts val="0"/>
                            </a:spcAft>
                          </a:pPr>
                          <a:r>
                            <a:rPr lang="de-DE" sz="1400">
                              <a:solidFill>
                                <a:srgbClr val="000000"/>
                              </a:solidFill>
                              <a:effectLst/>
                              <a:latin typeface="+mj-lt"/>
                              <a:ea typeface="Times New Roman"/>
                            </a:rPr>
                            <a:t> </a:t>
                          </a:r>
                          <a:endParaRPr lang="en-US" sz="1400">
                            <a:solidFill>
                              <a:srgbClr val="000000"/>
                            </a:solidFill>
                            <a:effectLst/>
                            <a:latin typeface="+mj-lt"/>
                            <a:ea typeface="Calibri"/>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Obs</a:t>
                          </a:r>
                          <a:endParaRPr lang="en-US" sz="1400">
                            <a:solidFill>
                              <a:srgbClr val="000000"/>
                            </a:solidFill>
                            <a:effectLst/>
                            <a:latin typeface="+mj-lt"/>
                            <a:ea typeface="Calibri"/>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Mean</a:t>
                          </a:r>
                          <a:endParaRPr lang="en-US" sz="1400">
                            <a:solidFill>
                              <a:srgbClr val="000000"/>
                            </a:solidFill>
                            <a:effectLst/>
                            <a:latin typeface="+mj-lt"/>
                            <a:ea typeface="Calibri"/>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Std-Dev</a:t>
                          </a:r>
                          <a:endParaRPr lang="en-US" sz="1400">
                            <a:solidFill>
                              <a:srgbClr val="000000"/>
                            </a:solidFill>
                            <a:effectLst/>
                            <a:latin typeface="+mj-lt"/>
                            <a:ea typeface="Calibri"/>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Min</a:t>
                          </a:r>
                          <a:endParaRPr lang="en-US" sz="1400">
                            <a:solidFill>
                              <a:srgbClr val="000000"/>
                            </a:solidFill>
                            <a:effectLst/>
                            <a:latin typeface="+mj-lt"/>
                            <a:ea typeface="Calibri"/>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P50</a:t>
                          </a:r>
                          <a:endParaRPr lang="en-US" sz="1400">
                            <a:solidFill>
                              <a:srgbClr val="000000"/>
                            </a:solidFill>
                            <a:effectLst/>
                            <a:latin typeface="+mj-lt"/>
                            <a:ea typeface="Calibri"/>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Max</a:t>
                          </a:r>
                          <a:endParaRPr lang="en-US" sz="1400">
                            <a:solidFill>
                              <a:srgbClr val="000000"/>
                            </a:solidFill>
                            <a:effectLst/>
                            <a:latin typeface="+mj-lt"/>
                            <a:ea typeface="Calibri"/>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360">
                    <a:tc>
                      <a:txBody>
                        <a:bodyPr/>
                        <a:lstStyle/>
                        <a:p>
                          <a:pPr algn="just">
                            <a:spcAft>
                              <a:spcPts val="0"/>
                            </a:spcAft>
                          </a:pPr>
                          <a:r>
                            <a:rPr lang="de-DE" sz="1400" i="1">
                              <a:solidFill>
                                <a:srgbClr val="000000"/>
                              </a:solidFill>
                              <a:effectLst/>
                              <a:latin typeface="+mj-lt"/>
                              <a:ea typeface="Times New Roman"/>
                            </a:rPr>
                            <a:t>Factor loadings</a:t>
                          </a:r>
                          <a:endParaRPr lang="en-US" sz="1400">
                            <a:solidFill>
                              <a:srgbClr val="000000"/>
                            </a:solidFill>
                            <a:effectLst/>
                            <a:latin typeface="+mj-lt"/>
                            <a:ea typeface="Calibri"/>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400">
                            <a:solidFill>
                              <a:srgbClr val="000000"/>
                            </a:solidFill>
                            <a:effectLst/>
                            <a:latin typeface="+mj-lt"/>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400">
                            <a:solidFill>
                              <a:srgbClr val="000000"/>
                            </a:solidFill>
                            <a:effectLst/>
                            <a:latin typeface="+mj-lt"/>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400">
                            <a:solidFill>
                              <a:srgbClr val="000000"/>
                            </a:solidFill>
                            <a:effectLst/>
                            <a:latin typeface="+mj-lt"/>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400">
                            <a:solidFill>
                              <a:srgbClr val="000000"/>
                            </a:solidFill>
                            <a:effectLst/>
                            <a:latin typeface="+mj-lt"/>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400">
                            <a:solidFill>
                              <a:srgbClr val="000000"/>
                            </a:solidFill>
                            <a:effectLst/>
                            <a:latin typeface="+mj-lt"/>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400">
                            <a:solidFill>
                              <a:srgbClr val="000000"/>
                            </a:solidFill>
                            <a:effectLst/>
                            <a:latin typeface="+mj-lt"/>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r>
                  <a:tr h="252730">
                    <a:tc>
                      <a:txBody>
                        <a:bodyPr/>
                        <a:lstStyle/>
                        <a:p>
                          <a:endParaRPr lang="en-US"/>
                        </a:p>
                      </a:txBody>
                      <a:tcPr marL="44450" marR="44450" marT="0" marB="0" anchor="b">
                        <a:lnL>
                          <a:noFill/>
                        </a:lnL>
                        <a:lnR>
                          <a:noFill/>
                        </a:lnR>
                        <a:lnT>
                          <a:noFill/>
                        </a:lnT>
                        <a:lnB>
                          <a:noFill/>
                        </a:lnB>
                        <a:blipFill rotWithShape="1">
                          <a:blip r:embed="rId2"/>
                          <a:stretch>
                            <a:fillRect t="-278049" r="-345768" b="-1439024"/>
                          </a:stretch>
                        </a:blipFill>
                      </a:tcPr>
                    </a:tc>
                    <a:tc>
                      <a:txBody>
                        <a:bodyPr/>
                        <a:lstStyle/>
                        <a:p>
                          <a:pPr algn="ctr">
                            <a:spcAft>
                              <a:spcPts val="0"/>
                            </a:spcAft>
                          </a:pPr>
                          <a:r>
                            <a:rPr lang="de-DE" sz="1400">
                              <a:solidFill>
                                <a:srgbClr val="000000"/>
                              </a:solidFill>
                              <a:effectLst/>
                              <a:latin typeface="+mj-lt"/>
                              <a:ea typeface="Times New Roman"/>
                            </a:rPr>
                            <a:t>1,391</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1.70</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2.41</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-13.14</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1.09</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19.35</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r>
                  <a:tr h="287909">
                    <a:tc>
                      <a:txBody>
                        <a:bodyPr/>
                        <a:lstStyle/>
                        <a:p>
                          <a:endParaRPr lang="en-US"/>
                        </a:p>
                      </a:txBody>
                      <a:tcPr marL="44450" marR="44450" marT="0" marB="0" anchor="b">
                        <a:lnL>
                          <a:noFill/>
                        </a:lnL>
                        <a:lnR>
                          <a:noFill/>
                        </a:lnR>
                        <a:lnT>
                          <a:noFill/>
                        </a:lnT>
                        <a:lnB>
                          <a:noFill/>
                        </a:lnB>
                        <a:blipFill rotWithShape="1">
                          <a:blip r:embed="rId2"/>
                          <a:stretch>
                            <a:fillRect t="-322917" r="-345768" b="-1129167"/>
                          </a:stretch>
                        </a:blipFill>
                      </a:tcPr>
                    </a:tc>
                    <a:tc>
                      <a:txBody>
                        <a:bodyPr/>
                        <a:lstStyle/>
                        <a:p>
                          <a:pPr algn="ctr">
                            <a:spcAft>
                              <a:spcPts val="0"/>
                            </a:spcAft>
                          </a:pPr>
                          <a:r>
                            <a:rPr lang="de-DE" sz="1400">
                              <a:solidFill>
                                <a:srgbClr val="000000"/>
                              </a:solidFill>
                              <a:effectLst/>
                              <a:latin typeface="+mj-lt"/>
                              <a:ea typeface="Times New Roman"/>
                            </a:rPr>
                            <a:t>1,391</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1.45</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1.92</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-10.84</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1.05</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16.42</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r>
                  <a:tr h="285814">
                    <a:tc>
                      <a:txBody>
                        <a:bodyPr/>
                        <a:lstStyle/>
                        <a:p>
                          <a:endParaRPr lang="en-US"/>
                        </a:p>
                      </a:txBody>
                      <a:tcPr marL="44450" marR="44450" marT="0" marB="0" anchor="b">
                        <a:lnL>
                          <a:noFill/>
                        </a:lnL>
                        <a:lnR>
                          <a:noFill/>
                        </a:lnR>
                        <a:lnT>
                          <a:noFill/>
                        </a:lnT>
                        <a:lnB>
                          <a:noFill/>
                        </a:lnB>
                        <a:blipFill rotWithShape="1">
                          <a:blip r:embed="rId2"/>
                          <a:stretch>
                            <a:fillRect t="-441304" r="-345768" b="-1078261"/>
                          </a:stretch>
                        </a:blipFill>
                      </a:tcPr>
                    </a:tc>
                    <a:tc>
                      <a:txBody>
                        <a:bodyPr/>
                        <a:lstStyle/>
                        <a:p>
                          <a:pPr algn="ctr">
                            <a:spcAft>
                              <a:spcPts val="0"/>
                            </a:spcAft>
                          </a:pPr>
                          <a:r>
                            <a:rPr lang="de-DE" sz="1400">
                              <a:solidFill>
                                <a:srgbClr val="000000"/>
                              </a:solidFill>
                              <a:effectLst/>
                              <a:latin typeface="+mj-lt"/>
                              <a:ea typeface="Times New Roman"/>
                            </a:rPr>
                            <a:t>1,391</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1.48</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2.56</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-9.26</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0.85</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21.68</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r>
                  <a:tr h="287909">
                    <a:tc>
                      <a:txBody>
                        <a:bodyPr/>
                        <a:lstStyle/>
                        <a:p>
                          <a:endParaRPr lang="en-US"/>
                        </a:p>
                      </a:txBody>
                      <a:tcPr marL="44450" marR="44450" marT="0" marB="0" anchor="b">
                        <a:lnL>
                          <a:noFill/>
                        </a:lnL>
                        <a:lnR>
                          <a:noFill/>
                        </a:lnR>
                        <a:lnT>
                          <a:noFill/>
                        </a:lnT>
                        <a:lnB>
                          <a:noFill/>
                        </a:lnB>
                        <a:blipFill rotWithShape="1">
                          <a:blip r:embed="rId2"/>
                          <a:stretch>
                            <a:fillRect t="-518750" r="-345768" b="-933333"/>
                          </a:stretch>
                        </a:blipFill>
                      </a:tcPr>
                    </a:tc>
                    <a:tc>
                      <a:txBody>
                        <a:bodyPr/>
                        <a:lstStyle/>
                        <a:p>
                          <a:pPr algn="ctr">
                            <a:spcAft>
                              <a:spcPts val="0"/>
                            </a:spcAft>
                          </a:pPr>
                          <a:r>
                            <a:rPr lang="de-DE" sz="1400">
                              <a:solidFill>
                                <a:srgbClr val="000000"/>
                              </a:solidFill>
                              <a:effectLst/>
                              <a:latin typeface="+mj-lt"/>
                              <a:ea typeface="Times New Roman"/>
                            </a:rPr>
                            <a:t>1,391</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-2.59</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2.39</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-21.56</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-2.28</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10.11</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r>
                  <a:tr h="213360">
                    <a:tc>
                      <a:txBody>
                        <a:bodyPr/>
                        <a:lstStyle/>
                        <a:p>
                          <a:pPr algn="just">
                            <a:spcAft>
                              <a:spcPts val="0"/>
                            </a:spcAft>
                          </a:pPr>
                          <a:r>
                            <a:rPr lang="de-DE" sz="1400" i="1" dirty="0">
                              <a:solidFill>
                                <a:srgbClr val="000000"/>
                              </a:solidFill>
                              <a:effectLst/>
                              <a:latin typeface="+mj-lt"/>
                              <a:ea typeface="Times New Roman"/>
                            </a:rPr>
                            <a:t>Non-GIPSI </a:t>
                          </a:r>
                          <a:r>
                            <a:rPr lang="de-DE" sz="1400" i="1" dirty="0" err="1">
                              <a:solidFill>
                                <a:srgbClr val="000000"/>
                              </a:solidFill>
                              <a:effectLst/>
                              <a:latin typeface="+mj-lt"/>
                              <a:ea typeface="Times New Roman"/>
                            </a:rPr>
                            <a:t>banks</a:t>
                          </a:r>
                          <a:endParaRPr lang="en-US" sz="1400" dirty="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ctr">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ctr">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ctr">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ctr">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ctr">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ctr">
                        <a:lnL>
                          <a:noFill/>
                        </a:lnL>
                        <a:lnR>
                          <a:noFill/>
                        </a:lnR>
                        <a:lnT>
                          <a:noFill/>
                        </a:lnT>
                        <a:lnB>
                          <a:noFill/>
                        </a:lnB>
                      </a:tcPr>
                    </a:tc>
                  </a:tr>
                  <a:tr h="252730">
                    <a:tc>
                      <a:txBody>
                        <a:bodyPr/>
                        <a:lstStyle/>
                        <a:p>
                          <a:endParaRPr lang="en-US"/>
                        </a:p>
                      </a:txBody>
                      <a:tcPr marL="44450" marR="44450" marT="0" marB="0" anchor="b">
                        <a:lnL>
                          <a:noFill/>
                        </a:lnL>
                        <a:lnR>
                          <a:noFill/>
                        </a:lnR>
                        <a:lnT>
                          <a:noFill/>
                        </a:lnT>
                        <a:lnB>
                          <a:noFill/>
                        </a:lnB>
                        <a:blipFill rotWithShape="1">
                          <a:blip r:embed="rId2"/>
                          <a:stretch>
                            <a:fillRect t="-809756" r="-345768" b="-907317"/>
                          </a:stretch>
                        </a:blipFill>
                      </a:tcPr>
                    </a:tc>
                    <a:tc>
                      <a:txBody>
                        <a:bodyPr/>
                        <a:lstStyle/>
                        <a:p>
                          <a:pPr algn="ctr">
                            <a:spcAft>
                              <a:spcPts val="0"/>
                            </a:spcAft>
                          </a:pPr>
                          <a:r>
                            <a:rPr lang="de-DE" sz="1400">
                              <a:solidFill>
                                <a:srgbClr val="000000"/>
                              </a:solidFill>
                              <a:effectLst/>
                              <a:latin typeface="+mj-lt"/>
                              <a:ea typeface="Times New Roman"/>
                            </a:rPr>
                            <a:t>821</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1.67</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2.40</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-10.13</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0.97</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16.35</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r>
                  <a:tr h="287909">
                    <a:tc>
                      <a:txBody>
                        <a:bodyPr/>
                        <a:lstStyle/>
                        <a:p>
                          <a:endParaRPr lang="en-US"/>
                        </a:p>
                      </a:txBody>
                      <a:tcPr marL="44450" marR="44450" marT="0" marB="0" anchor="b">
                        <a:lnL>
                          <a:noFill/>
                        </a:lnL>
                        <a:lnR>
                          <a:noFill/>
                        </a:lnR>
                        <a:lnT>
                          <a:noFill/>
                        </a:lnT>
                        <a:lnB>
                          <a:noFill/>
                        </a:lnB>
                        <a:blipFill rotWithShape="1">
                          <a:blip r:embed="rId2"/>
                          <a:stretch>
                            <a:fillRect t="-793617" r="-345768" b="-691489"/>
                          </a:stretch>
                        </a:blipFill>
                      </a:tcPr>
                    </a:tc>
                    <a:tc>
                      <a:txBody>
                        <a:bodyPr/>
                        <a:lstStyle/>
                        <a:p>
                          <a:pPr algn="ctr">
                            <a:spcAft>
                              <a:spcPts val="0"/>
                            </a:spcAft>
                          </a:pPr>
                          <a:r>
                            <a:rPr lang="de-DE" sz="1400">
                              <a:solidFill>
                                <a:srgbClr val="000000"/>
                              </a:solidFill>
                              <a:effectLst/>
                              <a:latin typeface="+mj-lt"/>
                              <a:ea typeface="Times New Roman"/>
                            </a:rPr>
                            <a:t>821</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1.41</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1.90</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-5.59</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0.92</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13.43</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r>
                  <a:tr h="285814">
                    <a:tc>
                      <a:txBody>
                        <a:bodyPr/>
                        <a:lstStyle/>
                        <a:p>
                          <a:endParaRPr lang="en-US"/>
                        </a:p>
                      </a:txBody>
                      <a:tcPr marL="44450" marR="44450" marT="0" marB="0" anchor="b">
                        <a:lnL>
                          <a:noFill/>
                        </a:lnL>
                        <a:lnR>
                          <a:noFill/>
                        </a:lnR>
                        <a:lnT>
                          <a:noFill/>
                        </a:lnT>
                        <a:lnB>
                          <a:noFill/>
                        </a:lnB>
                        <a:blipFill rotWithShape="1">
                          <a:blip r:embed="rId2"/>
                          <a:stretch>
                            <a:fillRect t="-893617" r="-345768" b="-591489"/>
                          </a:stretch>
                        </a:blipFill>
                      </a:tcPr>
                    </a:tc>
                    <a:tc>
                      <a:txBody>
                        <a:bodyPr/>
                        <a:lstStyle/>
                        <a:p>
                          <a:pPr algn="ctr">
                            <a:spcAft>
                              <a:spcPts val="0"/>
                            </a:spcAft>
                          </a:pPr>
                          <a:r>
                            <a:rPr lang="de-DE" sz="1400">
                              <a:solidFill>
                                <a:srgbClr val="000000"/>
                              </a:solidFill>
                              <a:effectLst/>
                              <a:latin typeface="+mj-lt"/>
                              <a:ea typeface="Times New Roman"/>
                            </a:rPr>
                            <a:t>821</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1.41</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2.49</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-7.75</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0.72</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15.08</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r>
                  <a:tr h="287909">
                    <a:tc>
                      <a:txBody>
                        <a:bodyPr/>
                        <a:lstStyle/>
                        <a:p>
                          <a:endParaRPr lang="en-US"/>
                        </a:p>
                      </a:txBody>
                      <a:tcPr marL="44450" marR="44450" marT="0" marB="0" anchor="b">
                        <a:lnL>
                          <a:noFill/>
                        </a:lnL>
                        <a:lnR>
                          <a:noFill/>
                        </a:lnR>
                        <a:lnT>
                          <a:noFill/>
                        </a:lnT>
                        <a:lnB>
                          <a:noFill/>
                        </a:lnB>
                        <a:blipFill rotWithShape="1">
                          <a:blip r:embed="rId2"/>
                          <a:stretch>
                            <a:fillRect t="-993617" r="-345768" b="-491489"/>
                          </a:stretch>
                        </a:blipFill>
                      </a:tcPr>
                    </a:tc>
                    <a:tc>
                      <a:txBody>
                        <a:bodyPr/>
                        <a:lstStyle/>
                        <a:p>
                          <a:pPr algn="ctr">
                            <a:spcAft>
                              <a:spcPts val="0"/>
                            </a:spcAft>
                          </a:pPr>
                          <a:r>
                            <a:rPr lang="de-DE" sz="1400">
                              <a:solidFill>
                                <a:srgbClr val="000000"/>
                              </a:solidFill>
                              <a:effectLst/>
                              <a:latin typeface="+mj-lt"/>
                              <a:ea typeface="Times New Roman"/>
                            </a:rPr>
                            <a:t>821</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-2.61</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2.36</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-16.33</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-2.22</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7.61</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r>
                  <a:tr h="213360">
                    <a:tc>
                      <a:txBody>
                        <a:bodyPr/>
                        <a:lstStyle/>
                        <a:p>
                          <a:pPr algn="just">
                            <a:spcAft>
                              <a:spcPts val="0"/>
                            </a:spcAft>
                          </a:pPr>
                          <a:r>
                            <a:rPr lang="de-DE" sz="1400" i="1" dirty="0">
                              <a:solidFill>
                                <a:srgbClr val="000000"/>
                              </a:solidFill>
                              <a:effectLst/>
                              <a:latin typeface="+mj-lt"/>
                              <a:ea typeface="Times New Roman"/>
                            </a:rPr>
                            <a:t>GIPSI </a:t>
                          </a:r>
                          <a:r>
                            <a:rPr lang="de-DE" sz="1400" i="1" dirty="0" err="1">
                              <a:solidFill>
                                <a:srgbClr val="000000"/>
                              </a:solidFill>
                              <a:effectLst/>
                              <a:latin typeface="+mj-lt"/>
                              <a:ea typeface="Times New Roman"/>
                            </a:rPr>
                            <a:t>banks</a:t>
                          </a:r>
                          <a:endParaRPr lang="en-US" sz="1400" dirty="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400" dirty="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r>
                  <a:tr h="252730">
                    <a:tc>
                      <a:txBody>
                        <a:bodyPr/>
                        <a:lstStyle/>
                        <a:p>
                          <a:endParaRPr lang="en-US"/>
                        </a:p>
                      </a:txBody>
                      <a:tcPr marL="44450" marR="44450" marT="0" marB="0" anchor="b">
                        <a:lnL>
                          <a:noFill/>
                        </a:lnL>
                        <a:lnR>
                          <a:noFill/>
                        </a:lnR>
                        <a:lnT>
                          <a:noFill/>
                        </a:lnT>
                        <a:lnB>
                          <a:noFill/>
                        </a:lnB>
                        <a:blipFill rotWithShape="1">
                          <a:blip r:embed="rId2"/>
                          <a:stretch>
                            <a:fillRect t="-1307143" r="-345768" b="-366667"/>
                          </a:stretch>
                        </a:blipFill>
                      </a:tcPr>
                    </a:tc>
                    <a:tc>
                      <a:txBody>
                        <a:bodyPr/>
                        <a:lstStyle/>
                        <a:p>
                          <a:pPr algn="ctr">
                            <a:spcAft>
                              <a:spcPts val="0"/>
                            </a:spcAft>
                          </a:pPr>
                          <a:r>
                            <a:rPr lang="de-DE" sz="1400" dirty="0">
                              <a:solidFill>
                                <a:srgbClr val="000000"/>
                              </a:solidFill>
                              <a:effectLst/>
                              <a:latin typeface="+mj-lt"/>
                              <a:ea typeface="Times New Roman"/>
                            </a:rPr>
                            <a:t>570</a:t>
                          </a:r>
                          <a:endParaRPr lang="en-US" sz="1400" dirty="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1.76</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2.42</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dirty="0">
                              <a:solidFill>
                                <a:srgbClr val="000000"/>
                              </a:solidFill>
                              <a:effectLst/>
                              <a:latin typeface="+mj-lt"/>
                              <a:ea typeface="Times New Roman"/>
                            </a:rPr>
                            <a:t>-13.14</a:t>
                          </a:r>
                          <a:endParaRPr lang="en-US" sz="1400" dirty="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1.28</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19.35</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r>
                  <a:tr h="287909">
                    <a:tc>
                      <a:txBody>
                        <a:bodyPr/>
                        <a:lstStyle/>
                        <a:p>
                          <a:endParaRPr lang="en-US"/>
                        </a:p>
                      </a:txBody>
                      <a:tcPr marL="44450" marR="44450" marT="0" marB="0" anchor="b">
                        <a:lnL>
                          <a:noFill/>
                        </a:lnL>
                        <a:lnR>
                          <a:noFill/>
                        </a:lnR>
                        <a:lnT>
                          <a:noFill/>
                        </a:lnT>
                        <a:lnB>
                          <a:noFill/>
                        </a:lnB>
                        <a:blipFill rotWithShape="1">
                          <a:blip r:embed="rId2"/>
                          <a:stretch>
                            <a:fillRect t="-1257447" r="-345768" b="-227660"/>
                          </a:stretch>
                        </a:blipFill>
                      </a:tcPr>
                    </a:tc>
                    <a:tc>
                      <a:txBody>
                        <a:bodyPr/>
                        <a:lstStyle/>
                        <a:p>
                          <a:pPr algn="ctr">
                            <a:spcAft>
                              <a:spcPts val="0"/>
                            </a:spcAft>
                          </a:pPr>
                          <a:r>
                            <a:rPr lang="de-DE" sz="1400">
                              <a:solidFill>
                                <a:srgbClr val="000000"/>
                              </a:solidFill>
                              <a:effectLst/>
                              <a:latin typeface="+mj-lt"/>
                              <a:ea typeface="Times New Roman"/>
                            </a:rPr>
                            <a:t>570</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1.50</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1.95</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-10.84</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1.19</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16.42</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r>
                  <a:tr h="285814">
                    <a:tc>
                      <a:txBody>
                        <a:bodyPr/>
                        <a:lstStyle/>
                        <a:p>
                          <a:endParaRPr lang="en-US"/>
                        </a:p>
                      </a:txBody>
                      <a:tcPr marL="44450" marR="44450" marT="0" marB="0" anchor="b">
                        <a:lnL>
                          <a:noFill/>
                        </a:lnL>
                        <a:lnR>
                          <a:noFill/>
                        </a:lnR>
                        <a:lnT>
                          <a:noFill/>
                        </a:lnT>
                        <a:lnB>
                          <a:noFill/>
                        </a:lnB>
                        <a:blipFill rotWithShape="1">
                          <a:blip r:embed="rId2"/>
                          <a:stretch>
                            <a:fillRect t="-1357447" r="-345768" b="-127660"/>
                          </a:stretch>
                        </a:blipFill>
                      </a:tcPr>
                    </a:tc>
                    <a:tc>
                      <a:txBody>
                        <a:bodyPr/>
                        <a:lstStyle/>
                        <a:p>
                          <a:pPr algn="ctr">
                            <a:spcAft>
                              <a:spcPts val="0"/>
                            </a:spcAft>
                          </a:pPr>
                          <a:r>
                            <a:rPr lang="de-DE" sz="1400">
                              <a:solidFill>
                                <a:srgbClr val="000000"/>
                              </a:solidFill>
                              <a:effectLst/>
                              <a:latin typeface="+mj-lt"/>
                              <a:ea typeface="Times New Roman"/>
                            </a:rPr>
                            <a:t>570</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1.58</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2.67</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-9.26</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0.96</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21.68</a:t>
                          </a:r>
                          <a:endParaRPr lang="en-US" sz="1400">
                            <a:solidFill>
                              <a:srgbClr val="000000"/>
                            </a:solidFill>
                            <a:effectLst/>
                            <a:latin typeface="+mj-lt"/>
                            <a:ea typeface="Calibri"/>
                          </a:endParaRPr>
                        </a:p>
                      </a:txBody>
                      <a:tcPr marL="44450" marR="44450" marT="0" marB="0" anchor="ctr">
                        <a:lnL>
                          <a:noFill/>
                        </a:lnL>
                        <a:lnR>
                          <a:noFill/>
                        </a:lnR>
                        <a:lnT>
                          <a:noFill/>
                        </a:lnT>
                        <a:lnB>
                          <a:noFill/>
                        </a:lnB>
                      </a:tcPr>
                    </a:tc>
                  </a:tr>
                  <a:tr h="287909">
                    <a:tc>
                      <a:txBody>
                        <a:bodyPr/>
                        <a:lstStyle/>
                        <a:p>
                          <a:endParaRPr lang="en-US"/>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blipFill rotWithShape="1">
                          <a:blip r:embed="rId2"/>
                          <a:stretch>
                            <a:fillRect t="-1457447" r="-345768" b="-27660"/>
                          </a:stretch>
                        </a:blipFill>
                      </a:tcPr>
                    </a:tc>
                    <a:tc>
                      <a:txBody>
                        <a:bodyPr/>
                        <a:lstStyle/>
                        <a:p>
                          <a:pPr algn="ctr">
                            <a:spcAft>
                              <a:spcPts val="0"/>
                            </a:spcAft>
                          </a:pPr>
                          <a:r>
                            <a:rPr lang="de-DE" sz="1400" dirty="0">
                              <a:solidFill>
                                <a:srgbClr val="000000"/>
                              </a:solidFill>
                              <a:effectLst/>
                              <a:latin typeface="+mj-lt"/>
                              <a:ea typeface="Times New Roman"/>
                            </a:rPr>
                            <a:t>570</a:t>
                          </a:r>
                          <a:endParaRPr lang="en-US" sz="1400" dirty="0">
                            <a:solidFill>
                              <a:srgbClr val="000000"/>
                            </a:solidFill>
                            <a:effectLst/>
                            <a:latin typeface="+mj-lt"/>
                            <a:ea typeface="Calibri"/>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-2.56</a:t>
                          </a:r>
                          <a:endParaRPr lang="en-US" sz="1400">
                            <a:solidFill>
                              <a:srgbClr val="000000"/>
                            </a:solidFill>
                            <a:effectLst/>
                            <a:latin typeface="+mj-lt"/>
                            <a:ea typeface="Calibri"/>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2.42</a:t>
                          </a:r>
                          <a:endParaRPr lang="en-US" sz="1400">
                            <a:solidFill>
                              <a:srgbClr val="000000"/>
                            </a:solidFill>
                            <a:effectLst/>
                            <a:latin typeface="+mj-lt"/>
                            <a:ea typeface="Calibri"/>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-21.56</a:t>
                          </a:r>
                          <a:endParaRPr lang="en-US" sz="1400">
                            <a:solidFill>
                              <a:srgbClr val="000000"/>
                            </a:solidFill>
                            <a:effectLst/>
                            <a:latin typeface="+mj-lt"/>
                            <a:ea typeface="Calibri"/>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-2.37</a:t>
                          </a:r>
                          <a:endParaRPr lang="en-US" sz="1400">
                            <a:solidFill>
                              <a:srgbClr val="000000"/>
                            </a:solidFill>
                            <a:effectLst/>
                            <a:latin typeface="+mj-lt"/>
                            <a:ea typeface="Calibri"/>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dirty="0">
                              <a:solidFill>
                                <a:srgbClr val="000000"/>
                              </a:solidFill>
                              <a:effectLst/>
                              <a:latin typeface="+mj-lt"/>
                              <a:ea typeface="Times New Roman"/>
                            </a:rPr>
                            <a:t>10.11</a:t>
                          </a:r>
                          <a:endParaRPr lang="en-US" sz="1400" dirty="0">
                            <a:solidFill>
                              <a:srgbClr val="000000"/>
                            </a:solidFill>
                            <a:effectLst/>
                            <a:latin typeface="+mj-lt"/>
                            <a:ea typeface="Calibri"/>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mc:Fallback>
      </mc:AlternateContent>
      <p:sp>
        <p:nvSpPr>
          <p:cNvPr id="2" name="Title 1"/>
          <p:cNvSpPr>
            <a:spLocks noGrp="1"/>
          </p:cNvSpPr>
          <p:nvPr>
            <p:ph type="title"/>
          </p:nvPr>
        </p:nvSpPr>
        <p:spPr>
          <a:xfrm>
            <a:off x="350838" y="404813"/>
            <a:ext cx="9354690" cy="503237"/>
          </a:xfrm>
        </p:spPr>
        <p:txBody>
          <a:bodyPr/>
          <a:lstStyle/>
          <a:p>
            <a:r>
              <a:rPr lang="en-US" dirty="0"/>
              <a:t>Table </a:t>
            </a:r>
            <a:r>
              <a:rPr lang="en-US" dirty="0" smtClean="0"/>
              <a:t>4A. Summary Statistics of Factor Loadings and Bond Holdings</a:t>
            </a:r>
            <a:endParaRPr lang="en-US" dirty="0"/>
          </a:p>
        </p:txBody>
      </p:sp>
      <p:sp>
        <p:nvSpPr>
          <p:cNvPr id="5" name="Ellipse 2"/>
          <p:cNvSpPr/>
          <p:nvPr/>
        </p:nvSpPr>
        <p:spPr>
          <a:xfrm>
            <a:off x="3411266" y="1916832"/>
            <a:ext cx="1325710" cy="25922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Inhaltsplatzhalter 2"/>
          <p:cNvSpPr>
            <a:spLocks noGrp="1"/>
          </p:cNvSpPr>
          <p:nvPr>
            <p:ph idx="1"/>
          </p:nvPr>
        </p:nvSpPr>
        <p:spPr>
          <a:xfrm>
            <a:off x="344488" y="5661248"/>
            <a:ext cx="9283700" cy="792088"/>
          </a:xfrm>
        </p:spPr>
        <p:txBody>
          <a:bodyPr/>
          <a:lstStyle/>
          <a:p>
            <a:endParaRPr lang="en-US" dirty="0"/>
          </a:p>
          <a:p>
            <a:r>
              <a:rPr lang="en-US" dirty="0" smtClean="0"/>
              <a:t>We </a:t>
            </a:r>
            <a:r>
              <a:rPr lang="en-US" dirty="0"/>
              <a:t>find a positive correlation between banks’ stock returns and GIPSI bond returns and a negative correlation with German bund </a:t>
            </a:r>
            <a:r>
              <a:rPr lang="en-US" dirty="0" smtClean="0"/>
              <a:t>returns. </a:t>
            </a:r>
          </a:p>
        </p:txBody>
      </p:sp>
    </p:spTree>
    <p:extLst>
      <p:ext uri="{BB962C8B-B14F-4D97-AF65-F5344CB8AC3E}">
        <p14:creationId xmlns:p14="http://schemas.microsoft.com/office/powerpoint/2010/main" val="34912859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7" name="Table 6"/>
              <p:cNvGraphicFramePr>
                <a:graphicFrameLocks noGrp="1"/>
              </p:cNvGraphicFramePr>
              <p:nvPr>
                <p:extLst>
                  <p:ext uri="{D42A27DB-BD31-4B8C-83A1-F6EECF244321}">
                    <p14:modId xmlns:p14="http://schemas.microsoft.com/office/powerpoint/2010/main" val="3347558024"/>
                  </p:ext>
                </p:extLst>
              </p:nvPr>
            </p:nvGraphicFramePr>
            <p:xfrm>
              <a:off x="201710" y="1772816"/>
              <a:ext cx="9705528" cy="4640264"/>
            </p:xfrm>
            <a:graphic>
              <a:graphicData uri="http://schemas.openxmlformats.org/drawingml/2006/table">
                <a:tbl>
                  <a:tblPr firstRow="1" firstCol="1" bandRow="1"/>
                  <a:tblGrid>
                    <a:gridCol w="1704290"/>
                    <a:gridCol w="1100607"/>
                    <a:gridCol w="1100607"/>
                    <a:gridCol w="1100607"/>
                    <a:gridCol w="1100607"/>
                    <a:gridCol w="1100607"/>
                    <a:gridCol w="1100607"/>
                    <a:gridCol w="1397596"/>
                  </a:tblGrid>
                  <a:tr h="137160">
                    <a:tc>
                      <a:txBody>
                        <a:bodyPr/>
                        <a:lstStyle/>
                        <a:p>
                          <a:pPr>
                            <a:spcAft>
                              <a:spcPts val="0"/>
                            </a:spcAft>
                          </a:pPr>
                          <a:r>
                            <a:rPr lang="de-DE" sz="1200" b="1" dirty="0">
                              <a:solidFill>
                                <a:srgbClr val="000000"/>
                              </a:solidFill>
                              <a:effectLst/>
                              <a:latin typeface="+mj-lt"/>
                              <a:ea typeface="Times New Roman"/>
                            </a:rPr>
                            <a:t> </a:t>
                          </a:r>
                          <a:endParaRPr lang="en-US" sz="1200" dirty="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b="1" dirty="0">
                              <a:solidFill>
                                <a:srgbClr val="000000"/>
                              </a:solidFill>
                              <a:effectLst/>
                              <a:latin typeface="+mj-lt"/>
                              <a:ea typeface="Times New Roman"/>
                            </a:rPr>
                            <a:t>(1)</a:t>
                          </a:r>
                          <a:endParaRPr lang="en-US" sz="1200" dirty="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b="1">
                              <a:solidFill>
                                <a:srgbClr val="000000"/>
                              </a:solidFill>
                              <a:effectLst/>
                              <a:latin typeface="+mj-lt"/>
                              <a:ea typeface="Times New Roman"/>
                            </a:rPr>
                            <a:t>(2)</a:t>
                          </a:r>
                          <a:endParaRPr lang="en-US" sz="12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b="1">
                              <a:solidFill>
                                <a:srgbClr val="000000"/>
                              </a:solidFill>
                              <a:effectLst/>
                              <a:latin typeface="+mj-lt"/>
                              <a:ea typeface="Times New Roman"/>
                            </a:rPr>
                            <a:t>(4)</a:t>
                          </a:r>
                          <a:endParaRPr lang="en-US" sz="12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b="1">
                              <a:solidFill>
                                <a:srgbClr val="000000"/>
                              </a:solidFill>
                              <a:effectLst/>
                              <a:latin typeface="+mj-lt"/>
                              <a:ea typeface="Times New Roman"/>
                            </a:rPr>
                            <a:t>(3)</a:t>
                          </a:r>
                          <a:endParaRPr lang="en-US" sz="12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b="1">
                              <a:solidFill>
                                <a:srgbClr val="000000"/>
                              </a:solidFill>
                              <a:effectLst/>
                              <a:latin typeface="+mj-lt"/>
                              <a:ea typeface="Times New Roman"/>
                            </a:rPr>
                            <a:t>(5)</a:t>
                          </a:r>
                          <a:endParaRPr lang="en-US" sz="12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b="1" dirty="0">
                              <a:solidFill>
                                <a:schemeClr val="accent5"/>
                              </a:solidFill>
                              <a:effectLst/>
                              <a:latin typeface="+mj-lt"/>
                              <a:ea typeface="Times New Roman"/>
                            </a:rPr>
                            <a:t>(6)</a:t>
                          </a:r>
                          <a:endParaRPr lang="en-US" sz="1200" dirty="0">
                            <a:solidFill>
                              <a:schemeClr val="accent5"/>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b="1">
                              <a:solidFill>
                                <a:schemeClr val="accent5"/>
                              </a:solidFill>
                              <a:effectLst/>
                              <a:latin typeface="+mj-lt"/>
                              <a:ea typeface="Times New Roman"/>
                            </a:rPr>
                            <a:t>(7)</a:t>
                          </a:r>
                          <a:endParaRPr lang="en-US" sz="1200">
                            <a:solidFill>
                              <a:schemeClr val="accent5"/>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274320">
                    <a:tc>
                      <a:txBody>
                        <a:bodyPr/>
                        <a:lstStyle/>
                        <a:p>
                          <a:pPr>
                            <a:spcAft>
                              <a:spcPts val="0"/>
                            </a:spcAft>
                          </a:pPr>
                          <a:r>
                            <a:rPr lang="de-DE" sz="1200" b="1">
                              <a:solidFill>
                                <a:srgbClr val="000000"/>
                              </a:solidFill>
                              <a:effectLst/>
                              <a:latin typeface="+mj-lt"/>
                              <a:ea typeface="Times New Roman"/>
                            </a:rPr>
                            <a:t> </a:t>
                          </a:r>
                          <a:endParaRPr lang="en-US" sz="12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b="1">
                              <a:solidFill>
                                <a:srgbClr val="000000"/>
                              </a:solidFill>
                              <a:effectLst/>
                              <a:latin typeface="+mj-lt"/>
                              <a:ea typeface="Times New Roman"/>
                            </a:rPr>
                            <a:t>Greek</a:t>
                          </a:r>
                          <a:endParaRPr lang="en-US" sz="12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b="1">
                              <a:solidFill>
                                <a:srgbClr val="000000"/>
                              </a:solidFill>
                              <a:effectLst/>
                              <a:latin typeface="+mj-lt"/>
                              <a:ea typeface="Times New Roman"/>
                            </a:rPr>
                            <a:t>Italy</a:t>
                          </a:r>
                          <a:endParaRPr lang="en-US" sz="12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b="1">
                              <a:solidFill>
                                <a:srgbClr val="000000"/>
                              </a:solidFill>
                              <a:effectLst/>
                              <a:latin typeface="+mj-lt"/>
                              <a:ea typeface="Times New Roman"/>
                            </a:rPr>
                            <a:t>Portugal </a:t>
                          </a:r>
                          <a:endParaRPr lang="en-US" sz="12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b="1">
                              <a:solidFill>
                                <a:srgbClr val="000000"/>
                              </a:solidFill>
                              <a:effectLst/>
                              <a:latin typeface="+mj-lt"/>
                              <a:ea typeface="Times New Roman"/>
                            </a:rPr>
                            <a:t>Spain</a:t>
                          </a:r>
                          <a:endParaRPr lang="en-US" sz="12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b="1">
                              <a:solidFill>
                                <a:srgbClr val="000000"/>
                              </a:solidFill>
                              <a:effectLst/>
                              <a:latin typeface="+mj-lt"/>
                              <a:ea typeface="Times New Roman"/>
                            </a:rPr>
                            <a:t>Ireland</a:t>
                          </a:r>
                          <a:endParaRPr lang="en-US" sz="12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b="1" dirty="0">
                              <a:solidFill>
                                <a:schemeClr val="accent5"/>
                              </a:solidFill>
                              <a:effectLst/>
                              <a:latin typeface="+mj-lt"/>
                              <a:ea typeface="Times New Roman"/>
                            </a:rPr>
                            <a:t>All GIPSI</a:t>
                          </a:r>
                          <a:endParaRPr lang="en-US" sz="1200" dirty="0">
                            <a:solidFill>
                              <a:schemeClr val="accent5"/>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b="1" dirty="0">
                              <a:solidFill>
                                <a:schemeClr val="accent5"/>
                              </a:solidFill>
                              <a:effectLst/>
                              <a:latin typeface="+mj-lt"/>
                              <a:ea typeface="Times New Roman"/>
                            </a:rPr>
                            <a:t>GIPSI </a:t>
                          </a:r>
                          <a:r>
                            <a:rPr lang="de-DE" sz="1200" b="1" dirty="0" err="1">
                              <a:solidFill>
                                <a:schemeClr val="accent5"/>
                              </a:solidFill>
                              <a:effectLst/>
                              <a:latin typeface="+mj-lt"/>
                              <a:ea typeface="Times New Roman"/>
                            </a:rPr>
                            <a:t>Sovereign</a:t>
                          </a:r>
                          <a:r>
                            <a:rPr lang="de-DE" sz="1200" b="1" dirty="0">
                              <a:solidFill>
                                <a:schemeClr val="accent5"/>
                              </a:solidFill>
                              <a:effectLst/>
                              <a:latin typeface="+mj-lt"/>
                              <a:ea typeface="Times New Roman"/>
                            </a:rPr>
                            <a:t> </a:t>
                          </a:r>
                          <a:endParaRPr lang="en-US" sz="1200" dirty="0">
                            <a:solidFill>
                              <a:schemeClr val="accent5"/>
                            </a:solidFill>
                            <a:effectLst/>
                            <a:latin typeface="+mj-lt"/>
                            <a:ea typeface="Calibri"/>
                          </a:endParaRPr>
                        </a:p>
                        <a:p>
                          <a:pPr algn="ctr">
                            <a:spcAft>
                              <a:spcPts val="0"/>
                            </a:spcAft>
                          </a:pPr>
                          <a:r>
                            <a:rPr lang="de-DE" sz="1200" b="1" dirty="0">
                              <a:solidFill>
                                <a:schemeClr val="accent5"/>
                              </a:solidFill>
                              <a:effectLst/>
                              <a:latin typeface="+mj-lt"/>
                              <a:ea typeface="Times New Roman"/>
                            </a:rPr>
                            <a:t>Bond Index</a:t>
                          </a:r>
                          <a:endParaRPr lang="en-US" sz="1200" dirty="0">
                            <a:solidFill>
                              <a:schemeClr val="accent5"/>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167640">
                    <a:tc>
                      <a:txBody>
                        <a:bodyPr/>
                        <a:lstStyle/>
                        <a:p>
                          <a:pPr algn="l">
                            <a:spcAft>
                              <a:spcPts val="0"/>
                            </a:spcAft>
                          </a:pPr>
                          <a14:m>
                            <m:oMathPara xmlns:m="http://schemas.openxmlformats.org/officeDocument/2006/math">
                              <m:oMathParaPr>
                                <m:jc m:val="left"/>
                              </m:oMathParaPr>
                              <m:oMath xmlns:m="http://schemas.openxmlformats.org/officeDocument/2006/math">
                                <m:sSub>
                                  <m:sSubPr>
                                    <m:ctrlPr>
                                      <a:rPr lang="en-US" sz="1200" i="1">
                                        <a:solidFill>
                                          <a:srgbClr val="000000"/>
                                        </a:solidFill>
                                        <a:effectLst/>
                                        <a:latin typeface="+mj-lt"/>
                                        <a:ea typeface="Calibri"/>
                                      </a:rPr>
                                    </m:ctrlPr>
                                  </m:sSubPr>
                                  <m:e>
                                    <m:acc>
                                      <m:accPr>
                                        <m:chr m:val="̂"/>
                                        <m:ctrlPr>
                                          <a:rPr lang="en-US" sz="1200" i="1">
                                            <a:solidFill>
                                              <a:srgbClr val="000000"/>
                                            </a:solidFill>
                                            <a:effectLst/>
                                            <a:latin typeface="+mj-lt"/>
                                            <a:ea typeface="Calibri"/>
                                          </a:rPr>
                                        </m:ctrlPr>
                                      </m:accPr>
                                      <m:e>
                                        <m:r>
                                          <a:rPr lang="en-US" sz="1200" i="1">
                                            <a:solidFill>
                                              <a:srgbClr val="000000"/>
                                            </a:solidFill>
                                            <a:effectLst/>
                                            <a:latin typeface="+mj-lt"/>
                                            <a:ea typeface="Calibri"/>
                                          </a:rPr>
                                          <m:t>𝛽</m:t>
                                        </m:r>
                                      </m:e>
                                    </m:acc>
                                  </m:e>
                                  <m:sub>
                                    <m:r>
                                      <a:rPr lang="en-US" sz="1200" i="1">
                                        <a:solidFill>
                                          <a:srgbClr val="000000"/>
                                        </a:solidFill>
                                        <a:effectLst/>
                                        <a:latin typeface="+mj-lt"/>
                                        <a:ea typeface="Calibri"/>
                                      </a:rPr>
                                      <m:t>𝐺𝑟𝑒𝑒𝑐𝑒</m:t>
                                    </m:r>
                                  </m:sub>
                                </m:sSub>
                              </m:oMath>
                            </m:oMathPara>
                          </a14:m>
                          <a:endParaRPr lang="en-US" sz="1200" dirty="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a:solidFill>
                                <a:srgbClr val="000000"/>
                              </a:solidFill>
                              <a:effectLst/>
                              <a:latin typeface="+mj-lt"/>
                              <a:ea typeface="Times New Roman"/>
                            </a:rPr>
                            <a:t>0.027**</a:t>
                          </a:r>
                          <a:endParaRPr lang="en-US" sz="12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200">
                            <a:solidFill>
                              <a:srgbClr val="000000"/>
                            </a:solidFill>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200">
                            <a:solidFill>
                              <a:srgbClr val="000000"/>
                            </a:solidFill>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200">
                            <a:solidFill>
                              <a:srgbClr val="000000"/>
                            </a:solidFill>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200">
                            <a:solidFill>
                              <a:srgbClr val="000000"/>
                            </a:solidFill>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dirty="0">
                              <a:solidFill>
                                <a:schemeClr val="accent5"/>
                              </a:solidFill>
                              <a:effectLst/>
                              <a:latin typeface="+mj-lt"/>
                              <a:ea typeface="Times New Roman"/>
                            </a:rPr>
                            <a:t>0.017**</a:t>
                          </a:r>
                          <a:endParaRPr lang="en-US" sz="1200" dirty="0">
                            <a:solidFill>
                              <a:schemeClr val="accent5"/>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167640">
                    <a:tc>
                      <a:txBody>
                        <a:bodyPr/>
                        <a:lstStyle/>
                        <a:p>
                          <a:pPr algn="l"/>
                          <a:endParaRPr lang="en-US" sz="12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dirty="0">
                              <a:solidFill>
                                <a:srgbClr val="000000"/>
                              </a:solidFill>
                              <a:effectLst/>
                              <a:latin typeface="+mj-lt"/>
                              <a:ea typeface="Times New Roman"/>
                            </a:rPr>
                            <a:t>(1.98)</a:t>
                          </a:r>
                          <a:endParaRPr lang="en-US" sz="12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(2.32)</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r>
                  <a:tr h="181102">
                    <a:tc>
                      <a:txBody>
                        <a:bodyPr/>
                        <a:lstStyle/>
                        <a:p>
                          <a:pPr algn="l">
                            <a:spcAft>
                              <a:spcPts val="0"/>
                            </a:spcAft>
                          </a:pPr>
                          <a14:m>
                            <m:oMathPara xmlns:m="http://schemas.openxmlformats.org/officeDocument/2006/math">
                              <m:oMathParaPr>
                                <m:jc m:val="left"/>
                              </m:oMathParaPr>
                              <m:oMath xmlns:m="http://schemas.openxmlformats.org/officeDocument/2006/math">
                                <m:sSub>
                                  <m:sSubPr>
                                    <m:ctrlPr>
                                      <a:rPr lang="en-US" sz="1200" i="1">
                                        <a:solidFill>
                                          <a:srgbClr val="000000"/>
                                        </a:solidFill>
                                        <a:effectLst/>
                                        <a:latin typeface="+mj-lt"/>
                                        <a:ea typeface="Calibri"/>
                                      </a:rPr>
                                    </m:ctrlPr>
                                  </m:sSubPr>
                                  <m:e>
                                    <m:acc>
                                      <m:accPr>
                                        <m:chr m:val="̂"/>
                                        <m:ctrlPr>
                                          <a:rPr lang="en-US" sz="1200" i="1">
                                            <a:solidFill>
                                              <a:srgbClr val="000000"/>
                                            </a:solidFill>
                                            <a:effectLst/>
                                            <a:latin typeface="+mj-lt"/>
                                            <a:ea typeface="Calibri"/>
                                          </a:rPr>
                                        </m:ctrlPr>
                                      </m:accPr>
                                      <m:e>
                                        <m:r>
                                          <a:rPr lang="en-US" sz="1200" i="1">
                                            <a:solidFill>
                                              <a:srgbClr val="000000"/>
                                            </a:solidFill>
                                            <a:effectLst/>
                                            <a:latin typeface="+mj-lt"/>
                                            <a:ea typeface="Calibri"/>
                                          </a:rPr>
                                          <m:t>𝛽</m:t>
                                        </m:r>
                                      </m:e>
                                    </m:acc>
                                  </m:e>
                                  <m:sub>
                                    <m:r>
                                      <m:rPr>
                                        <m:nor/>
                                      </m:rPr>
                                      <a:rPr lang="en-US" sz="1200">
                                        <a:solidFill>
                                          <a:srgbClr val="000000"/>
                                        </a:solidFill>
                                        <a:effectLst/>
                                        <a:latin typeface="+mj-lt"/>
                                        <a:ea typeface="Calibri"/>
                                      </a:rPr>
                                      <m:t>Italy</m:t>
                                    </m:r>
                                  </m:sub>
                                </m:sSub>
                              </m:oMath>
                            </m:oMathPara>
                          </a14:m>
                          <a:endParaRPr lang="en-US" sz="12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endParaRPr lang="en-US" sz="12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0.310***</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0.226***</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endParaRPr lang="en-US" sz="1200" dirty="0">
                            <a:solidFill>
                              <a:schemeClr val="accent5"/>
                            </a:solidFill>
                            <a:effectLst/>
                            <a:latin typeface="+mj-lt"/>
                          </a:endParaRPr>
                        </a:p>
                      </a:txBody>
                      <a:tcPr marL="44450" marR="44450" marT="0" marB="0" anchor="b">
                        <a:lnL>
                          <a:noFill/>
                        </a:lnL>
                        <a:lnR>
                          <a:noFill/>
                        </a:lnR>
                        <a:lnT>
                          <a:noFill/>
                        </a:lnT>
                        <a:lnB>
                          <a:noFill/>
                        </a:lnB>
                      </a:tcPr>
                    </a:tc>
                  </a:tr>
                  <a:tr h="167640">
                    <a:tc>
                      <a:txBody>
                        <a:bodyPr/>
                        <a:lstStyle/>
                        <a:p>
                          <a:pPr algn="l"/>
                          <a:endParaRPr lang="en-US" sz="1200" dirty="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(5.85)</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(2.74)</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r>
                  <a:tr h="181610">
                    <a:tc>
                      <a:txBody>
                        <a:bodyPr/>
                        <a:lstStyle/>
                        <a:p>
                          <a:pPr algn="l">
                            <a:spcAft>
                              <a:spcPts val="0"/>
                            </a:spcAft>
                          </a:pPr>
                          <a14:m>
                            <m:oMathPara xmlns:m="http://schemas.openxmlformats.org/officeDocument/2006/math">
                              <m:oMathParaPr>
                                <m:jc m:val="left"/>
                              </m:oMathParaPr>
                              <m:oMath xmlns:m="http://schemas.openxmlformats.org/officeDocument/2006/math">
                                <m:sSub>
                                  <m:sSubPr>
                                    <m:ctrlPr>
                                      <a:rPr lang="en-US" sz="1200" i="1">
                                        <a:solidFill>
                                          <a:srgbClr val="000000"/>
                                        </a:solidFill>
                                        <a:effectLst/>
                                        <a:latin typeface="+mj-lt"/>
                                        <a:ea typeface="Calibri"/>
                                      </a:rPr>
                                    </m:ctrlPr>
                                  </m:sSubPr>
                                  <m:e>
                                    <m:acc>
                                      <m:accPr>
                                        <m:chr m:val="̂"/>
                                        <m:ctrlPr>
                                          <a:rPr lang="en-US" sz="1200" i="1">
                                            <a:solidFill>
                                              <a:srgbClr val="000000"/>
                                            </a:solidFill>
                                            <a:effectLst/>
                                            <a:latin typeface="+mj-lt"/>
                                            <a:ea typeface="Calibri"/>
                                          </a:rPr>
                                        </m:ctrlPr>
                                      </m:accPr>
                                      <m:e>
                                        <m:r>
                                          <a:rPr lang="en-US" sz="1200" i="1">
                                            <a:solidFill>
                                              <a:srgbClr val="000000"/>
                                            </a:solidFill>
                                            <a:effectLst/>
                                            <a:latin typeface="+mj-lt"/>
                                            <a:ea typeface="Calibri"/>
                                          </a:rPr>
                                          <m:t>𝛽</m:t>
                                        </m:r>
                                      </m:e>
                                    </m:acc>
                                  </m:e>
                                  <m:sub>
                                    <m:r>
                                      <m:rPr>
                                        <m:nor/>
                                      </m:rPr>
                                      <a:rPr lang="en-US" sz="1200">
                                        <a:solidFill>
                                          <a:srgbClr val="000000"/>
                                        </a:solidFill>
                                        <a:effectLst/>
                                        <a:latin typeface="+mj-lt"/>
                                        <a:ea typeface="Calibri"/>
                                      </a:rPr>
                                      <m:t>Portugal</m:t>
                                    </m:r>
                                  </m:sub>
                                </m:sSub>
                              </m:oMath>
                            </m:oMathPara>
                          </a14:m>
                          <a:endParaRPr lang="en-US" sz="12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0.093***</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0.014</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r>
                  <a:tr h="167640">
                    <a:tc>
                      <a:txBody>
                        <a:bodyPr/>
                        <a:lstStyle/>
                        <a:p>
                          <a:pPr algn="l"/>
                          <a:endParaRPr lang="en-US" sz="1200" dirty="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(2.83)</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(1.27)</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r>
                  <a:tr h="177864">
                    <a:tc>
                      <a:txBody>
                        <a:bodyPr/>
                        <a:lstStyle/>
                        <a:p>
                          <a:pPr algn="l">
                            <a:spcAft>
                              <a:spcPts val="0"/>
                            </a:spcAft>
                          </a:pPr>
                          <a14:m>
                            <m:oMathPara xmlns:m="http://schemas.openxmlformats.org/officeDocument/2006/math">
                              <m:oMathParaPr>
                                <m:jc m:val="left"/>
                              </m:oMathParaPr>
                              <m:oMath xmlns:m="http://schemas.openxmlformats.org/officeDocument/2006/math">
                                <m:sSub>
                                  <m:sSubPr>
                                    <m:ctrlPr>
                                      <a:rPr lang="en-US" sz="1200" i="1">
                                        <a:solidFill>
                                          <a:srgbClr val="000000"/>
                                        </a:solidFill>
                                        <a:effectLst/>
                                        <a:latin typeface="+mj-lt"/>
                                        <a:ea typeface="Calibri"/>
                                      </a:rPr>
                                    </m:ctrlPr>
                                  </m:sSubPr>
                                  <m:e>
                                    <m:acc>
                                      <m:accPr>
                                        <m:chr m:val="̂"/>
                                        <m:ctrlPr>
                                          <a:rPr lang="en-US" sz="1200" i="1">
                                            <a:solidFill>
                                              <a:srgbClr val="000000"/>
                                            </a:solidFill>
                                            <a:effectLst/>
                                            <a:latin typeface="+mj-lt"/>
                                            <a:ea typeface="Calibri"/>
                                          </a:rPr>
                                        </m:ctrlPr>
                                      </m:accPr>
                                      <m:e>
                                        <m:r>
                                          <a:rPr lang="en-US" sz="1200" i="1">
                                            <a:solidFill>
                                              <a:srgbClr val="000000"/>
                                            </a:solidFill>
                                            <a:effectLst/>
                                            <a:latin typeface="+mj-lt"/>
                                            <a:ea typeface="Calibri"/>
                                          </a:rPr>
                                          <m:t>𝛽</m:t>
                                        </m:r>
                                      </m:e>
                                    </m:acc>
                                  </m:e>
                                  <m:sub>
                                    <m:r>
                                      <m:rPr>
                                        <m:nor/>
                                      </m:rPr>
                                      <a:rPr lang="en-US" sz="1200">
                                        <a:solidFill>
                                          <a:srgbClr val="000000"/>
                                        </a:solidFill>
                                        <a:effectLst/>
                                        <a:latin typeface="+mj-lt"/>
                                        <a:ea typeface="Calibri"/>
                                      </a:rPr>
                                      <m:t>Spain</m:t>
                                    </m:r>
                                  </m:sub>
                                </m:sSub>
                              </m:oMath>
                            </m:oMathPara>
                          </a14:m>
                          <a:endParaRPr lang="en-US" sz="12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0.255***</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0.012</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endParaRPr lang="en-US" sz="1200" dirty="0">
                            <a:solidFill>
                              <a:schemeClr val="accent5"/>
                            </a:solidFill>
                            <a:effectLst/>
                            <a:latin typeface="+mj-lt"/>
                          </a:endParaRPr>
                        </a:p>
                      </a:txBody>
                      <a:tcPr marL="44450" marR="44450" marT="0" marB="0" anchor="b">
                        <a:lnL>
                          <a:noFill/>
                        </a:lnL>
                        <a:lnR>
                          <a:noFill/>
                        </a:lnR>
                        <a:lnT>
                          <a:noFill/>
                        </a:lnT>
                        <a:lnB>
                          <a:noFill/>
                        </a:lnB>
                      </a:tcPr>
                    </a:tc>
                  </a:tr>
                  <a:tr h="167640">
                    <a:tc>
                      <a:txBody>
                        <a:bodyPr/>
                        <a:lstStyle/>
                        <a:p>
                          <a:pPr algn="l"/>
                          <a:endParaRPr lang="en-US" sz="1200" dirty="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(5.96)</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(0.23)</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r>
                  <a:tr h="167640">
                    <a:tc>
                      <a:txBody>
                        <a:bodyPr/>
                        <a:lstStyle/>
                        <a:p>
                          <a:pPr algn="l">
                            <a:spcAft>
                              <a:spcPts val="0"/>
                            </a:spcAft>
                          </a:pPr>
                          <a14:m>
                            <m:oMathPara xmlns:m="http://schemas.openxmlformats.org/officeDocument/2006/math">
                              <m:oMathParaPr>
                                <m:jc m:val="left"/>
                              </m:oMathParaPr>
                              <m:oMath xmlns:m="http://schemas.openxmlformats.org/officeDocument/2006/math">
                                <m:sSub>
                                  <m:sSubPr>
                                    <m:ctrlPr>
                                      <a:rPr lang="en-US" sz="1200" i="1">
                                        <a:solidFill>
                                          <a:srgbClr val="000000"/>
                                        </a:solidFill>
                                        <a:effectLst/>
                                        <a:latin typeface="+mj-lt"/>
                                        <a:ea typeface="Calibri"/>
                                      </a:rPr>
                                    </m:ctrlPr>
                                  </m:sSubPr>
                                  <m:e>
                                    <m:acc>
                                      <m:accPr>
                                        <m:chr m:val="̂"/>
                                        <m:ctrlPr>
                                          <a:rPr lang="en-US" sz="1200" i="1">
                                            <a:solidFill>
                                              <a:srgbClr val="000000"/>
                                            </a:solidFill>
                                            <a:effectLst/>
                                            <a:latin typeface="+mj-lt"/>
                                            <a:ea typeface="Calibri"/>
                                          </a:rPr>
                                        </m:ctrlPr>
                                      </m:accPr>
                                      <m:e>
                                        <m:r>
                                          <a:rPr lang="en-US" sz="1200" i="1">
                                            <a:solidFill>
                                              <a:srgbClr val="000000"/>
                                            </a:solidFill>
                                            <a:effectLst/>
                                            <a:latin typeface="+mj-lt"/>
                                            <a:ea typeface="Calibri"/>
                                          </a:rPr>
                                          <m:t>𝛽</m:t>
                                        </m:r>
                                      </m:e>
                                    </m:acc>
                                  </m:e>
                                  <m:sub>
                                    <m:r>
                                      <m:rPr>
                                        <m:nor/>
                                      </m:rPr>
                                      <a:rPr lang="en-US" sz="1200">
                                        <a:solidFill>
                                          <a:srgbClr val="000000"/>
                                        </a:solidFill>
                                        <a:effectLst/>
                                        <a:latin typeface="+mj-lt"/>
                                        <a:ea typeface="Calibri"/>
                                      </a:rPr>
                                      <m:t>Ireland</m:t>
                                    </m:r>
                                  </m:sub>
                                </m:sSub>
                              </m:oMath>
                            </m:oMathPara>
                          </a14:m>
                          <a:endParaRPr lang="en-US" sz="12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0.216***</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0.126***</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r>
                  <a:tr h="167640">
                    <a:tc>
                      <a:txBody>
                        <a:bodyPr/>
                        <a:lstStyle/>
                        <a:p>
                          <a:pPr algn="l"/>
                          <a:endParaRPr lang="en-US" sz="1200" dirty="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(5.75)</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(3.33)</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endParaRPr lang="en-US" sz="1200" dirty="0">
                            <a:solidFill>
                              <a:schemeClr val="accent5"/>
                            </a:solidFill>
                            <a:effectLst/>
                            <a:latin typeface="+mj-lt"/>
                          </a:endParaRPr>
                        </a:p>
                      </a:txBody>
                      <a:tcPr marL="44450" marR="44450" marT="0" marB="0" anchor="b">
                        <a:lnL>
                          <a:noFill/>
                        </a:lnL>
                        <a:lnR>
                          <a:noFill/>
                        </a:lnR>
                        <a:lnT>
                          <a:noFill/>
                        </a:lnT>
                        <a:lnB>
                          <a:noFill/>
                        </a:lnB>
                      </a:tcPr>
                    </a:tc>
                  </a:tr>
                  <a:tr h="167640">
                    <a:tc>
                      <a:txBody>
                        <a:bodyPr/>
                        <a:lstStyle/>
                        <a:p>
                          <a:pPr algn="l">
                            <a:spcAft>
                              <a:spcPts val="0"/>
                            </a:spcAft>
                          </a:pPr>
                          <a14:m>
                            <m:oMathPara xmlns:m="http://schemas.openxmlformats.org/officeDocument/2006/math">
                              <m:oMathParaPr>
                                <m:jc m:val="left"/>
                              </m:oMathParaPr>
                              <m:oMath xmlns:m="http://schemas.openxmlformats.org/officeDocument/2006/math">
                                <m:sSub>
                                  <m:sSubPr>
                                    <m:ctrlPr>
                                      <a:rPr lang="en-US" sz="1200" i="1">
                                        <a:solidFill>
                                          <a:srgbClr val="000000"/>
                                        </a:solidFill>
                                        <a:effectLst/>
                                        <a:latin typeface="+mj-lt"/>
                                        <a:ea typeface="Calibri"/>
                                      </a:rPr>
                                    </m:ctrlPr>
                                  </m:sSubPr>
                                  <m:e>
                                    <m:acc>
                                      <m:accPr>
                                        <m:chr m:val="̂"/>
                                        <m:ctrlPr>
                                          <a:rPr lang="en-US" sz="1200" i="1">
                                            <a:solidFill>
                                              <a:srgbClr val="000000"/>
                                            </a:solidFill>
                                            <a:effectLst/>
                                            <a:latin typeface="+mj-lt"/>
                                            <a:ea typeface="Calibri"/>
                                          </a:rPr>
                                        </m:ctrlPr>
                                      </m:accPr>
                                      <m:e>
                                        <m:r>
                                          <a:rPr lang="en-US" sz="1200" i="1">
                                            <a:solidFill>
                                              <a:srgbClr val="000000"/>
                                            </a:solidFill>
                                            <a:effectLst/>
                                            <a:latin typeface="+mj-lt"/>
                                            <a:ea typeface="Calibri"/>
                                          </a:rPr>
                                          <m:t>𝛽</m:t>
                                        </m:r>
                                      </m:e>
                                    </m:acc>
                                  </m:e>
                                  <m:sub>
                                    <m:r>
                                      <a:rPr lang="en-US" sz="1200" i="1">
                                        <a:solidFill>
                                          <a:srgbClr val="000000"/>
                                        </a:solidFill>
                                        <a:effectLst/>
                                        <a:latin typeface="+mj-lt"/>
                                        <a:ea typeface="Calibri"/>
                                      </a:rPr>
                                      <m:t>𝐺𝐼𝑃𝑆𝐼</m:t>
                                    </m:r>
                                  </m:sub>
                                </m:sSub>
                              </m:oMath>
                            </m:oMathPara>
                          </a14:m>
                          <a:endParaRPr lang="en-US" sz="12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dirty="0">
                              <a:solidFill>
                                <a:schemeClr val="accent5"/>
                              </a:solidFill>
                              <a:effectLst/>
                              <a:latin typeface="+mj-lt"/>
                              <a:ea typeface="Times New Roman"/>
                            </a:rPr>
                            <a:t>0.340***</a:t>
                          </a:r>
                          <a:endParaRPr lang="en-US" sz="1200" dirty="0">
                            <a:solidFill>
                              <a:schemeClr val="accent5"/>
                            </a:solidFill>
                            <a:effectLst/>
                            <a:latin typeface="+mj-lt"/>
                            <a:ea typeface="Calibri"/>
                          </a:endParaRPr>
                        </a:p>
                      </a:txBody>
                      <a:tcPr marL="44450" marR="44450" marT="0" marB="0" anchor="b">
                        <a:lnL>
                          <a:noFill/>
                        </a:lnL>
                        <a:lnR>
                          <a:noFill/>
                        </a:lnR>
                        <a:lnT>
                          <a:noFill/>
                        </a:lnT>
                        <a:lnB>
                          <a:noFill/>
                        </a:lnB>
                      </a:tcPr>
                    </a:tc>
                  </a:tr>
                  <a:tr h="167640">
                    <a:tc>
                      <a:txBody>
                        <a:bodyPr/>
                        <a:lstStyle/>
                        <a:p>
                          <a:pPr algn="l"/>
                          <a:endParaRPr lang="en-US" sz="1200" dirty="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dirty="0">
                              <a:solidFill>
                                <a:schemeClr val="accent5"/>
                              </a:solidFill>
                              <a:effectLst/>
                              <a:latin typeface="+mj-lt"/>
                              <a:ea typeface="Times New Roman"/>
                            </a:rPr>
                            <a:t>(8.55)</a:t>
                          </a:r>
                          <a:endParaRPr lang="en-US" sz="1200" dirty="0">
                            <a:solidFill>
                              <a:schemeClr val="accent5"/>
                            </a:solidFill>
                            <a:effectLst/>
                            <a:latin typeface="+mj-lt"/>
                            <a:ea typeface="Calibri"/>
                          </a:endParaRPr>
                        </a:p>
                      </a:txBody>
                      <a:tcPr marL="44450" marR="44450" marT="0" marB="0" anchor="b">
                        <a:lnL>
                          <a:noFill/>
                        </a:lnL>
                        <a:lnR>
                          <a:noFill/>
                        </a:lnR>
                        <a:lnT>
                          <a:noFill/>
                        </a:lnT>
                        <a:lnB>
                          <a:noFill/>
                        </a:lnB>
                      </a:tcPr>
                    </a:tc>
                  </a:tr>
                  <a:tr h="158369">
                    <a:tc>
                      <a:txBody>
                        <a:bodyPr/>
                        <a:lstStyle/>
                        <a:p>
                          <a:pPr algn="l">
                            <a:spcAft>
                              <a:spcPts val="0"/>
                            </a:spcAft>
                          </a:pPr>
                          <a14:m>
                            <m:oMathPara xmlns:m="http://schemas.openxmlformats.org/officeDocument/2006/math">
                              <m:oMathParaPr>
                                <m:jc m:val="left"/>
                              </m:oMathParaPr>
                              <m:oMath xmlns:m="http://schemas.openxmlformats.org/officeDocument/2006/math">
                                <m:sSub>
                                  <m:sSubPr>
                                    <m:ctrlPr>
                                      <a:rPr lang="en-US" sz="1200" i="1">
                                        <a:solidFill>
                                          <a:srgbClr val="000000"/>
                                        </a:solidFill>
                                        <a:effectLst/>
                                        <a:latin typeface="+mj-lt"/>
                                        <a:ea typeface="Calibri"/>
                                      </a:rPr>
                                    </m:ctrlPr>
                                  </m:sSubPr>
                                  <m:e>
                                    <m:acc>
                                      <m:accPr>
                                        <m:chr m:val="̂"/>
                                        <m:ctrlPr>
                                          <a:rPr lang="en-US" sz="1200" i="1">
                                            <a:solidFill>
                                              <a:srgbClr val="000000"/>
                                            </a:solidFill>
                                            <a:effectLst/>
                                            <a:latin typeface="+mj-lt"/>
                                            <a:ea typeface="Calibri"/>
                                          </a:rPr>
                                        </m:ctrlPr>
                                      </m:accPr>
                                      <m:e>
                                        <m:r>
                                          <a:rPr lang="en-US" sz="1200" i="1">
                                            <a:solidFill>
                                              <a:srgbClr val="000000"/>
                                            </a:solidFill>
                                            <a:effectLst/>
                                            <a:latin typeface="+mj-lt"/>
                                            <a:ea typeface="Calibri"/>
                                          </a:rPr>
                                          <m:t>𝛽</m:t>
                                        </m:r>
                                      </m:e>
                                    </m:acc>
                                  </m:e>
                                  <m:sub>
                                    <m:r>
                                      <m:rPr>
                                        <m:nor/>
                                      </m:rPr>
                                      <a:rPr lang="en-US" sz="1200">
                                        <a:solidFill>
                                          <a:srgbClr val="000000"/>
                                        </a:solidFill>
                                        <a:effectLst/>
                                        <a:latin typeface="+mj-lt"/>
                                        <a:ea typeface="Calibri"/>
                                      </a:rPr>
                                      <m:t>Germany</m:t>
                                    </m:r>
                                  </m:sub>
                                </m:sSub>
                              </m:oMath>
                            </m:oMathPara>
                          </a14:m>
                          <a:endParaRPr lang="en-US" sz="12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-2.165***</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-2.179***</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-2.175***</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-2.197***</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-2.216***</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-2.199***</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-2.183***</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r>
                  <a:tr h="167640">
                    <a:tc>
                      <a:txBody>
                        <a:bodyPr/>
                        <a:lstStyle/>
                        <a:p>
                          <a:pPr algn="l"/>
                          <a:endParaRPr lang="en-US" sz="12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(-20.34)</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(-23.71)</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(-21.04)</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(-22.12)</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(-21.24)</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(-22.73)</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dirty="0">
                              <a:solidFill>
                                <a:schemeClr val="accent5"/>
                              </a:solidFill>
                              <a:effectLst/>
                              <a:latin typeface="+mj-lt"/>
                              <a:ea typeface="Times New Roman"/>
                            </a:rPr>
                            <a:t>(-22.79)</a:t>
                          </a:r>
                          <a:endParaRPr lang="en-US" sz="1200" dirty="0">
                            <a:solidFill>
                              <a:schemeClr val="accent5"/>
                            </a:solidFill>
                            <a:effectLst/>
                            <a:latin typeface="+mj-lt"/>
                            <a:ea typeface="Calibri"/>
                          </a:endParaRPr>
                        </a:p>
                      </a:txBody>
                      <a:tcPr marL="44450" marR="44450" marT="0" marB="0" anchor="b">
                        <a:lnL>
                          <a:noFill/>
                        </a:lnL>
                        <a:lnR>
                          <a:noFill/>
                        </a:lnR>
                        <a:lnT>
                          <a:noFill/>
                        </a:lnT>
                        <a:lnB>
                          <a:noFill/>
                        </a:lnB>
                      </a:tcPr>
                    </a:tc>
                  </a:tr>
                  <a:tr h="137160">
                    <a:tc>
                      <a:txBody>
                        <a:bodyPr/>
                        <a:lstStyle/>
                        <a:p>
                          <a:pPr algn="l">
                            <a:spcAft>
                              <a:spcPts val="0"/>
                            </a:spcAft>
                          </a:pPr>
                          <a14:m>
                            <m:oMathPara xmlns:m="http://schemas.openxmlformats.org/officeDocument/2006/math">
                              <m:oMathParaPr>
                                <m:jc m:val="left"/>
                              </m:oMathParaPr>
                              <m:oMath xmlns:m="http://schemas.openxmlformats.org/officeDocument/2006/math">
                                <m:sSub>
                                  <m:sSubPr>
                                    <m:ctrlPr>
                                      <a:rPr lang="en-US" sz="1200" i="1">
                                        <a:solidFill>
                                          <a:srgbClr val="000000"/>
                                        </a:solidFill>
                                        <a:effectLst/>
                                        <a:latin typeface="+mj-lt"/>
                                        <a:ea typeface="Calibri"/>
                                      </a:rPr>
                                    </m:ctrlPr>
                                  </m:sSubPr>
                                  <m:e>
                                    <m:acc>
                                      <m:accPr>
                                        <m:chr m:val="̂"/>
                                        <m:ctrlPr>
                                          <a:rPr lang="en-US" sz="1200" i="1">
                                            <a:solidFill>
                                              <a:srgbClr val="000000"/>
                                            </a:solidFill>
                                            <a:effectLst/>
                                            <a:latin typeface="+mj-lt"/>
                                            <a:ea typeface="Calibri"/>
                                          </a:rPr>
                                        </m:ctrlPr>
                                      </m:accPr>
                                      <m:e>
                                        <m:r>
                                          <a:rPr lang="en-US" sz="1200" i="1">
                                            <a:solidFill>
                                              <a:srgbClr val="000000"/>
                                            </a:solidFill>
                                            <a:effectLst/>
                                            <a:latin typeface="+mj-lt"/>
                                            <a:ea typeface="Calibri"/>
                                          </a:rPr>
                                          <m:t>𝛽</m:t>
                                        </m:r>
                                      </m:e>
                                    </m:acc>
                                  </m:e>
                                  <m:sub>
                                    <m:r>
                                      <m:rPr>
                                        <m:nor/>
                                      </m:rPr>
                                      <a:rPr lang="en-US" sz="1200">
                                        <a:solidFill>
                                          <a:srgbClr val="000000"/>
                                        </a:solidFill>
                                        <a:effectLst/>
                                        <a:latin typeface="+mj-lt"/>
                                        <a:ea typeface="Calibri"/>
                                      </a:rPr>
                                      <m:t>m</m:t>
                                    </m:r>
                                  </m:sub>
                                </m:sSub>
                              </m:oMath>
                            </m:oMathPara>
                          </a14:m>
                          <a:endParaRPr lang="en-US" sz="12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1.405***</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1.393***</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1.404***</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1.398***</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1.400***</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1.387***</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dirty="0">
                              <a:solidFill>
                                <a:schemeClr val="accent5"/>
                              </a:solidFill>
                              <a:effectLst/>
                              <a:latin typeface="+mj-lt"/>
                              <a:ea typeface="Times New Roman"/>
                            </a:rPr>
                            <a:t>1.389***</a:t>
                          </a:r>
                          <a:endParaRPr lang="en-US" sz="1200" dirty="0">
                            <a:solidFill>
                              <a:schemeClr val="accent5"/>
                            </a:solidFill>
                            <a:effectLst/>
                            <a:latin typeface="+mj-lt"/>
                            <a:ea typeface="Calibri"/>
                          </a:endParaRPr>
                        </a:p>
                      </a:txBody>
                      <a:tcPr marL="44450" marR="44450" marT="0" marB="0" anchor="b">
                        <a:lnL>
                          <a:noFill/>
                        </a:lnL>
                        <a:lnR>
                          <a:noFill/>
                        </a:lnR>
                        <a:lnT>
                          <a:noFill/>
                        </a:lnT>
                        <a:lnB>
                          <a:noFill/>
                        </a:lnB>
                      </a:tcPr>
                    </a:tc>
                  </a:tr>
                  <a:tr h="167640">
                    <a:tc>
                      <a:txBody>
                        <a:bodyPr/>
                        <a:lstStyle/>
                        <a:p>
                          <a:pPr algn="l"/>
                          <a:endParaRPr lang="en-US" sz="12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(15.70)</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(15.90)</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(15.77)</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(15.96)</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(16.04)</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(16.02)</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(15.91)</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r>
                  <a:tr h="137414">
                    <a:tc>
                      <a:txBody>
                        <a:bodyPr/>
                        <a:lstStyle/>
                        <a:p>
                          <a:pPr algn="l">
                            <a:spcAft>
                              <a:spcPts val="0"/>
                            </a:spcAft>
                          </a:pPr>
                          <a14:m>
                            <m:oMathPara xmlns:m="http://schemas.openxmlformats.org/officeDocument/2006/math">
                              <m:oMathParaPr>
                                <m:jc m:val="left"/>
                              </m:oMathParaPr>
                              <m:oMath xmlns:m="http://schemas.openxmlformats.org/officeDocument/2006/math">
                                <m:sSub>
                                  <m:sSubPr>
                                    <m:ctrlPr>
                                      <a:rPr lang="en-US" sz="1200" i="1">
                                        <a:solidFill>
                                          <a:srgbClr val="000000"/>
                                        </a:solidFill>
                                        <a:effectLst/>
                                        <a:latin typeface="+mj-lt"/>
                                        <a:ea typeface="Calibri"/>
                                      </a:rPr>
                                    </m:ctrlPr>
                                  </m:sSubPr>
                                  <m:e>
                                    <m:acc>
                                      <m:accPr>
                                        <m:chr m:val="̂"/>
                                        <m:ctrlPr>
                                          <a:rPr lang="en-US" sz="1200" i="1">
                                            <a:solidFill>
                                              <a:srgbClr val="000000"/>
                                            </a:solidFill>
                                            <a:effectLst/>
                                            <a:latin typeface="+mj-lt"/>
                                            <a:ea typeface="Calibri"/>
                                          </a:rPr>
                                        </m:ctrlPr>
                                      </m:accPr>
                                      <m:e>
                                        <m:r>
                                          <a:rPr lang="en-US" sz="1200" i="1">
                                            <a:solidFill>
                                              <a:srgbClr val="000000"/>
                                            </a:solidFill>
                                            <a:effectLst/>
                                            <a:latin typeface="+mj-lt"/>
                                            <a:ea typeface="Calibri"/>
                                          </a:rPr>
                                          <m:t>𝛽</m:t>
                                        </m:r>
                                      </m:e>
                                    </m:acc>
                                  </m:e>
                                  <m:sub>
                                    <m:r>
                                      <m:rPr>
                                        <m:nor/>
                                      </m:rPr>
                                      <a:rPr lang="en-US" sz="1200">
                                        <a:solidFill>
                                          <a:srgbClr val="000000"/>
                                        </a:solidFill>
                                        <a:effectLst/>
                                        <a:latin typeface="+mj-lt"/>
                                        <a:ea typeface="Calibri"/>
                                      </a:rPr>
                                      <m:t>0</m:t>
                                    </m:r>
                                  </m:sub>
                                </m:sSub>
                              </m:oMath>
                            </m:oMathPara>
                          </a14:m>
                          <a:endParaRPr lang="en-US" sz="12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-0.001**</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-0.001***</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-0.001**</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-0.001**</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-0.001**</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-0.001***</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dirty="0">
                              <a:solidFill>
                                <a:schemeClr val="accent5"/>
                              </a:solidFill>
                              <a:effectLst/>
                              <a:latin typeface="+mj-lt"/>
                              <a:ea typeface="Times New Roman"/>
                            </a:rPr>
                            <a:t>-0.001**</a:t>
                          </a:r>
                          <a:endParaRPr lang="en-US" sz="1200" dirty="0">
                            <a:solidFill>
                              <a:schemeClr val="accent5"/>
                            </a:solidFill>
                            <a:effectLst/>
                            <a:latin typeface="+mj-lt"/>
                            <a:ea typeface="Calibri"/>
                          </a:endParaRPr>
                        </a:p>
                      </a:txBody>
                      <a:tcPr marL="44450" marR="44450" marT="0" marB="0" anchor="b">
                        <a:lnL>
                          <a:noFill/>
                        </a:lnL>
                        <a:lnR>
                          <a:noFill/>
                        </a:lnR>
                        <a:lnT>
                          <a:noFill/>
                        </a:lnT>
                        <a:lnB>
                          <a:noFill/>
                        </a:lnB>
                      </a:tcPr>
                    </a:tc>
                  </a:tr>
                  <a:tr h="167640">
                    <a:tc>
                      <a:txBody>
                        <a:bodyPr/>
                        <a:lstStyle/>
                        <a:p>
                          <a:pPr algn="l"/>
                          <a:endParaRPr lang="en-US" sz="1200" dirty="0">
                            <a:solidFill>
                              <a:srgbClr val="000000"/>
                            </a:solidFill>
                            <a:effectLst/>
                            <a:latin typeface="+mj-lt"/>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a:solidFill>
                                <a:srgbClr val="000000"/>
                              </a:solidFill>
                              <a:effectLst/>
                              <a:latin typeface="+mj-lt"/>
                              <a:ea typeface="Times New Roman"/>
                            </a:rPr>
                            <a:t>(-2.49)</a:t>
                          </a:r>
                          <a:endParaRPr lang="en-US" sz="12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a:solidFill>
                                <a:srgbClr val="000000"/>
                              </a:solidFill>
                              <a:effectLst/>
                              <a:latin typeface="+mj-lt"/>
                              <a:ea typeface="Times New Roman"/>
                            </a:rPr>
                            <a:t>(-2.61)</a:t>
                          </a:r>
                          <a:endParaRPr lang="en-US" sz="12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a:solidFill>
                                <a:srgbClr val="000000"/>
                              </a:solidFill>
                              <a:effectLst/>
                              <a:latin typeface="+mj-lt"/>
                              <a:ea typeface="Times New Roman"/>
                            </a:rPr>
                            <a:t>(-2.42)</a:t>
                          </a:r>
                          <a:endParaRPr lang="en-US" sz="12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a:solidFill>
                                <a:srgbClr val="000000"/>
                              </a:solidFill>
                              <a:effectLst/>
                              <a:latin typeface="+mj-lt"/>
                              <a:ea typeface="Times New Roman"/>
                            </a:rPr>
                            <a:t>(-2.35)</a:t>
                          </a:r>
                          <a:endParaRPr lang="en-US" sz="12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a:solidFill>
                                <a:srgbClr val="000000"/>
                              </a:solidFill>
                              <a:effectLst/>
                              <a:latin typeface="+mj-lt"/>
                              <a:ea typeface="Times New Roman"/>
                            </a:rPr>
                            <a:t>(-2.46)</a:t>
                          </a:r>
                          <a:endParaRPr lang="en-US" sz="12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a:solidFill>
                                <a:schemeClr val="accent5"/>
                              </a:solidFill>
                              <a:effectLst/>
                              <a:latin typeface="+mj-lt"/>
                              <a:ea typeface="Times New Roman"/>
                            </a:rPr>
                            <a:t>(-2.66)</a:t>
                          </a:r>
                          <a:endParaRPr lang="en-US" sz="1200">
                            <a:solidFill>
                              <a:schemeClr val="accent5"/>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dirty="0">
                              <a:solidFill>
                                <a:schemeClr val="accent5"/>
                              </a:solidFill>
                              <a:effectLst/>
                              <a:latin typeface="+mj-lt"/>
                              <a:ea typeface="Times New Roman"/>
                            </a:rPr>
                            <a:t>(-2.57)</a:t>
                          </a:r>
                          <a:endParaRPr lang="en-US" sz="1200" dirty="0">
                            <a:solidFill>
                              <a:schemeClr val="accent5"/>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137160">
                    <a:tc>
                      <a:txBody>
                        <a:bodyPr/>
                        <a:lstStyle/>
                        <a:p>
                          <a:pPr algn="l">
                            <a:spcAft>
                              <a:spcPts val="0"/>
                            </a:spcAft>
                          </a:pPr>
                          <a14:m>
                            <m:oMathPara xmlns:m="http://schemas.openxmlformats.org/officeDocument/2006/math">
                              <m:oMathParaPr>
                                <m:jc m:val="left"/>
                              </m:oMathParaPr>
                              <m:oMath xmlns:m="http://schemas.openxmlformats.org/officeDocument/2006/math">
                                <m:r>
                                  <a:rPr lang="de-DE" sz="1200" i="1">
                                    <a:solidFill>
                                      <a:srgbClr val="000000"/>
                                    </a:solidFill>
                                    <a:effectLst/>
                                    <a:latin typeface="+mj-lt"/>
                                    <a:ea typeface="Times New Roman"/>
                                  </a:rPr>
                                  <m:t>𝑁</m:t>
                                </m:r>
                              </m:oMath>
                            </m:oMathPara>
                          </a14:m>
                          <a:endParaRPr lang="en-US" sz="1200" dirty="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a:solidFill>
                                <a:srgbClr val="000000"/>
                              </a:solidFill>
                              <a:effectLst/>
                              <a:latin typeface="+mj-lt"/>
                              <a:ea typeface="Times New Roman"/>
                            </a:rPr>
                            <a:t>71,962</a:t>
                          </a:r>
                          <a:endParaRPr lang="en-US" sz="12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a:solidFill>
                                <a:srgbClr val="000000"/>
                              </a:solidFill>
                              <a:effectLst/>
                              <a:latin typeface="+mj-lt"/>
                              <a:ea typeface="Times New Roman"/>
                            </a:rPr>
                            <a:t>71,962</a:t>
                          </a:r>
                          <a:endParaRPr lang="en-US" sz="12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a:solidFill>
                                <a:srgbClr val="000000"/>
                              </a:solidFill>
                              <a:effectLst/>
                              <a:latin typeface="+mj-lt"/>
                              <a:ea typeface="Times New Roman"/>
                            </a:rPr>
                            <a:t>71,962</a:t>
                          </a:r>
                          <a:endParaRPr lang="en-US" sz="12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a:solidFill>
                                <a:srgbClr val="000000"/>
                              </a:solidFill>
                              <a:effectLst/>
                              <a:latin typeface="+mj-lt"/>
                              <a:ea typeface="Times New Roman"/>
                            </a:rPr>
                            <a:t>71,962</a:t>
                          </a:r>
                          <a:endParaRPr lang="en-US" sz="12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a:solidFill>
                                <a:srgbClr val="000000"/>
                              </a:solidFill>
                              <a:effectLst/>
                              <a:latin typeface="+mj-lt"/>
                              <a:ea typeface="Times New Roman"/>
                            </a:rPr>
                            <a:t>71,962</a:t>
                          </a:r>
                          <a:endParaRPr lang="en-US" sz="12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a:solidFill>
                                <a:schemeClr val="accent5"/>
                              </a:solidFill>
                              <a:effectLst/>
                              <a:latin typeface="+mj-lt"/>
                              <a:ea typeface="Times New Roman"/>
                            </a:rPr>
                            <a:t>71,962</a:t>
                          </a:r>
                          <a:endParaRPr lang="en-US" sz="1200">
                            <a:solidFill>
                              <a:schemeClr val="accent5"/>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dirty="0">
                              <a:solidFill>
                                <a:schemeClr val="accent5"/>
                              </a:solidFill>
                              <a:effectLst/>
                              <a:latin typeface="+mj-lt"/>
                              <a:ea typeface="Times New Roman"/>
                            </a:rPr>
                            <a:t>71,962</a:t>
                          </a:r>
                          <a:endParaRPr lang="en-US" sz="1200" dirty="0">
                            <a:solidFill>
                              <a:schemeClr val="accent5"/>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137160">
                    <a:tc>
                      <a:txBody>
                        <a:bodyPr/>
                        <a:lstStyle/>
                        <a:p>
                          <a:pPr algn="l">
                            <a:spcAft>
                              <a:spcPts val="0"/>
                            </a:spcAft>
                          </a:pPr>
                          <a14:m>
                            <m:oMathPara xmlns:m="http://schemas.openxmlformats.org/officeDocument/2006/math">
                              <m:oMathParaPr>
                                <m:jc m:val="left"/>
                              </m:oMathParaPr>
                              <m:oMath xmlns:m="http://schemas.openxmlformats.org/officeDocument/2006/math">
                                <m:sSup>
                                  <m:sSupPr>
                                    <m:ctrlPr>
                                      <a:rPr lang="en-US" sz="1200" i="1">
                                        <a:solidFill>
                                          <a:srgbClr val="000000"/>
                                        </a:solidFill>
                                        <a:effectLst/>
                                        <a:latin typeface="+mj-lt"/>
                                        <a:ea typeface="Times New Roman"/>
                                      </a:rPr>
                                    </m:ctrlPr>
                                  </m:sSupPr>
                                  <m:e>
                                    <m:r>
                                      <a:rPr lang="de-DE" sz="1200" i="1">
                                        <a:solidFill>
                                          <a:srgbClr val="000000"/>
                                        </a:solidFill>
                                        <a:effectLst/>
                                        <a:latin typeface="+mj-lt"/>
                                        <a:ea typeface="Times New Roman"/>
                                      </a:rPr>
                                      <m:t>𝑅</m:t>
                                    </m:r>
                                  </m:e>
                                  <m:sup>
                                    <m:r>
                                      <a:rPr lang="de-DE" sz="1200" i="1">
                                        <a:solidFill>
                                          <a:srgbClr val="000000"/>
                                        </a:solidFill>
                                        <a:effectLst/>
                                        <a:latin typeface="+mj-lt"/>
                                        <a:ea typeface="Times New Roman"/>
                                      </a:rPr>
                                      <m:t>2</m:t>
                                    </m:r>
                                  </m:sup>
                                </m:sSup>
                              </m:oMath>
                            </m:oMathPara>
                          </a14:m>
                          <a:endParaRPr lang="en-US" sz="12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a:solidFill>
                                <a:srgbClr val="000000"/>
                              </a:solidFill>
                              <a:effectLst/>
                              <a:latin typeface="+mj-lt"/>
                              <a:ea typeface="Times New Roman"/>
                            </a:rPr>
                            <a:t>42.86%</a:t>
                          </a:r>
                          <a:endParaRPr lang="en-US" sz="12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a:solidFill>
                                <a:srgbClr val="000000"/>
                              </a:solidFill>
                              <a:effectLst/>
                              <a:latin typeface="+mj-lt"/>
                              <a:ea typeface="Times New Roman"/>
                            </a:rPr>
                            <a:t>43.12%</a:t>
                          </a:r>
                          <a:endParaRPr lang="en-US" sz="12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a:solidFill>
                                <a:srgbClr val="000000"/>
                              </a:solidFill>
                              <a:effectLst/>
                              <a:latin typeface="+mj-lt"/>
                              <a:ea typeface="Times New Roman"/>
                            </a:rPr>
                            <a:t>43.04%</a:t>
                          </a:r>
                          <a:endParaRPr lang="en-US" sz="12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a:solidFill>
                                <a:srgbClr val="000000"/>
                              </a:solidFill>
                              <a:effectLst/>
                              <a:latin typeface="+mj-lt"/>
                              <a:ea typeface="Times New Roman"/>
                            </a:rPr>
                            <a:t>42.89%</a:t>
                          </a:r>
                          <a:endParaRPr lang="en-US" sz="12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a:solidFill>
                                <a:srgbClr val="000000"/>
                              </a:solidFill>
                              <a:effectLst/>
                              <a:latin typeface="+mj-lt"/>
                              <a:ea typeface="Times New Roman"/>
                            </a:rPr>
                            <a:t>43.04%</a:t>
                          </a:r>
                          <a:endParaRPr lang="en-US" sz="12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a:solidFill>
                                <a:schemeClr val="accent5"/>
                              </a:solidFill>
                              <a:effectLst/>
                              <a:latin typeface="+mj-lt"/>
                              <a:ea typeface="Times New Roman"/>
                            </a:rPr>
                            <a:t>43.29%</a:t>
                          </a:r>
                          <a:endParaRPr lang="en-US" sz="1200">
                            <a:solidFill>
                              <a:schemeClr val="accent5"/>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dirty="0">
                              <a:solidFill>
                                <a:schemeClr val="accent5"/>
                              </a:solidFill>
                              <a:effectLst/>
                              <a:latin typeface="+mj-lt"/>
                              <a:ea typeface="Times New Roman"/>
                            </a:rPr>
                            <a:t>43.23%</a:t>
                          </a:r>
                          <a:endParaRPr lang="en-US" sz="1200" dirty="0">
                            <a:solidFill>
                              <a:schemeClr val="accent5"/>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mc:Choice>
        <mc:Fallback>
          <p:graphicFrame>
            <p:nvGraphicFramePr>
              <p:cNvPr id="7" name="Table 6"/>
              <p:cNvGraphicFramePr>
                <a:graphicFrameLocks noGrp="1"/>
              </p:cNvGraphicFramePr>
              <p:nvPr>
                <p:extLst>
                  <p:ext uri="{D42A27DB-BD31-4B8C-83A1-F6EECF244321}">
                    <p14:modId xmlns:p14="http://schemas.microsoft.com/office/powerpoint/2010/main" val="3347558024"/>
                  </p:ext>
                </p:extLst>
              </p:nvPr>
            </p:nvGraphicFramePr>
            <p:xfrm>
              <a:off x="201710" y="1772816"/>
              <a:ext cx="9705528" cy="4640264"/>
            </p:xfrm>
            <a:graphic>
              <a:graphicData uri="http://schemas.openxmlformats.org/drawingml/2006/table">
                <a:tbl>
                  <a:tblPr firstRow="1" firstCol="1" bandRow="1"/>
                  <a:tblGrid>
                    <a:gridCol w="1704290"/>
                    <a:gridCol w="1100607"/>
                    <a:gridCol w="1100607"/>
                    <a:gridCol w="1100607"/>
                    <a:gridCol w="1100607"/>
                    <a:gridCol w="1100607"/>
                    <a:gridCol w="1100607"/>
                    <a:gridCol w="1397596"/>
                  </a:tblGrid>
                  <a:tr h="182880">
                    <a:tc>
                      <a:txBody>
                        <a:bodyPr/>
                        <a:lstStyle/>
                        <a:p>
                          <a:pPr>
                            <a:spcAft>
                              <a:spcPts val="0"/>
                            </a:spcAft>
                          </a:pPr>
                          <a:r>
                            <a:rPr lang="de-DE" sz="1200" b="1" dirty="0">
                              <a:solidFill>
                                <a:srgbClr val="000000"/>
                              </a:solidFill>
                              <a:effectLst/>
                              <a:latin typeface="+mj-lt"/>
                              <a:ea typeface="Times New Roman"/>
                            </a:rPr>
                            <a:t> </a:t>
                          </a:r>
                          <a:endParaRPr lang="en-US" sz="1200" dirty="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b="1" dirty="0">
                              <a:solidFill>
                                <a:srgbClr val="000000"/>
                              </a:solidFill>
                              <a:effectLst/>
                              <a:latin typeface="+mj-lt"/>
                              <a:ea typeface="Times New Roman"/>
                            </a:rPr>
                            <a:t>(1)</a:t>
                          </a:r>
                          <a:endParaRPr lang="en-US" sz="1200" dirty="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b="1">
                              <a:solidFill>
                                <a:srgbClr val="000000"/>
                              </a:solidFill>
                              <a:effectLst/>
                              <a:latin typeface="+mj-lt"/>
                              <a:ea typeface="Times New Roman"/>
                            </a:rPr>
                            <a:t>(2)</a:t>
                          </a:r>
                          <a:endParaRPr lang="en-US" sz="12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b="1">
                              <a:solidFill>
                                <a:srgbClr val="000000"/>
                              </a:solidFill>
                              <a:effectLst/>
                              <a:latin typeface="+mj-lt"/>
                              <a:ea typeface="Times New Roman"/>
                            </a:rPr>
                            <a:t>(4)</a:t>
                          </a:r>
                          <a:endParaRPr lang="en-US" sz="12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b="1">
                              <a:solidFill>
                                <a:srgbClr val="000000"/>
                              </a:solidFill>
                              <a:effectLst/>
                              <a:latin typeface="+mj-lt"/>
                              <a:ea typeface="Times New Roman"/>
                            </a:rPr>
                            <a:t>(3)</a:t>
                          </a:r>
                          <a:endParaRPr lang="en-US" sz="12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b="1">
                              <a:solidFill>
                                <a:srgbClr val="000000"/>
                              </a:solidFill>
                              <a:effectLst/>
                              <a:latin typeface="+mj-lt"/>
                              <a:ea typeface="Times New Roman"/>
                            </a:rPr>
                            <a:t>(5)</a:t>
                          </a:r>
                          <a:endParaRPr lang="en-US" sz="12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b="1" dirty="0">
                              <a:solidFill>
                                <a:schemeClr val="accent5"/>
                              </a:solidFill>
                              <a:effectLst/>
                              <a:latin typeface="+mj-lt"/>
                              <a:ea typeface="Times New Roman"/>
                            </a:rPr>
                            <a:t>(6)</a:t>
                          </a:r>
                          <a:endParaRPr lang="en-US" sz="1200" dirty="0">
                            <a:solidFill>
                              <a:schemeClr val="accent5"/>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b="1">
                              <a:solidFill>
                                <a:schemeClr val="accent5"/>
                              </a:solidFill>
                              <a:effectLst/>
                              <a:latin typeface="+mj-lt"/>
                              <a:ea typeface="Times New Roman"/>
                            </a:rPr>
                            <a:t>(7)</a:t>
                          </a:r>
                          <a:endParaRPr lang="en-US" sz="1200">
                            <a:solidFill>
                              <a:schemeClr val="accent5"/>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365760">
                    <a:tc>
                      <a:txBody>
                        <a:bodyPr/>
                        <a:lstStyle/>
                        <a:p>
                          <a:pPr>
                            <a:spcAft>
                              <a:spcPts val="0"/>
                            </a:spcAft>
                          </a:pPr>
                          <a:r>
                            <a:rPr lang="de-DE" sz="1200" b="1">
                              <a:solidFill>
                                <a:srgbClr val="000000"/>
                              </a:solidFill>
                              <a:effectLst/>
                              <a:latin typeface="+mj-lt"/>
                              <a:ea typeface="Times New Roman"/>
                            </a:rPr>
                            <a:t> </a:t>
                          </a:r>
                          <a:endParaRPr lang="en-US" sz="12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b="1">
                              <a:solidFill>
                                <a:srgbClr val="000000"/>
                              </a:solidFill>
                              <a:effectLst/>
                              <a:latin typeface="+mj-lt"/>
                              <a:ea typeface="Times New Roman"/>
                            </a:rPr>
                            <a:t>Greek</a:t>
                          </a:r>
                          <a:endParaRPr lang="en-US" sz="12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b="1">
                              <a:solidFill>
                                <a:srgbClr val="000000"/>
                              </a:solidFill>
                              <a:effectLst/>
                              <a:latin typeface="+mj-lt"/>
                              <a:ea typeface="Times New Roman"/>
                            </a:rPr>
                            <a:t>Italy</a:t>
                          </a:r>
                          <a:endParaRPr lang="en-US" sz="12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b="1">
                              <a:solidFill>
                                <a:srgbClr val="000000"/>
                              </a:solidFill>
                              <a:effectLst/>
                              <a:latin typeface="+mj-lt"/>
                              <a:ea typeface="Times New Roman"/>
                            </a:rPr>
                            <a:t>Portugal </a:t>
                          </a:r>
                          <a:endParaRPr lang="en-US" sz="12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b="1">
                              <a:solidFill>
                                <a:srgbClr val="000000"/>
                              </a:solidFill>
                              <a:effectLst/>
                              <a:latin typeface="+mj-lt"/>
                              <a:ea typeface="Times New Roman"/>
                            </a:rPr>
                            <a:t>Spain</a:t>
                          </a:r>
                          <a:endParaRPr lang="en-US" sz="12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b="1">
                              <a:solidFill>
                                <a:srgbClr val="000000"/>
                              </a:solidFill>
                              <a:effectLst/>
                              <a:latin typeface="+mj-lt"/>
                              <a:ea typeface="Times New Roman"/>
                            </a:rPr>
                            <a:t>Ireland</a:t>
                          </a:r>
                          <a:endParaRPr lang="en-US" sz="12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b="1" dirty="0">
                              <a:solidFill>
                                <a:schemeClr val="accent5"/>
                              </a:solidFill>
                              <a:effectLst/>
                              <a:latin typeface="+mj-lt"/>
                              <a:ea typeface="Times New Roman"/>
                            </a:rPr>
                            <a:t>All GIPSI</a:t>
                          </a:r>
                          <a:endParaRPr lang="en-US" sz="1200" dirty="0">
                            <a:solidFill>
                              <a:schemeClr val="accent5"/>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b="1" dirty="0">
                              <a:solidFill>
                                <a:schemeClr val="accent5"/>
                              </a:solidFill>
                              <a:effectLst/>
                              <a:latin typeface="+mj-lt"/>
                              <a:ea typeface="Times New Roman"/>
                            </a:rPr>
                            <a:t>GIPSI </a:t>
                          </a:r>
                          <a:r>
                            <a:rPr lang="de-DE" sz="1200" b="1" dirty="0" err="1">
                              <a:solidFill>
                                <a:schemeClr val="accent5"/>
                              </a:solidFill>
                              <a:effectLst/>
                              <a:latin typeface="+mj-lt"/>
                              <a:ea typeface="Times New Roman"/>
                            </a:rPr>
                            <a:t>Sovereign</a:t>
                          </a:r>
                          <a:r>
                            <a:rPr lang="de-DE" sz="1200" b="1" dirty="0">
                              <a:solidFill>
                                <a:schemeClr val="accent5"/>
                              </a:solidFill>
                              <a:effectLst/>
                              <a:latin typeface="+mj-lt"/>
                              <a:ea typeface="Times New Roman"/>
                            </a:rPr>
                            <a:t> </a:t>
                          </a:r>
                          <a:endParaRPr lang="en-US" sz="1200" dirty="0">
                            <a:solidFill>
                              <a:schemeClr val="accent5"/>
                            </a:solidFill>
                            <a:effectLst/>
                            <a:latin typeface="+mj-lt"/>
                            <a:ea typeface="Calibri"/>
                          </a:endParaRPr>
                        </a:p>
                        <a:p>
                          <a:pPr algn="ctr">
                            <a:spcAft>
                              <a:spcPts val="0"/>
                            </a:spcAft>
                          </a:pPr>
                          <a:r>
                            <a:rPr lang="de-DE" sz="1200" b="1" dirty="0">
                              <a:solidFill>
                                <a:schemeClr val="accent5"/>
                              </a:solidFill>
                              <a:effectLst/>
                              <a:latin typeface="+mj-lt"/>
                              <a:ea typeface="Times New Roman"/>
                            </a:rPr>
                            <a:t>Bond Index</a:t>
                          </a:r>
                          <a:endParaRPr lang="en-US" sz="1200" dirty="0">
                            <a:solidFill>
                              <a:schemeClr val="accent5"/>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215646">
                    <a:tc>
                      <a:txBody>
                        <a:bodyPr/>
                        <a:lstStyle/>
                        <a:p>
                          <a:endParaRPr lang="en-US"/>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blipFill rotWithShape="1">
                          <a:blip r:embed="rId2"/>
                          <a:stretch>
                            <a:fillRect t="-282857" r="-468929" b="-1860000"/>
                          </a:stretch>
                        </a:blipFill>
                      </a:tcPr>
                    </a:tc>
                    <a:tc>
                      <a:txBody>
                        <a:bodyPr/>
                        <a:lstStyle/>
                        <a:p>
                          <a:pPr algn="ctr">
                            <a:spcAft>
                              <a:spcPts val="0"/>
                            </a:spcAft>
                          </a:pPr>
                          <a:r>
                            <a:rPr lang="de-DE" sz="1200">
                              <a:solidFill>
                                <a:srgbClr val="000000"/>
                              </a:solidFill>
                              <a:effectLst/>
                              <a:latin typeface="+mj-lt"/>
                              <a:ea typeface="Times New Roman"/>
                            </a:rPr>
                            <a:t>0.027**</a:t>
                          </a:r>
                          <a:endParaRPr lang="en-US" sz="12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200">
                            <a:solidFill>
                              <a:srgbClr val="000000"/>
                            </a:solidFill>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200">
                            <a:solidFill>
                              <a:srgbClr val="000000"/>
                            </a:solidFill>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200">
                            <a:solidFill>
                              <a:srgbClr val="000000"/>
                            </a:solidFill>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200">
                            <a:solidFill>
                              <a:srgbClr val="000000"/>
                            </a:solidFill>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dirty="0">
                              <a:solidFill>
                                <a:schemeClr val="accent5"/>
                              </a:solidFill>
                              <a:effectLst/>
                              <a:latin typeface="+mj-lt"/>
                              <a:ea typeface="Times New Roman"/>
                            </a:rPr>
                            <a:t>0.017**</a:t>
                          </a:r>
                          <a:endParaRPr lang="en-US" sz="1200" dirty="0">
                            <a:solidFill>
                              <a:schemeClr val="accent5"/>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182880">
                    <a:tc>
                      <a:txBody>
                        <a:bodyPr/>
                        <a:lstStyle/>
                        <a:p>
                          <a:pPr algn="l"/>
                          <a:endParaRPr lang="en-US" sz="12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dirty="0">
                              <a:solidFill>
                                <a:srgbClr val="000000"/>
                              </a:solidFill>
                              <a:effectLst/>
                              <a:latin typeface="+mj-lt"/>
                              <a:ea typeface="Times New Roman"/>
                            </a:rPr>
                            <a:t>(1.98)</a:t>
                          </a:r>
                          <a:endParaRPr lang="en-US" sz="12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(2.32)</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r>
                  <a:tr h="246761">
                    <a:tc>
                      <a:txBody>
                        <a:bodyPr/>
                        <a:lstStyle/>
                        <a:p>
                          <a:endParaRPr lang="en-US"/>
                        </a:p>
                      </a:txBody>
                      <a:tcPr marL="44450" marR="44450" marT="0" marB="0" anchor="b">
                        <a:lnL>
                          <a:noFill/>
                        </a:lnL>
                        <a:lnR>
                          <a:noFill/>
                        </a:lnR>
                        <a:lnT>
                          <a:noFill/>
                        </a:lnT>
                        <a:lnB>
                          <a:noFill/>
                        </a:lnB>
                        <a:blipFill rotWithShape="1">
                          <a:blip r:embed="rId2"/>
                          <a:stretch>
                            <a:fillRect t="-400000" r="-468929" b="-1414634"/>
                          </a:stretch>
                        </a:blipFill>
                      </a:tcPr>
                    </a:tc>
                    <a:tc>
                      <a:txBody>
                        <a:bodyPr/>
                        <a:lstStyle/>
                        <a:p>
                          <a:endParaRPr lang="en-US" sz="12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0.310***</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0.226***</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endParaRPr lang="en-US" sz="1200" dirty="0">
                            <a:solidFill>
                              <a:schemeClr val="accent5"/>
                            </a:solidFill>
                            <a:effectLst/>
                            <a:latin typeface="+mj-lt"/>
                          </a:endParaRPr>
                        </a:p>
                      </a:txBody>
                      <a:tcPr marL="44450" marR="44450" marT="0" marB="0" anchor="b">
                        <a:lnL>
                          <a:noFill/>
                        </a:lnL>
                        <a:lnR>
                          <a:noFill/>
                        </a:lnR>
                        <a:lnT>
                          <a:noFill/>
                        </a:lnT>
                        <a:lnB>
                          <a:noFill/>
                        </a:lnB>
                      </a:tcPr>
                    </a:tc>
                  </a:tr>
                  <a:tr h="182880">
                    <a:tc>
                      <a:txBody>
                        <a:bodyPr/>
                        <a:lstStyle/>
                        <a:p>
                          <a:pPr algn="l"/>
                          <a:endParaRPr lang="en-US" sz="1200" dirty="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(5.85)</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(2.74)</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r>
                  <a:tr h="246761">
                    <a:tc>
                      <a:txBody>
                        <a:bodyPr/>
                        <a:lstStyle/>
                        <a:p>
                          <a:endParaRPr lang="en-US"/>
                        </a:p>
                      </a:txBody>
                      <a:tcPr marL="44450" marR="44450" marT="0" marB="0" anchor="b">
                        <a:lnL>
                          <a:noFill/>
                        </a:lnL>
                        <a:lnR>
                          <a:noFill/>
                        </a:lnR>
                        <a:lnT>
                          <a:noFill/>
                        </a:lnT>
                        <a:lnB>
                          <a:noFill/>
                        </a:lnB>
                        <a:blipFill rotWithShape="1">
                          <a:blip r:embed="rId2"/>
                          <a:stretch>
                            <a:fillRect t="-587500" r="-468929" b="-1275000"/>
                          </a:stretch>
                        </a:blipFill>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0.093***</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0.014</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r>
                  <a:tr h="182880">
                    <a:tc>
                      <a:txBody>
                        <a:bodyPr/>
                        <a:lstStyle/>
                        <a:p>
                          <a:pPr algn="l"/>
                          <a:endParaRPr lang="en-US" sz="1200" dirty="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(2.83)</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(1.27)</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r>
                  <a:tr h="244983">
                    <a:tc>
                      <a:txBody>
                        <a:bodyPr/>
                        <a:lstStyle/>
                        <a:p>
                          <a:endParaRPr lang="en-US"/>
                        </a:p>
                      </a:txBody>
                      <a:tcPr marL="44450" marR="44450" marT="0" marB="0" anchor="b">
                        <a:lnL>
                          <a:noFill/>
                        </a:lnL>
                        <a:lnR>
                          <a:noFill/>
                        </a:lnR>
                        <a:lnT>
                          <a:noFill/>
                        </a:lnT>
                        <a:lnB>
                          <a:noFill/>
                        </a:lnB>
                        <a:blipFill rotWithShape="1">
                          <a:blip r:embed="rId2"/>
                          <a:stretch>
                            <a:fillRect t="-762500" r="-468929" b="-1100000"/>
                          </a:stretch>
                        </a:blipFill>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0.255***</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0.012</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endParaRPr lang="en-US" sz="1200" dirty="0">
                            <a:solidFill>
                              <a:schemeClr val="accent5"/>
                            </a:solidFill>
                            <a:effectLst/>
                            <a:latin typeface="+mj-lt"/>
                          </a:endParaRPr>
                        </a:p>
                      </a:txBody>
                      <a:tcPr marL="44450" marR="44450" marT="0" marB="0" anchor="b">
                        <a:lnL>
                          <a:noFill/>
                        </a:lnL>
                        <a:lnR>
                          <a:noFill/>
                        </a:lnR>
                        <a:lnT>
                          <a:noFill/>
                        </a:lnT>
                        <a:lnB>
                          <a:noFill/>
                        </a:lnB>
                      </a:tcPr>
                    </a:tc>
                  </a:tr>
                  <a:tr h="182880">
                    <a:tc>
                      <a:txBody>
                        <a:bodyPr/>
                        <a:lstStyle/>
                        <a:p>
                          <a:pPr algn="l"/>
                          <a:endParaRPr lang="en-US" sz="1200" dirty="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(5.96)</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(0.23)</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r>
                  <a:tr h="216472">
                    <a:tc>
                      <a:txBody>
                        <a:bodyPr/>
                        <a:lstStyle/>
                        <a:p>
                          <a:endParaRPr lang="en-US"/>
                        </a:p>
                      </a:txBody>
                      <a:tcPr marL="44450" marR="44450" marT="0" marB="0" anchor="b">
                        <a:lnL>
                          <a:noFill/>
                        </a:lnL>
                        <a:lnR>
                          <a:noFill/>
                        </a:lnR>
                        <a:lnT>
                          <a:noFill/>
                        </a:lnT>
                        <a:lnB>
                          <a:noFill/>
                        </a:lnB>
                        <a:blipFill rotWithShape="1">
                          <a:blip r:embed="rId2"/>
                          <a:stretch>
                            <a:fillRect t="-1041667" r="-468929" b="-1038889"/>
                          </a:stretch>
                        </a:blipFill>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0.216***</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0.126***</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r>
                  <a:tr h="182880">
                    <a:tc>
                      <a:txBody>
                        <a:bodyPr/>
                        <a:lstStyle/>
                        <a:p>
                          <a:pPr algn="l"/>
                          <a:endParaRPr lang="en-US" sz="1200" dirty="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(5.75)</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(3.33)</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endParaRPr lang="en-US" sz="1200" dirty="0">
                            <a:solidFill>
                              <a:schemeClr val="accent5"/>
                            </a:solidFill>
                            <a:effectLst/>
                            <a:latin typeface="+mj-lt"/>
                          </a:endParaRPr>
                        </a:p>
                      </a:txBody>
                      <a:tcPr marL="44450" marR="44450" marT="0" marB="0" anchor="b">
                        <a:lnL>
                          <a:noFill/>
                        </a:lnL>
                        <a:lnR>
                          <a:noFill/>
                        </a:lnR>
                        <a:lnT>
                          <a:noFill/>
                        </a:lnT>
                        <a:lnB>
                          <a:noFill/>
                        </a:lnB>
                      </a:tcPr>
                    </a:tc>
                  </a:tr>
                  <a:tr h="215646">
                    <a:tc>
                      <a:txBody>
                        <a:bodyPr/>
                        <a:lstStyle/>
                        <a:p>
                          <a:endParaRPr lang="en-US"/>
                        </a:p>
                      </a:txBody>
                      <a:tcPr marL="44450" marR="44450" marT="0" marB="0" anchor="b">
                        <a:lnL>
                          <a:noFill/>
                        </a:lnL>
                        <a:lnR>
                          <a:noFill/>
                        </a:lnR>
                        <a:lnT>
                          <a:noFill/>
                        </a:lnT>
                        <a:lnB>
                          <a:noFill/>
                        </a:lnB>
                        <a:blipFill rotWithShape="1">
                          <a:blip r:embed="rId2"/>
                          <a:stretch>
                            <a:fillRect t="-1260000" r="-468929" b="-882857"/>
                          </a:stretch>
                        </a:blipFill>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dirty="0">
                              <a:solidFill>
                                <a:schemeClr val="accent5"/>
                              </a:solidFill>
                              <a:effectLst/>
                              <a:latin typeface="+mj-lt"/>
                              <a:ea typeface="Times New Roman"/>
                            </a:rPr>
                            <a:t>0.340***</a:t>
                          </a:r>
                          <a:endParaRPr lang="en-US" sz="1200" dirty="0">
                            <a:solidFill>
                              <a:schemeClr val="accent5"/>
                            </a:solidFill>
                            <a:effectLst/>
                            <a:latin typeface="+mj-lt"/>
                            <a:ea typeface="Calibri"/>
                          </a:endParaRPr>
                        </a:p>
                      </a:txBody>
                      <a:tcPr marL="44450" marR="44450" marT="0" marB="0" anchor="b">
                        <a:lnL>
                          <a:noFill/>
                        </a:lnL>
                        <a:lnR>
                          <a:noFill/>
                        </a:lnR>
                        <a:lnT>
                          <a:noFill/>
                        </a:lnT>
                        <a:lnB>
                          <a:noFill/>
                        </a:lnB>
                      </a:tcPr>
                    </a:tc>
                  </a:tr>
                  <a:tr h="182880">
                    <a:tc>
                      <a:txBody>
                        <a:bodyPr/>
                        <a:lstStyle/>
                        <a:p>
                          <a:pPr algn="l"/>
                          <a:endParaRPr lang="en-US" sz="1200" dirty="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dirty="0">
                              <a:solidFill>
                                <a:schemeClr val="accent5"/>
                              </a:solidFill>
                              <a:effectLst/>
                              <a:latin typeface="+mj-lt"/>
                              <a:ea typeface="Times New Roman"/>
                            </a:rPr>
                            <a:t>(8.55)</a:t>
                          </a:r>
                          <a:endParaRPr lang="en-US" sz="1200" dirty="0">
                            <a:solidFill>
                              <a:schemeClr val="accent5"/>
                            </a:solidFill>
                            <a:effectLst/>
                            <a:latin typeface="+mj-lt"/>
                            <a:ea typeface="Calibri"/>
                          </a:endParaRPr>
                        </a:p>
                      </a:txBody>
                      <a:tcPr marL="44450" marR="44450" marT="0" marB="0" anchor="b">
                        <a:lnL>
                          <a:noFill/>
                        </a:lnL>
                        <a:lnR>
                          <a:noFill/>
                        </a:lnR>
                        <a:lnT>
                          <a:noFill/>
                        </a:lnT>
                        <a:lnB>
                          <a:noFill/>
                        </a:lnB>
                      </a:tcPr>
                    </a:tc>
                  </a:tr>
                  <a:tr h="246761">
                    <a:tc>
                      <a:txBody>
                        <a:bodyPr/>
                        <a:lstStyle/>
                        <a:p>
                          <a:endParaRPr lang="en-US"/>
                        </a:p>
                      </a:txBody>
                      <a:tcPr marL="44450" marR="44450" marT="0" marB="0" anchor="b">
                        <a:lnL>
                          <a:noFill/>
                        </a:lnL>
                        <a:lnR>
                          <a:noFill/>
                        </a:lnR>
                        <a:lnT>
                          <a:noFill/>
                        </a:lnT>
                        <a:lnB>
                          <a:noFill/>
                        </a:lnB>
                        <a:blipFill rotWithShape="1">
                          <a:blip r:embed="rId2"/>
                          <a:stretch>
                            <a:fillRect t="-1234146" r="-468929" b="-580488"/>
                          </a:stretch>
                        </a:blipFill>
                      </a:tcPr>
                    </a:tc>
                    <a:tc>
                      <a:txBody>
                        <a:bodyPr/>
                        <a:lstStyle/>
                        <a:p>
                          <a:pPr algn="ctr">
                            <a:spcAft>
                              <a:spcPts val="0"/>
                            </a:spcAft>
                          </a:pPr>
                          <a:r>
                            <a:rPr lang="de-DE" sz="1200">
                              <a:solidFill>
                                <a:srgbClr val="000000"/>
                              </a:solidFill>
                              <a:effectLst/>
                              <a:latin typeface="+mj-lt"/>
                              <a:ea typeface="Times New Roman"/>
                            </a:rPr>
                            <a:t>-2.165***</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-2.179***</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-2.175***</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-2.197***</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-2.216***</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-2.199***</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-2.183***</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r>
                  <a:tr h="182880">
                    <a:tc>
                      <a:txBody>
                        <a:bodyPr/>
                        <a:lstStyle/>
                        <a:p>
                          <a:pPr algn="l"/>
                          <a:endParaRPr lang="en-US" sz="12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(-20.34)</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(-23.71)</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(-21.04)</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(-22.12)</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(-21.24)</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(-22.73)</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dirty="0">
                              <a:solidFill>
                                <a:schemeClr val="accent5"/>
                              </a:solidFill>
                              <a:effectLst/>
                              <a:latin typeface="+mj-lt"/>
                              <a:ea typeface="Times New Roman"/>
                            </a:rPr>
                            <a:t>(-22.79)</a:t>
                          </a:r>
                          <a:endParaRPr lang="en-US" sz="1200" dirty="0">
                            <a:solidFill>
                              <a:schemeClr val="accent5"/>
                            </a:solidFill>
                            <a:effectLst/>
                            <a:latin typeface="+mj-lt"/>
                            <a:ea typeface="Calibri"/>
                          </a:endParaRPr>
                        </a:p>
                      </a:txBody>
                      <a:tcPr marL="44450" marR="44450" marT="0" marB="0" anchor="b">
                        <a:lnL>
                          <a:noFill/>
                        </a:lnL>
                        <a:lnR>
                          <a:noFill/>
                        </a:lnR>
                        <a:lnT>
                          <a:noFill/>
                        </a:lnT>
                        <a:lnB>
                          <a:noFill/>
                        </a:lnB>
                      </a:tcPr>
                    </a:tc>
                  </a:tr>
                  <a:tr h="214694">
                    <a:tc>
                      <a:txBody>
                        <a:bodyPr/>
                        <a:lstStyle/>
                        <a:p>
                          <a:endParaRPr lang="en-US"/>
                        </a:p>
                      </a:txBody>
                      <a:tcPr marL="44450" marR="44450" marT="0" marB="0" anchor="b">
                        <a:lnL>
                          <a:noFill/>
                        </a:lnL>
                        <a:lnR>
                          <a:noFill/>
                        </a:lnR>
                        <a:lnT>
                          <a:noFill/>
                        </a:lnT>
                        <a:lnB>
                          <a:noFill/>
                        </a:lnB>
                        <a:blipFill rotWithShape="1">
                          <a:blip r:embed="rId2"/>
                          <a:stretch>
                            <a:fillRect t="-1648571" r="-468929" b="-494286"/>
                          </a:stretch>
                        </a:blipFill>
                      </a:tcPr>
                    </a:tc>
                    <a:tc>
                      <a:txBody>
                        <a:bodyPr/>
                        <a:lstStyle/>
                        <a:p>
                          <a:pPr algn="ctr">
                            <a:spcAft>
                              <a:spcPts val="0"/>
                            </a:spcAft>
                          </a:pPr>
                          <a:r>
                            <a:rPr lang="de-DE" sz="1200">
                              <a:solidFill>
                                <a:srgbClr val="000000"/>
                              </a:solidFill>
                              <a:effectLst/>
                              <a:latin typeface="+mj-lt"/>
                              <a:ea typeface="Times New Roman"/>
                            </a:rPr>
                            <a:t>1.405***</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1.393***</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1.404***</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1.398***</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1.400***</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1.387***</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dirty="0">
                              <a:solidFill>
                                <a:schemeClr val="accent5"/>
                              </a:solidFill>
                              <a:effectLst/>
                              <a:latin typeface="+mj-lt"/>
                              <a:ea typeface="Times New Roman"/>
                            </a:rPr>
                            <a:t>1.389***</a:t>
                          </a:r>
                          <a:endParaRPr lang="en-US" sz="1200" dirty="0">
                            <a:solidFill>
                              <a:schemeClr val="accent5"/>
                            </a:solidFill>
                            <a:effectLst/>
                            <a:latin typeface="+mj-lt"/>
                            <a:ea typeface="Calibri"/>
                          </a:endParaRPr>
                        </a:p>
                      </a:txBody>
                      <a:tcPr marL="44450" marR="44450" marT="0" marB="0" anchor="b">
                        <a:lnL>
                          <a:noFill/>
                        </a:lnL>
                        <a:lnR>
                          <a:noFill/>
                        </a:lnR>
                        <a:lnT>
                          <a:noFill/>
                        </a:lnT>
                        <a:lnB>
                          <a:noFill/>
                        </a:lnB>
                      </a:tcPr>
                    </a:tc>
                  </a:tr>
                  <a:tr h="182880">
                    <a:tc>
                      <a:txBody>
                        <a:bodyPr/>
                        <a:lstStyle/>
                        <a:p>
                          <a:pPr algn="l"/>
                          <a:endParaRPr lang="en-US" sz="12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(15.70)</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(15.90)</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(15.77)</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(15.96)</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(16.04)</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(16.02)</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(15.91)</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r>
                  <a:tr h="216535">
                    <a:tc>
                      <a:txBody>
                        <a:bodyPr/>
                        <a:lstStyle/>
                        <a:p>
                          <a:endParaRPr lang="en-US"/>
                        </a:p>
                      </a:txBody>
                      <a:tcPr marL="44450" marR="44450" marT="0" marB="0" anchor="b">
                        <a:lnL>
                          <a:noFill/>
                        </a:lnL>
                        <a:lnR>
                          <a:noFill/>
                        </a:lnR>
                        <a:lnT>
                          <a:noFill/>
                        </a:lnT>
                        <a:lnB>
                          <a:noFill/>
                        </a:lnB>
                        <a:blipFill rotWithShape="1">
                          <a:blip r:embed="rId2"/>
                          <a:stretch>
                            <a:fillRect t="-1834286" r="-468929" b="-308571"/>
                          </a:stretch>
                        </a:blipFill>
                      </a:tcPr>
                    </a:tc>
                    <a:tc>
                      <a:txBody>
                        <a:bodyPr/>
                        <a:lstStyle/>
                        <a:p>
                          <a:pPr algn="ctr">
                            <a:spcAft>
                              <a:spcPts val="0"/>
                            </a:spcAft>
                          </a:pPr>
                          <a:r>
                            <a:rPr lang="de-DE" sz="1200">
                              <a:solidFill>
                                <a:srgbClr val="000000"/>
                              </a:solidFill>
                              <a:effectLst/>
                              <a:latin typeface="+mj-lt"/>
                              <a:ea typeface="Times New Roman"/>
                            </a:rPr>
                            <a:t>-0.001**</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-0.001***</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-0.001**</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-0.001**</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-0.001**</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-0.001***</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dirty="0">
                              <a:solidFill>
                                <a:schemeClr val="accent5"/>
                              </a:solidFill>
                              <a:effectLst/>
                              <a:latin typeface="+mj-lt"/>
                              <a:ea typeface="Times New Roman"/>
                            </a:rPr>
                            <a:t>-0.001**</a:t>
                          </a:r>
                          <a:endParaRPr lang="en-US" sz="1200" dirty="0">
                            <a:solidFill>
                              <a:schemeClr val="accent5"/>
                            </a:solidFill>
                            <a:effectLst/>
                            <a:latin typeface="+mj-lt"/>
                            <a:ea typeface="Calibri"/>
                          </a:endParaRPr>
                        </a:p>
                      </a:txBody>
                      <a:tcPr marL="44450" marR="44450" marT="0" marB="0" anchor="b">
                        <a:lnL>
                          <a:noFill/>
                        </a:lnL>
                        <a:lnR>
                          <a:noFill/>
                        </a:lnR>
                        <a:lnT>
                          <a:noFill/>
                        </a:lnT>
                        <a:lnB>
                          <a:noFill/>
                        </a:lnB>
                      </a:tcPr>
                    </a:tc>
                  </a:tr>
                  <a:tr h="182880">
                    <a:tc>
                      <a:txBody>
                        <a:bodyPr/>
                        <a:lstStyle/>
                        <a:p>
                          <a:pPr algn="l"/>
                          <a:endParaRPr lang="en-US" sz="1200" dirty="0">
                            <a:solidFill>
                              <a:srgbClr val="000000"/>
                            </a:solidFill>
                            <a:effectLst/>
                            <a:latin typeface="+mj-lt"/>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a:solidFill>
                                <a:srgbClr val="000000"/>
                              </a:solidFill>
                              <a:effectLst/>
                              <a:latin typeface="+mj-lt"/>
                              <a:ea typeface="Times New Roman"/>
                            </a:rPr>
                            <a:t>(-2.49)</a:t>
                          </a:r>
                          <a:endParaRPr lang="en-US" sz="12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a:solidFill>
                                <a:srgbClr val="000000"/>
                              </a:solidFill>
                              <a:effectLst/>
                              <a:latin typeface="+mj-lt"/>
                              <a:ea typeface="Times New Roman"/>
                            </a:rPr>
                            <a:t>(-2.61)</a:t>
                          </a:r>
                          <a:endParaRPr lang="en-US" sz="12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a:solidFill>
                                <a:srgbClr val="000000"/>
                              </a:solidFill>
                              <a:effectLst/>
                              <a:latin typeface="+mj-lt"/>
                              <a:ea typeface="Times New Roman"/>
                            </a:rPr>
                            <a:t>(-2.42)</a:t>
                          </a:r>
                          <a:endParaRPr lang="en-US" sz="12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a:solidFill>
                                <a:srgbClr val="000000"/>
                              </a:solidFill>
                              <a:effectLst/>
                              <a:latin typeface="+mj-lt"/>
                              <a:ea typeface="Times New Roman"/>
                            </a:rPr>
                            <a:t>(-2.35)</a:t>
                          </a:r>
                          <a:endParaRPr lang="en-US" sz="12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a:solidFill>
                                <a:srgbClr val="000000"/>
                              </a:solidFill>
                              <a:effectLst/>
                              <a:latin typeface="+mj-lt"/>
                              <a:ea typeface="Times New Roman"/>
                            </a:rPr>
                            <a:t>(-2.46)</a:t>
                          </a:r>
                          <a:endParaRPr lang="en-US" sz="12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a:solidFill>
                                <a:schemeClr val="accent5"/>
                              </a:solidFill>
                              <a:effectLst/>
                              <a:latin typeface="+mj-lt"/>
                              <a:ea typeface="Times New Roman"/>
                            </a:rPr>
                            <a:t>(-2.66)</a:t>
                          </a:r>
                          <a:endParaRPr lang="en-US" sz="1200">
                            <a:solidFill>
                              <a:schemeClr val="accent5"/>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dirty="0">
                              <a:solidFill>
                                <a:schemeClr val="accent5"/>
                              </a:solidFill>
                              <a:effectLst/>
                              <a:latin typeface="+mj-lt"/>
                              <a:ea typeface="Times New Roman"/>
                            </a:rPr>
                            <a:t>(-2.57)</a:t>
                          </a:r>
                          <a:endParaRPr lang="en-US" sz="1200" dirty="0">
                            <a:solidFill>
                              <a:schemeClr val="accent5"/>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182880">
                    <a:tc>
                      <a:txBody>
                        <a:bodyPr/>
                        <a:lstStyle/>
                        <a:p>
                          <a:endParaRPr lang="en-US"/>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blipFill rotWithShape="1">
                          <a:blip r:embed="rId2"/>
                          <a:stretch>
                            <a:fillRect t="-2356667" r="-468929" b="-160000"/>
                          </a:stretch>
                        </a:blipFill>
                      </a:tcPr>
                    </a:tc>
                    <a:tc>
                      <a:txBody>
                        <a:bodyPr/>
                        <a:lstStyle/>
                        <a:p>
                          <a:pPr algn="ctr">
                            <a:spcAft>
                              <a:spcPts val="0"/>
                            </a:spcAft>
                          </a:pPr>
                          <a:r>
                            <a:rPr lang="de-DE" sz="1200">
                              <a:solidFill>
                                <a:srgbClr val="000000"/>
                              </a:solidFill>
                              <a:effectLst/>
                              <a:latin typeface="+mj-lt"/>
                              <a:ea typeface="Times New Roman"/>
                            </a:rPr>
                            <a:t>71,962</a:t>
                          </a:r>
                          <a:endParaRPr lang="en-US" sz="12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a:solidFill>
                                <a:srgbClr val="000000"/>
                              </a:solidFill>
                              <a:effectLst/>
                              <a:latin typeface="+mj-lt"/>
                              <a:ea typeface="Times New Roman"/>
                            </a:rPr>
                            <a:t>71,962</a:t>
                          </a:r>
                          <a:endParaRPr lang="en-US" sz="12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a:solidFill>
                                <a:srgbClr val="000000"/>
                              </a:solidFill>
                              <a:effectLst/>
                              <a:latin typeface="+mj-lt"/>
                              <a:ea typeface="Times New Roman"/>
                            </a:rPr>
                            <a:t>71,962</a:t>
                          </a:r>
                          <a:endParaRPr lang="en-US" sz="12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a:solidFill>
                                <a:srgbClr val="000000"/>
                              </a:solidFill>
                              <a:effectLst/>
                              <a:latin typeface="+mj-lt"/>
                              <a:ea typeface="Times New Roman"/>
                            </a:rPr>
                            <a:t>71,962</a:t>
                          </a:r>
                          <a:endParaRPr lang="en-US" sz="12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a:solidFill>
                                <a:srgbClr val="000000"/>
                              </a:solidFill>
                              <a:effectLst/>
                              <a:latin typeface="+mj-lt"/>
                              <a:ea typeface="Times New Roman"/>
                            </a:rPr>
                            <a:t>71,962</a:t>
                          </a:r>
                          <a:endParaRPr lang="en-US" sz="12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a:solidFill>
                                <a:schemeClr val="accent5"/>
                              </a:solidFill>
                              <a:effectLst/>
                              <a:latin typeface="+mj-lt"/>
                              <a:ea typeface="Times New Roman"/>
                            </a:rPr>
                            <a:t>71,962</a:t>
                          </a:r>
                          <a:endParaRPr lang="en-US" sz="1200">
                            <a:solidFill>
                              <a:schemeClr val="accent5"/>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dirty="0">
                              <a:solidFill>
                                <a:schemeClr val="accent5"/>
                              </a:solidFill>
                              <a:effectLst/>
                              <a:latin typeface="+mj-lt"/>
                              <a:ea typeface="Times New Roman"/>
                            </a:rPr>
                            <a:t>71,962</a:t>
                          </a:r>
                          <a:endParaRPr lang="en-US" sz="1200" dirty="0">
                            <a:solidFill>
                              <a:schemeClr val="accent5"/>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198565">
                    <a:tc>
                      <a:txBody>
                        <a:bodyPr/>
                        <a:lstStyle/>
                        <a:p>
                          <a:endParaRPr lang="en-US"/>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blipFill rotWithShape="1">
                          <a:blip r:embed="rId2"/>
                          <a:stretch>
                            <a:fillRect t="-2233333" r="-468929" b="-45455"/>
                          </a:stretch>
                        </a:blipFill>
                      </a:tcPr>
                    </a:tc>
                    <a:tc>
                      <a:txBody>
                        <a:bodyPr/>
                        <a:lstStyle/>
                        <a:p>
                          <a:pPr algn="ctr">
                            <a:spcAft>
                              <a:spcPts val="0"/>
                            </a:spcAft>
                          </a:pPr>
                          <a:r>
                            <a:rPr lang="de-DE" sz="1200">
                              <a:solidFill>
                                <a:srgbClr val="000000"/>
                              </a:solidFill>
                              <a:effectLst/>
                              <a:latin typeface="+mj-lt"/>
                              <a:ea typeface="Times New Roman"/>
                            </a:rPr>
                            <a:t>42.86%</a:t>
                          </a:r>
                          <a:endParaRPr lang="en-US" sz="12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a:solidFill>
                                <a:srgbClr val="000000"/>
                              </a:solidFill>
                              <a:effectLst/>
                              <a:latin typeface="+mj-lt"/>
                              <a:ea typeface="Times New Roman"/>
                            </a:rPr>
                            <a:t>43.12%</a:t>
                          </a:r>
                          <a:endParaRPr lang="en-US" sz="12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a:solidFill>
                                <a:srgbClr val="000000"/>
                              </a:solidFill>
                              <a:effectLst/>
                              <a:latin typeface="+mj-lt"/>
                              <a:ea typeface="Times New Roman"/>
                            </a:rPr>
                            <a:t>43.04%</a:t>
                          </a:r>
                          <a:endParaRPr lang="en-US" sz="12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a:solidFill>
                                <a:srgbClr val="000000"/>
                              </a:solidFill>
                              <a:effectLst/>
                              <a:latin typeface="+mj-lt"/>
                              <a:ea typeface="Times New Roman"/>
                            </a:rPr>
                            <a:t>42.89%</a:t>
                          </a:r>
                          <a:endParaRPr lang="en-US" sz="12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a:solidFill>
                                <a:srgbClr val="000000"/>
                              </a:solidFill>
                              <a:effectLst/>
                              <a:latin typeface="+mj-lt"/>
                              <a:ea typeface="Times New Roman"/>
                            </a:rPr>
                            <a:t>43.04%</a:t>
                          </a:r>
                          <a:endParaRPr lang="en-US" sz="12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a:solidFill>
                                <a:schemeClr val="accent5"/>
                              </a:solidFill>
                              <a:effectLst/>
                              <a:latin typeface="+mj-lt"/>
                              <a:ea typeface="Times New Roman"/>
                            </a:rPr>
                            <a:t>43.29%</a:t>
                          </a:r>
                          <a:endParaRPr lang="en-US" sz="1200">
                            <a:solidFill>
                              <a:schemeClr val="accent5"/>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dirty="0">
                              <a:solidFill>
                                <a:schemeClr val="accent5"/>
                              </a:solidFill>
                              <a:effectLst/>
                              <a:latin typeface="+mj-lt"/>
                              <a:ea typeface="Times New Roman"/>
                            </a:rPr>
                            <a:t>43.23%</a:t>
                          </a:r>
                          <a:endParaRPr lang="en-US" sz="1200" dirty="0">
                            <a:solidFill>
                              <a:schemeClr val="accent5"/>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mc:Fallback>
      </mc:AlternateContent>
      <p:sp>
        <p:nvSpPr>
          <p:cNvPr id="2" name="Titel 1"/>
          <p:cNvSpPr>
            <a:spLocks noGrp="1"/>
          </p:cNvSpPr>
          <p:nvPr>
            <p:ph type="title"/>
          </p:nvPr>
        </p:nvSpPr>
        <p:spPr/>
        <p:txBody>
          <a:bodyPr/>
          <a:lstStyle/>
          <a:p>
            <a:r>
              <a:rPr lang="en-US" dirty="0"/>
              <a:t>Table </a:t>
            </a:r>
            <a:r>
              <a:rPr lang="en-US" dirty="0" smtClean="0"/>
              <a:t>4B. Banks’ Carry Trade Behavior Estimates</a:t>
            </a:r>
            <a:endParaRPr lang="de-DE" dirty="0"/>
          </a:p>
        </p:txBody>
      </p:sp>
      <mc:AlternateContent xmlns:mc="http://schemas.openxmlformats.org/markup-compatibility/2006" xmlns:a14="http://schemas.microsoft.com/office/drawing/2010/main">
        <mc:Choice Requires="a14">
          <p:sp>
            <p:nvSpPr>
              <p:cNvPr id="4" name="Rechteck 3"/>
              <p:cNvSpPr/>
              <p:nvPr/>
            </p:nvSpPr>
            <p:spPr>
              <a:xfrm>
                <a:off x="738390" y="1196870"/>
                <a:ext cx="8352928" cy="45634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a:rPr>
                          </m:ctrlPr>
                        </m:sSubPr>
                        <m:e>
                          <m:r>
                            <a:rPr lang="de-DE" i="1">
                              <a:latin typeface="Cambria Math"/>
                            </a:rPr>
                            <m:t>𝑅</m:t>
                          </m:r>
                        </m:e>
                        <m:sub>
                          <m:r>
                            <a:rPr lang="de-DE" i="1">
                              <a:latin typeface="Cambria Math"/>
                            </a:rPr>
                            <m:t>𝑖</m:t>
                          </m:r>
                          <m:r>
                            <a:rPr lang="de-DE" i="1">
                              <a:latin typeface="Cambria Math"/>
                            </a:rPr>
                            <m:t>,</m:t>
                          </m:r>
                          <m:r>
                            <a:rPr lang="de-DE" i="1">
                              <a:latin typeface="Cambria Math"/>
                            </a:rPr>
                            <m:t>𝑡</m:t>
                          </m:r>
                        </m:sub>
                      </m:sSub>
                      <m:r>
                        <a:rPr lang="de-DE" i="1">
                          <a:latin typeface="Cambria Math"/>
                        </a:rPr>
                        <m:t>=</m:t>
                      </m:r>
                      <m:sSub>
                        <m:sSubPr>
                          <m:ctrlPr>
                            <a:rPr lang="de-DE" i="1">
                              <a:latin typeface="Cambria Math"/>
                            </a:rPr>
                          </m:ctrlPr>
                        </m:sSubPr>
                        <m:e>
                          <m:r>
                            <a:rPr lang="en-US" i="1">
                              <a:latin typeface="Cambria Math"/>
                            </a:rPr>
                            <m:t>𝛽</m:t>
                          </m:r>
                        </m:e>
                        <m:sub>
                          <m:r>
                            <a:rPr lang="de-DE" i="1">
                              <a:latin typeface="Cambria Math"/>
                            </a:rPr>
                            <m:t>0</m:t>
                          </m:r>
                        </m:sub>
                      </m:sSub>
                      <m:r>
                        <a:rPr lang="de-DE" i="1">
                          <a:latin typeface="Cambria Math"/>
                        </a:rPr>
                        <m:t>+</m:t>
                      </m:r>
                      <m:sSub>
                        <m:sSubPr>
                          <m:ctrlPr>
                            <a:rPr lang="de-DE" i="1">
                              <a:latin typeface="Cambria Math"/>
                            </a:rPr>
                          </m:ctrlPr>
                        </m:sSubPr>
                        <m:e>
                          <m:r>
                            <a:rPr lang="en-US" i="1">
                              <a:latin typeface="Cambria Math"/>
                            </a:rPr>
                            <m:t>𝛽</m:t>
                          </m:r>
                        </m:e>
                        <m:sub>
                          <m:r>
                            <a:rPr lang="de-DE" i="1">
                              <a:latin typeface="Cambria Math"/>
                            </a:rPr>
                            <m:t>𝐺𝐼𝑃𝑆𝐼</m:t>
                          </m:r>
                        </m:sub>
                      </m:sSub>
                      <m:sSub>
                        <m:sSubPr>
                          <m:ctrlPr>
                            <a:rPr lang="de-DE" i="1">
                              <a:latin typeface="Cambria Math"/>
                            </a:rPr>
                          </m:ctrlPr>
                        </m:sSubPr>
                        <m:e>
                          <m:r>
                            <a:rPr lang="de-DE" i="1">
                              <a:latin typeface="Cambria Math"/>
                            </a:rPr>
                            <m:t>𝑅</m:t>
                          </m:r>
                        </m:e>
                        <m:sub>
                          <m:r>
                            <a:rPr lang="de-DE" i="1">
                              <a:latin typeface="Cambria Math"/>
                            </a:rPr>
                            <m:t>𝐺𝐼𝑃𝑆𝐼</m:t>
                          </m:r>
                          <m:r>
                            <a:rPr lang="de-DE" i="1">
                              <a:latin typeface="Cambria Math"/>
                            </a:rPr>
                            <m:t>,</m:t>
                          </m:r>
                          <m:r>
                            <a:rPr lang="de-DE" i="1">
                              <a:latin typeface="Cambria Math"/>
                            </a:rPr>
                            <m:t>𝑡</m:t>
                          </m:r>
                        </m:sub>
                      </m:sSub>
                      <m:r>
                        <a:rPr lang="de-DE" i="1">
                          <a:latin typeface="Cambria Math"/>
                        </a:rPr>
                        <m:t>+</m:t>
                      </m:r>
                      <m:sSub>
                        <m:sSubPr>
                          <m:ctrlPr>
                            <a:rPr lang="de-DE" i="1">
                              <a:latin typeface="Cambria Math"/>
                            </a:rPr>
                          </m:ctrlPr>
                        </m:sSubPr>
                        <m:e>
                          <m:r>
                            <a:rPr lang="en-US" i="1">
                              <a:latin typeface="Cambria Math"/>
                            </a:rPr>
                            <m:t>𝛽</m:t>
                          </m:r>
                        </m:e>
                        <m:sub>
                          <m:r>
                            <a:rPr lang="de-DE" i="1">
                              <a:latin typeface="Cambria Math"/>
                            </a:rPr>
                            <m:t>𝐺𝑒𝑟𝑚𝑎𝑛𝑦</m:t>
                          </m:r>
                        </m:sub>
                      </m:sSub>
                      <m:sSub>
                        <m:sSubPr>
                          <m:ctrlPr>
                            <a:rPr lang="de-DE" i="1">
                              <a:latin typeface="Cambria Math"/>
                            </a:rPr>
                          </m:ctrlPr>
                        </m:sSubPr>
                        <m:e>
                          <m:r>
                            <a:rPr lang="de-DE" i="1">
                              <a:latin typeface="Cambria Math"/>
                            </a:rPr>
                            <m:t>𝑅</m:t>
                          </m:r>
                        </m:e>
                        <m:sub>
                          <m:r>
                            <a:rPr lang="de-DE" i="1">
                              <a:latin typeface="Cambria Math"/>
                            </a:rPr>
                            <m:t>𝐺𝑒𝑟𝑚𝑎𝑛𝑦</m:t>
                          </m:r>
                          <m:r>
                            <a:rPr lang="de-DE" i="1">
                              <a:latin typeface="Cambria Math"/>
                            </a:rPr>
                            <m:t>,</m:t>
                          </m:r>
                          <m:r>
                            <a:rPr lang="de-DE" i="1">
                              <a:latin typeface="Cambria Math"/>
                            </a:rPr>
                            <m:t>𝑡</m:t>
                          </m:r>
                        </m:sub>
                      </m:sSub>
                      <m:r>
                        <a:rPr lang="de-DE" i="1">
                          <a:latin typeface="Cambria Math"/>
                        </a:rPr>
                        <m:t>+</m:t>
                      </m:r>
                      <m:sSub>
                        <m:sSubPr>
                          <m:ctrlPr>
                            <a:rPr lang="de-DE" i="1">
                              <a:latin typeface="Cambria Math"/>
                            </a:rPr>
                          </m:ctrlPr>
                        </m:sSubPr>
                        <m:e>
                          <m:sSub>
                            <m:sSubPr>
                              <m:ctrlPr>
                                <a:rPr lang="de-DE" i="1">
                                  <a:latin typeface="Cambria Math"/>
                                </a:rPr>
                              </m:ctrlPr>
                            </m:sSubPr>
                            <m:e>
                              <m:r>
                                <a:rPr lang="en-US" i="1">
                                  <a:latin typeface="Cambria Math"/>
                                </a:rPr>
                                <m:t>𝛽</m:t>
                              </m:r>
                            </m:e>
                            <m:sub>
                              <m:r>
                                <a:rPr lang="de-DE" i="1">
                                  <a:latin typeface="Cambria Math"/>
                                </a:rPr>
                                <m:t>𝑚</m:t>
                              </m:r>
                            </m:sub>
                          </m:sSub>
                          <m:r>
                            <a:rPr lang="de-DE" i="1">
                              <a:latin typeface="Cambria Math"/>
                            </a:rPr>
                            <m:t>𝑅</m:t>
                          </m:r>
                        </m:e>
                        <m:sub>
                          <m:r>
                            <a:rPr lang="de-DE" i="1">
                              <a:latin typeface="Cambria Math"/>
                            </a:rPr>
                            <m:t>𝑚</m:t>
                          </m:r>
                          <m:r>
                            <a:rPr lang="de-DE" i="1">
                              <a:latin typeface="Cambria Math"/>
                            </a:rPr>
                            <m:t>,</m:t>
                          </m:r>
                          <m:r>
                            <a:rPr lang="de-DE" i="1">
                              <a:latin typeface="Cambria Math"/>
                            </a:rPr>
                            <m:t>𝑡</m:t>
                          </m:r>
                        </m:sub>
                      </m:sSub>
                      <m:r>
                        <a:rPr lang="de-DE" i="1">
                          <a:latin typeface="Cambria Math"/>
                        </a:rPr>
                        <m:t>+</m:t>
                      </m:r>
                      <m:sSub>
                        <m:sSubPr>
                          <m:ctrlPr>
                            <a:rPr lang="de-DE" i="1">
                              <a:latin typeface="Cambria Math"/>
                            </a:rPr>
                          </m:ctrlPr>
                        </m:sSubPr>
                        <m:e>
                          <m:r>
                            <a:rPr lang="en-US" i="1">
                              <a:latin typeface="Cambria Math"/>
                            </a:rPr>
                            <m:t>𝜀</m:t>
                          </m:r>
                        </m:e>
                        <m:sub>
                          <m:r>
                            <a:rPr lang="de-DE" i="1">
                              <a:latin typeface="Cambria Math"/>
                            </a:rPr>
                            <m:t>𝑖</m:t>
                          </m:r>
                          <m:r>
                            <a:rPr lang="de-DE" i="1">
                              <a:latin typeface="Cambria Math"/>
                            </a:rPr>
                            <m:t>,</m:t>
                          </m:r>
                          <m:r>
                            <a:rPr lang="de-DE" i="1">
                              <a:latin typeface="Cambria Math"/>
                            </a:rPr>
                            <m:t>𝑡</m:t>
                          </m:r>
                        </m:sub>
                      </m:sSub>
                    </m:oMath>
                  </m:oMathPara>
                </a14:m>
                <a:endParaRPr lang="de-DE" dirty="0"/>
              </a:p>
            </p:txBody>
          </p:sp>
        </mc:Choice>
        <mc:Fallback xmlns="">
          <p:sp>
            <p:nvSpPr>
              <p:cNvPr id="4" name="Rechteck 3"/>
              <p:cNvSpPr>
                <a:spLocks noRot="1" noChangeAspect="1" noMove="1" noResize="1" noEditPoints="1" noAdjustHandles="1" noChangeArrowheads="1" noChangeShapeType="1" noTextEdit="1"/>
              </p:cNvSpPr>
              <p:nvPr/>
            </p:nvSpPr>
            <p:spPr>
              <a:xfrm>
                <a:off x="738390" y="1196870"/>
                <a:ext cx="8352928" cy="456343"/>
              </a:xfrm>
              <a:prstGeom prst="rect">
                <a:avLst/>
              </a:prstGeom>
              <a:blipFill rotWithShape="1">
                <a:blip r:embed="rId3"/>
                <a:stretch>
                  <a:fillRect b="-1333"/>
                </a:stretch>
              </a:blipFill>
            </p:spPr>
            <p:txBody>
              <a:bodyPr/>
              <a:lstStyle/>
              <a:p>
                <a:r>
                  <a:rPr lang="de-DE">
                    <a:noFill/>
                  </a:rPr>
                  <a:t> </a:t>
                </a:r>
              </a:p>
            </p:txBody>
          </p:sp>
        </mc:Fallback>
      </mc:AlternateContent>
      <p:sp>
        <p:nvSpPr>
          <p:cNvPr id="8" name="Ellipse 2"/>
          <p:cNvSpPr/>
          <p:nvPr/>
        </p:nvSpPr>
        <p:spPr>
          <a:xfrm>
            <a:off x="1928664" y="4725144"/>
            <a:ext cx="983928" cy="5554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Ellipse 2"/>
          <p:cNvSpPr/>
          <p:nvPr/>
        </p:nvSpPr>
        <p:spPr>
          <a:xfrm>
            <a:off x="1928664" y="2275149"/>
            <a:ext cx="983928" cy="5554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931205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7" name="Table 6"/>
              <p:cNvGraphicFramePr>
                <a:graphicFrameLocks noGrp="1"/>
              </p:cNvGraphicFramePr>
              <p:nvPr>
                <p:extLst>
                  <p:ext uri="{D42A27DB-BD31-4B8C-83A1-F6EECF244321}">
                    <p14:modId xmlns:p14="http://schemas.microsoft.com/office/powerpoint/2010/main" val="3938261593"/>
                  </p:ext>
                </p:extLst>
              </p:nvPr>
            </p:nvGraphicFramePr>
            <p:xfrm>
              <a:off x="201710" y="1772816"/>
              <a:ext cx="9705528" cy="4640264"/>
            </p:xfrm>
            <a:graphic>
              <a:graphicData uri="http://schemas.openxmlformats.org/drawingml/2006/table">
                <a:tbl>
                  <a:tblPr firstRow="1" firstCol="1" bandRow="1"/>
                  <a:tblGrid>
                    <a:gridCol w="1704290"/>
                    <a:gridCol w="1100607"/>
                    <a:gridCol w="1100607"/>
                    <a:gridCol w="1100607"/>
                    <a:gridCol w="1100607"/>
                    <a:gridCol w="1100607"/>
                    <a:gridCol w="1100607"/>
                    <a:gridCol w="1397596"/>
                  </a:tblGrid>
                  <a:tr h="137160">
                    <a:tc>
                      <a:txBody>
                        <a:bodyPr/>
                        <a:lstStyle/>
                        <a:p>
                          <a:pPr>
                            <a:spcAft>
                              <a:spcPts val="0"/>
                            </a:spcAft>
                          </a:pPr>
                          <a:r>
                            <a:rPr lang="de-DE" sz="1200" b="1" dirty="0">
                              <a:solidFill>
                                <a:srgbClr val="000000"/>
                              </a:solidFill>
                              <a:effectLst/>
                              <a:latin typeface="+mj-lt"/>
                              <a:ea typeface="Times New Roman"/>
                            </a:rPr>
                            <a:t> </a:t>
                          </a:r>
                          <a:endParaRPr lang="en-US" sz="1200" dirty="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b="1" dirty="0">
                              <a:solidFill>
                                <a:schemeClr val="accent5"/>
                              </a:solidFill>
                              <a:effectLst/>
                              <a:latin typeface="+mj-lt"/>
                              <a:ea typeface="Times New Roman"/>
                            </a:rPr>
                            <a:t>(1)</a:t>
                          </a:r>
                          <a:endParaRPr lang="en-US" sz="1200" dirty="0">
                            <a:solidFill>
                              <a:schemeClr val="accent5"/>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b="1">
                              <a:solidFill>
                                <a:schemeClr val="accent5"/>
                              </a:solidFill>
                              <a:effectLst/>
                              <a:latin typeface="+mj-lt"/>
                              <a:ea typeface="Times New Roman"/>
                            </a:rPr>
                            <a:t>(2)</a:t>
                          </a:r>
                          <a:endParaRPr lang="en-US" sz="1200">
                            <a:solidFill>
                              <a:schemeClr val="accent5"/>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b="1">
                              <a:solidFill>
                                <a:schemeClr val="accent5"/>
                              </a:solidFill>
                              <a:effectLst/>
                              <a:latin typeface="+mj-lt"/>
                              <a:ea typeface="Times New Roman"/>
                            </a:rPr>
                            <a:t>(4)</a:t>
                          </a:r>
                          <a:endParaRPr lang="en-US" sz="1200">
                            <a:solidFill>
                              <a:schemeClr val="accent5"/>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b="1">
                              <a:solidFill>
                                <a:schemeClr val="accent5"/>
                              </a:solidFill>
                              <a:effectLst/>
                              <a:latin typeface="+mj-lt"/>
                              <a:ea typeface="Times New Roman"/>
                            </a:rPr>
                            <a:t>(3)</a:t>
                          </a:r>
                          <a:endParaRPr lang="en-US" sz="1200">
                            <a:solidFill>
                              <a:schemeClr val="accent5"/>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b="1">
                              <a:solidFill>
                                <a:schemeClr val="accent5"/>
                              </a:solidFill>
                              <a:effectLst/>
                              <a:latin typeface="+mj-lt"/>
                              <a:ea typeface="Times New Roman"/>
                            </a:rPr>
                            <a:t>(5)</a:t>
                          </a:r>
                          <a:endParaRPr lang="en-US" sz="1200">
                            <a:solidFill>
                              <a:schemeClr val="accent5"/>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b="1">
                              <a:solidFill>
                                <a:srgbClr val="000000"/>
                              </a:solidFill>
                              <a:effectLst/>
                              <a:latin typeface="+mj-lt"/>
                              <a:ea typeface="Times New Roman"/>
                            </a:rPr>
                            <a:t>(6)</a:t>
                          </a:r>
                          <a:endParaRPr lang="en-US" sz="12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b="1">
                              <a:solidFill>
                                <a:srgbClr val="000000"/>
                              </a:solidFill>
                              <a:effectLst/>
                              <a:latin typeface="+mj-lt"/>
                              <a:ea typeface="Times New Roman"/>
                            </a:rPr>
                            <a:t>(7)</a:t>
                          </a:r>
                          <a:endParaRPr lang="en-US" sz="12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274320">
                    <a:tc>
                      <a:txBody>
                        <a:bodyPr/>
                        <a:lstStyle/>
                        <a:p>
                          <a:pPr>
                            <a:spcAft>
                              <a:spcPts val="0"/>
                            </a:spcAft>
                          </a:pPr>
                          <a:r>
                            <a:rPr lang="de-DE" sz="1200" b="1">
                              <a:solidFill>
                                <a:srgbClr val="000000"/>
                              </a:solidFill>
                              <a:effectLst/>
                              <a:latin typeface="+mj-lt"/>
                              <a:ea typeface="Times New Roman"/>
                            </a:rPr>
                            <a:t> </a:t>
                          </a:r>
                          <a:endParaRPr lang="en-US" sz="12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b="1">
                              <a:solidFill>
                                <a:schemeClr val="accent5"/>
                              </a:solidFill>
                              <a:effectLst/>
                              <a:latin typeface="+mj-lt"/>
                              <a:ea typeface="Times New Roman"/>
                            </a:rPr>
                            <a:t>Greek</a:t>
                          </a:r>
                          <a:endParaRPr lang="en-US" sz="1200">
                            <a:solidFill>
                              <a:schemeClr val="accent5"/>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b="1" dirty="0" err="1">
                              <a:solidFill>
                                <a:schemeClr val="accent5"/>
                              </a:solidFill>
                              <a:effectLst/>
                              <a:latin typeface="+mj-lt"/>
                              <a:ea typeface="Times New Roman"/>
                            </a:rPr>
                            <a:t>Italy</a:t>
                          </a:r>
                          <a:endParaRPr lang="en-US" sz="1200" dirty="0">
                            <a:solidFill>
                              <a:schemeClr val="accent5"/>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b="1">
                              <a:solidFill>
                                <a:schemeClr val="accent5"/>
                              </a:solidFill>
                              <a:effectLst/>
                              <a:latin typeface="+mj-lt"/>
                              <a:ea typeface="Times New Roman"/>
                            </a:rPr>
                            <a:t>Portugal </a:t>
                          </a:r>
                          <a:endParaRPr lang="en-US" sz="1200">
                            <a:solidFill>
                              <a:schemeClr val="accent5"/>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b="1">
                              <a:solidFill>
                                <a:schemeClr val="accent5"/>
                              </a:solidFill>
                              <a:effectLst/>
                              <a:latin typeface="+mj-lt"/>
                              <a:ea typeface="Times New Roman"/>
                            </a:rPr>
                            <a:t>Spain</a:t>
                          </a:r>
                          <a:endParaRPr lang="en-US" sz="1200">
                            <a:solidFill>
                              <a:schemeClr val="accent5"/>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b="1">
                              <a:solidFill>
                                <a:schemeClr val="accent5"/>
                              </a:solidFill>
                              <a:effectLst/>
                              <a:latin typeface="+mj-lt"/>
                              <a:ea typeface="Times New Roman"/>
                            </a:rPr>
                            <a:t>Ireland</a:t>
                          </a:r>
                          <a:endParaRPr lang="en-US" sz="1200">
                            <a:solidFill>
                              <a:schemeClr val="accent5"/>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b="1">
                              <a:solidFill>
                                <a:srgbClr val="000000"/>
                              </a:solidFill>
                              <a:effectLst/>
                              <a:latin typeface="+mj-lt"/>
                              <a:ea typeface="Times New Roman"/>
                            </a:rPr>
                            <a:t>All GIPSI</a:t>
                          </a:r>
                          <a:endParaRPr lang="en-US" sz="12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b="1" dirty="0">
                              <a:solidFill>
                                <a:srgbClr val="000000"/>
                              </a:solidFill>
                              <a:effectLst/>
                              <a:latin typeface="+mj-lt"/>
                              <a:ea typeface="Times New Roman"/>
                            </a:rPr>
                            <a:t>GIPSI </a:t>
                          </a:r>
                          <a:r>
                            <a:rPr lang="de-DE" sz="1200" b="1" dirty="0" err="1">
                              <a:solidFill>
                                <a:srgbClr val="000000"/>
                              </a:solidFill>
                              <a:effectLst/>
                              <a:latin typeface="+mj-lt"/>
                              <a:ea typeface="Times New Roman"/>
                            </a:rPr>
                            <a:t>Sovereign</a:t>
                          </a:r>
                          <a:r>
                            <a:rPr lang="de-DE" sz="1200" b="1" dirty="0">
                              <a:solidFill>
                                <a:srgbClr val="000000"/>
                              </a:solidFill>
                              <a:effectLst/>
                              <a:latin typeface="+mj-lt"/>
                              <a:ea typeface="Times New Roman"/>
                            </a:rPr>
                            <a:t> </a:t>
                          </a:r>
                          <a:endParaRPr lang="en-US" sz="1200" dirty="0">
                            <a:solidFill>
                              <a:srgbClr val="000000"/>
                            </a:solidFill>
                            <a:effectLst/>
                            <a:latin typeface="+mj-lt"/>
                            <a:ea typeface="Calibri"/>
                          </a:endParaRPr>
                        </a:p>
                        <a:p>
                          <a:pPr algn="ctr">
                            <a:spcAft>
                              <a:spcPts val="0"/>
                            </a:spcAft>
                          </a:pPr>
                          <a:r>
                            <a:rPr lang="de-DE" sz="1200" b="1" dirty="0">
                              <a:solidFill>
                                <a:srgbClr val="000000"/>
                              </a:solidFill>
                              <a:effectLst/>
                              <a:latin typeface="+mj-lt"/>
                              <a:ea typeface="Times New Roman"/>
                            </a:rPr>
                            <a:t>Bond Index</a:t>
                          </a:r>
                          <a:endParaRPr lang="en-US" sz="12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167640">
                    <a:tc>
                      <a:txBody>
                        <a:bodyPr/>
                        <a:lstStyle/>
                        <a:p>
                          <a:pPr algn="l">
                            <a:spcAft>
                              <a:spcPts val="0"/>
                            </a:spcAft>
                          </a:pPr>
                          <a14:m>
                            <m:oMathPara xmlns:m="http://schemas.openxmlformats.org/officeDocument/2006/math">
                              <m:oMathParaPr>
                                <m:jc m:val="left"/>
                              </m:oMathParaPr>
                              <m:oMath xmlns:m="http://schemas.openxmlformats.org/officeDocument/2006/math">
                                <m:sSub>
                                  <m:sSubPr>
                                    <m:ctrlPr>
                                      <a:rPr lang="en-US" sz="1200" i="1">
                                        <a:solidFill>
                                          <a:srgbClr val="000000"/>
                                        </a:solidFill>
                                        <a:effectLst/>
                                        <a:latin typeface="+mj-lt"/>
                                        <a:ea typeface="Calibri"/>
                                      </a:rPr>
                                    </m:ctrlPr>
                                  </m:sSubPr>
                                  <m:e>
                                    <m:acc>
                                      <m:accPr>
                                        <m:chr m:val="̂"/>
                                        <m:ctrlPr>
                                          <a:rPr lang="en-US" sz="1200" i="1">
                                            <a:solidFill>
                                              <a:srgbClr val="000000"/>
                                            </a:solidFill>
                                            <a:effectLst/>
                                            <a:latin typeface="+mj-lt"/>
                                            <a:ea typeface="Calibri"/>
                                          </a:rPr>
                                        </m:ctrlPr>
                                      </m:accPr>
                                      <m:e>
                                        <m:r>
                                          <a:rPr lang="en-US" sz="1200" i="1">
                                            <a:solidFill>
                                              <a:srgbClr val="000000"/>
                                            </a:solidFill>
                                            <a:effectLst/>
                                            <a:latin typeface="+mj-lt"/>
                                            <a:ea typeface="Calibri"/>
                                          </a:rPr>
                                          <m:t>𝛽</m:t>
                                        </m:r>
                                      </m:e>
                                    </m:acc>
                                  </m:e>
                                  <m:sub>
                                    <m:r>
                                      <a:rPr lang="en-US" sz="1200" i="1">
                                        <a:solidFill>
                                          <a:srgbClr val="000000"/>
                                        </a:solidFill>
                                        <a:effectLst/>
                                        <a:latin typeface="+mj-lt"/>
                                        <a:ea typeface="Calibri"/>
                                      </a:rPr>
                                      <m:t>𝐺𝑟𝑒𝑒𝑐𝑒</m:t>
                                    </m:r>
                                  </m:sub>
                                </m:sSub>
                              </m:oMath>
                            </m:oMathPara>
                          </a14:m>
                          <a:endParaRPr lang="en-US" sz="1200" dirty="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a:solidFill>
                                <a:schemeClr val="accent5"/>
                              </a:solidFill>
                              <a:effectLst/>
                              <a:latin typeface="+mj-lt"/>
                              <a:ea typeface="Times New Roman"/>
                            </a:rPr>
                            <a:t>0.027**</a:t>
                          </a:r>
                          <a:endParaRPr lang="en-US" sz="1200">
                            <a:solidFill>
                              <a:schemeClr val="accent5"/>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a:solidFill>
                                <a:srgbClr val="000000"/>
                              </a:solidFill>
                              <a:effectLst/>
                              <a:latin typeface="+mj-lt"/>
                              <a:ea typeface="Times New Roman"/>
                            </a:rPr>
                            <a:t>0.017**</a:t>
                          </a:r>
                          <a:endParaRPr lang="en-US" sz="12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200">
                            <a:solidFill>
                              <a:srgbClr val="000000"/>
                            </a:solidFill>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167640">
                    <a:tc>
                      <a:txBody>
                        <a:bodyPr/>
                        <a:lstStyle/>
                        <a:p>
                          <a:pPr algn="l"/>
                          <a:endParaRPr lang="en-US" sz="12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(1.98)</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endParaRPr lang="en-US" sz="1200" dirty="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(2.32)</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r>
                  <a:tr h="181102">
                    <a:tc>
                      <a:txBody>
                        <a:bodyPr/>
                        <a:lstStyle/>
                        <a:p>
                          <a:pPr algn="l">
                            <a:spcAft>
                              <a:spcPts val="0"/>
                            </a:spcAft>
                          </a:pPr>
                          <a14:m>
                            <m:oMathPara xmlns:m="http://schemas.openxmlformats.org/officeDocument/2006/math">
                              <m:oMathParaPr>
                                <m:jc m:val="left"/>
                              </m:oMathParaPr>
                              <m:oMath xmlns:m="http://schemas.openxmlformats.org/officeDocument/2006/math">
                                <m:sSub>
                                  <m:sSubPr>
                                    <m:ctrlPr>
                                      <a:rPr lang="en-US" sz="1200" i="1">
                                        <a:solidFill>
                                          <a:srgbClr val="000000"/>
                                        </a:solidFill>
                                        <a:effectLst/>
                                        <a:latin typeface="+mj-lt"/>
                                        <a:ea typeface="Calibri"/>
                                      </a:rPr>
                                    </m:ctrlPr>
                                  </m:sSubPr>
                                  <m:e>
                                    <m:acc>
                                      <m:accPr>
                                        <m:chr m:val="̂"/>
                                        <m:ctrlPr>
                                          <a:rPr lang="en-US" sz="1200" i="1">
                                            <a:solidFill>
                                              <a:srgbClr val="000000"/>
                                            </a:solidFill>
                                            <a:effectLst/>
                                            <a:latin typeface="+mj-lt"/>
                                            <a:ea typeface="Calibri"/>
                                          </a:rPr>
                                        </m:ctrlPr>
                                      </m:accPr>
                                      <m:e>
                                        <m:r>
                                          <a:rPr lang="en-US" sz="1200" i="1">
                                            <a:solidFill>
                                              <a:srgbClr val="000000"/>
                                            </a:solidFill>
                                            <a:effectLst/>
                                            <a:latin typeface="+mj-lt"/>
                                            <a:ea typeface="Calibri"/>
                                          </a:rPr>
                                          <m:t>𝛽</m:t>
                                        </m:r>
                                      </m:e>
                                    </m:acc>
                                  </m:e>
                                  <m:sub>
                                    <m:r>
                                      <m:rPr>
                                        <m:nor/>
                                      </m:rPr>
                                      <a:rPr lang="en-US" sz="1200">
                                        <a:solidFill>
                                          <a:srgbClr val="000000"/>
                                        </a:solidFill>
                                        <a:effectLst/>
                                        <a:latin typeface="+mj-lt"/>
                                        <a:ea typeface="Calibri"/>
                                      </a:rPr>
                                      <m:t>Italy</m:t>
                                    </m:r>
                                  </m:sub>
                                </m:sSub>
                              </m:oMath>
                            </m:oMathPara>
                          </a14:m>
                          <a:endParaRPr lang="en-US" sz="12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0.310***</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endParaRPr lang="en-US" sz="1200" dirty="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0.226***</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r>
                  <a:tr h="167640">
                    <a:tc>
                      <a:txBody>
                        <a:bodyPr/>
                        <a:lstStyle/>
                        <a:p>
                          <a:pPr algn="l"/>
                          <a:endParaRPr lang="en-US" sz="1200" dirty="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(5.85)</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(2.74)</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r>
                  <a:tr h="181610">
                    <a:tc>
                      <a:txBody>
                        <a:bodyPr/>
                        <a:lstStyle/>
                        <a:p>
                          <a:pPr algn="l">
                            <a:spcAft>
                              <a:spcPts val="0"/>
                            </a:spcAft>
                          </a:pPr>
                          <a14:m>
                            <m:oMathPara xmlns:m="http://schemas.openxmlformats.org/officeDocument/2006/math">
                              <m:oMathParaPr>
                                <m:jc m:val="left"/>
                              </m:oMathParaPr>
                              <m:oMath xmlns:m="http://schemas.openxmlformats.org/officeDocument/2006/math">
                                <m:sSub>
                                  <m:sSubPr>
                                    <m:ctrlPr>
                                      <a:rPr lang="en-US" sz="1200" i="1">
                                        <a:solidFill>
                                          <a:srgbClr val="000000"/>
                                        </a:solidFill>
                                        <a:effectLst/>
                                        <a:latin typeface="+mj-lt"/>
                                        <a:ea typeface="Calibri"/>
                                      </a:rPr>
                                    </m:ctrlPr>
                                  </m:sSubPr>
                                  <m:e>
                                    <m:acc>
                                      <m:accPr>
                                        <m:chr m:val="̂"/>
                                        <m:ctrlPr>
                                          <a:rPr lang="en-US" sz="1200" i="1">
                                            <a:solidFill>
                                              <a:srgbClr val="000000"/>
                                            </a:solidFill>
                                            <a:effectLst/>
                                            <a:latin typeface="+mj-lt"/>
                                            <a:ea typeface="Calibri"/>
                                          </a:rPr>
                                        </m:ctrlPr>
                                      </m:accPr>
                                      <m:e>
                                        <m:r>
                                          <a:rPr lang="en-US" sz="1200" i="1">
                                            <a:solidFill>
                                              <a:srgbClr val="000000"/>
                                            </a:solidFill>
                                            <a:effectLst/>
                                            <a:latin typeface="+mj-lt"/>
                                            <a:ea typeface="Calibri"/>
                                          </a:rPr>
                                          <m:t>𝛽</m:t>
                                        </m:r>
                                      </m:e>
                                    </m:acc>
                                  </m:e>
                                  <m:sub>
                                    <m:r>
                                      <m:rPr>
                                        <m:nor/>
                                      </m:rPr>
                                      <a:rPr lang="en-US" sz="1200">
                                        <a:solidFill>
                                          <a:srgbClr val="000000"/>
                                        </a:solidFill>
                                        <a:effectLst/>
                                        <a:latin typeface="+mj-lt"/>
                                        <a:ea typeface="Calibri"/>
                                      </a:rPr>
                                      <m:t>Portugal</m:t>
                                    </m:r>
                                  </m:sub>
                                </m:sSub>
                              </m:oMath>
                            </m:oMathPara>
                          </a14:m>
                          <a:endParaRPr lang="en-US" sz="12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dirty="0">
                              <a:solidFill>
                                <a:schemeClr val="accent5"/>
                              </a:solidFill>
                              <a:effectLst/>
                              <a:latin typeface="+mj-lt"/>
                              <a:ea typeface="Times New Roman"/>
                            </a:rPr>
                            <a:t>0.093***</a:t>
                          </a:r>
                          <a:endParaRPr lang="en-US" sz="1200" dirty="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endParaRPr lang="en-US" sz="1200" dirty="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0.014</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r>
                  <a:tr h="167640">
                    <a:tc>
                      <a:txBody>
                        <a:bodyPr/>
                        <a:lstStyle/>
                        <a:p>
                          <a:pPr algn="l"/>
                          <a:endParaRPr lang="en-US" sz="1200" dirty="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(2.83)</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endParaRPr lang="en-US" sz="1200" dirty="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(1.27)</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r>
                  <a:tr h="177864">
                    <a:tc>
                      <a:txBody>
                        <a:bodyPr/>
                        <a:lstStyle/>
                        <a:p>
                          <a:pPr algn="l">
                            <a:spcAft>
                              <a:spcPts val="0"/>
                            </a:spcAft>
                          </a:pPr>
                          <a14:m>
                            <m:oMathPara xmlns:m="http://schemas.openxmlformats.org/officeDocument/2006/math">
                              <m:oMathParaPr>
                                <m:jc m:val="left"/>
                              </m:oMathParaPr>
                              <m:oMath xmlns:m="http://schemas.openxmlformats.org/officeDocument/2006/math">
                                <m:sSub>
                                  <m:sSubPr>
                                    <m:ctrlPr>
                                      <a:rPr lang="en-US" sz="1200" i="1">
                                        <a:solidFill>
                                          <a:srgbClr val="000000"/>
                                        </a:solidFill>
                                        <a:effectLst/>
                                        <a:latin typeface="+mj-lt"/>
                                        <a:ea typeface="Calibri"/>
                                      </a:rPr>
                                    </m:ctrlPr>
                                  </m:sSubPr>
                                  <m:e>
                                    <m:acc>
                                      <m:accPr>
                                        <m:chr m:val="̂"/>
                                        <m:ctrlPr>
                                          <a:rPr lang="en-US" sz="1200" i="1">
                                            <a:solidFill>
                                              <a:srgbClr val="000000"/>
                                            </a:solidFill>
                                            <a:effectLst/>
                                            <a:latin typeface="+mj-lt"/>
                                            <a:ea typeface="Calibri"/>
                                          </a:rPr>
                                        </m:ctrlPr>
                                      </m:accPr>
                                      <m:e>
                                        <m:r>
                                          <a:rPr lang="en-US" sz="1200" i="1">
                                            <a:solidFill>
                                              <a:srgbClr val="000000"/>
                                            </a:solidFill>
                                            <a:effectLst/>
                                            <a:latin typeface="+mj-lt"/>
                                            <a:ea typeface="Calibri"/>
                                          </a:rPr>
                                          <m:t>𝛽</m:t>
                                        </m:r>
                                      </m:e>
                                    </m:acc>
                                  </m:e>
                                  <m:sub>
                                    <m:r>
                                      <m:rPr>
                                        <m:nor/>
                                      </m:rPr>
                                      <a:rPr lang="en-US" sz="1200">
                                        <a:solidFill>
                                          <a:srgbClr val="000000"/>
                                        </a:solidFill>
                                        <a:effectLst/>
                                        <a:latin typeface="+mj-lt"/>
                                        <a:ea typeface="Calibri"/>
                                      </a:rPr>
                                      <m:t>Spain</m:t>
                                    </m:r>
                                  </m:sub>
                                </m:sSub>
                              </m:oMath>
                            </m:oMathPara>
                          </a14:m>
                          <a:endParaRPr lang="en-US" sz="12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dirty="0">
                              <a:solidFill>
                                <a:schemeClr val="accent5"/>
                              </a:solidFill>
                              <a:effectLst/>
                              <a:latin typeface="+mj-lt"/>
                              <a:ea typeface="Times New Roman"/>
                            </a:rPr>
                            <a:t>0.255***</a:t>
                          </a:r>
                          <a:endParaRPr lang="en-US" sz="1200" dirty="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0.012</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endParaRPr lang="en-US" sz="1200" dirty="0">
                            <a:solidFill>
                              <a:srgbClr val="000000"/>
                            </a:solidFill>
                            <a:effectLst/>
                            <a:latin typeface="+mj-lt"/>
                          </a:endParaRPr>
                        </a:p>
                      </a:txBody>
                      <a:tcPr marL="44450" marR="44450" marT="0" marB="0" anchor="b">
                        <a:lnL>
                          <a:noFill/>
                        </a:lnL>
                        <a:lnR>
                          <a:noFill/>
                        </a:lnR>
                        <a:lnT>
                          <a:noFill/>
                        </a:lnT>
                        <a:lnB>
                          <a:noFill/>
                        </a:lnB>
                      </a:tcPr>
                    </a:tc>
                  </a:tr>
                  <a:tr h="167640">
                    <a:tc>
                      <a:txBody>
                        <a:bodyPr/>
                        <a:lstStyle/>
                        <a:p>
                          <a:pPr algn="l"/>
                          <a:endParaRPr lang="en-US" sz="1200" dirty="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dirty="0">
                              <a:solidFill>
                                <a:schemeClr val="accent5"/>
                              </a:solidFill>
                              <a:effectLst/>
                              <a:latin typeface="+mj-lt"/>
                              <a:ea typeface="Times New Roman"/>
                            </a:rPr>
                            <a:t>(5.96)</a:t>
                          </a:r>
                          <a:endParaRPr lang="en-US" sz="1200" dirty="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(0.23)</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r>
                  <a:tr h="167640">
                    <a:tc>
                      <a:txBody>
                        <a:bodyPr/>
                        <a:lstStyle/>
                        <a:p>
                          <a:pPr algn="l">
                            <a:spcAft>
                              <a:spcPts val="0"/>
                            </a:spcAft>
                          </a:pPr>
                          <a14:m>
                            <m:oMathPara xmlns:m="http://schemas.openxmlformats.org/officeDocument/2006/math">
                              <m:oMathParaPr>
                                <m:jc m:val="left"/>
                              </m:oMathParaPr>
                              <m:oMath xmlns:m="http://schemas.openxmlformats.org/officeDocument/2006/math">
                                <m:sSub>
                                  <m:sSubPr>
                                    <m:ctrlPr>
                                      <a:rPr lang="en-US" sz="1200" i="1">
                                        <a:solidFill>
                                          <a:srgbClr val="000000"/>
                                        </a:solidFill>
                                        <a:effectLst/>
                                        <a:latin typeface="+mj-lt"/>
                                        <a:ea typeface="Calibri"/>
                                      </a:rPr>
                                    </m:ctrlPr>
                                  </m:sSubPr>
                                  <m:e>
                                    <m:acc>
                                      <m:accPr>
                                        <m:chr m:val="̂"/>
                                        <m:ctrlPr>
                                          <a:rPr lang="en-US" sz="1200" i="1">
                                            <a:solidFill>
                                              <a:srgbClr val="000000"/>
                                            </a:solidFill>
                                            <a:effectLst/>
                                            <a:latin typeface="+mj-lt"/>
                                            <a:ea typeface="Calibri"/>
                                          </a:rPr>
                                        </m:ctrlPr>
                                      </m:accPr>
                                      <m:e>
                                        <m:r>
                                          <a:rPr lang="en-US" sz="1200" i="1">
                                            <a:solidFill>
                                              <a:srgbClr val="000000"/>
                                            </a:solidFill>
                                            <a:effectLst/>
                                            <a:latin typeface="+mj-lt"/>
                                            <a:ea typeface="Calibri"/>
                                          </a:rPr>
                                          <m:t>𝛽</m:t>
                                        </m:r>
                                      </m:e>
                                    </m:acc>
                                  </m:e>
                                  <m:sub>
                                    <m:r>
                                      <m:rPr>
                                        <m:nor/>
                                      </m:rPr>
                                      <a:rPr lang="en-US" sz="1200">
                                        <a:solidFill>
                                          <a:srgbClr val="000000"/>
                                        </a:solidFill>
                                        <a:effectLst/>
                                        <a:latin typeface="+mj-lt"/>
                                        <a:ea typeface="Calibri"/>
                                      </a:rPr>
                                      <m:t>Ireland</m:t>
                                    </m:r>
                                  </m:sub>
                                </m:sSub>
                              </m:oMath>
                            </m:oMathPara>
                          </a14:m>
                          <a:endParaRPr lang="en-US" sz="12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dirty="0">
                            <a:solidFill>
                              <a:schemeClr val="accent5"/>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0.216***</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0.126***</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r>
                  <a:tr h="167640">
                    <a:tc>
                      <a:txBody>
                        <a:bodyPr/>
                        <a:lstStyle/>
                        <a:p>
                          <a:pPr algn="l"/>
                          <a:endParaRPr lang="en-US" sz="1200" dirty="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dirty="0">
                            <a:solidFill>
                              <a:schemeClr val="accent5"/>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(5.75)</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(3.33)</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r>
                  <a:tr h="167640">
                    <a:tc>
                      <a:txBody>
                        <a:bodyPr/>
                        <a:lstStyle/>
                        <a:p>
                          <a:pPr algn="l">
                            <a:spcAft>
                              <a:spcPts val="0"/>
                            </a:spcAft>
                          </a:pPr>
                          <a14:m>
                            <m:oMathPara xmlns:m="http://schemas.openxmlformats.org/officeDocument/2006/math">
                              <m:oMathParaPr>
                                <m:jc m:val="left"/>
                              </m:oMathParaPr>
                              <m:oMath xmlns:m="http://schemas.openxmlformats.org/officeDocument/2006/math">
                                <m:sSub>
                                  <m:sSubPr>
                                    <m:ctrlPr>
                                      <a:rPr lang="en-US" sz="1200" i="1" smtClean="0">
                                        <a:solidFill>
                                          <a:srgbClr val="FF0000"/>
                                        </a:solidFill>
                                        <a:effectLst/>
                                        <a:latin typeface="+mj-lt"/>
                                        <a:ea typeface="Calibri"/>
                                      </a:rPr>
                                    </m:ctrlPr>
                                  </m:sSubPr>
                                  <m:e>
                                    <m:acc>
                                      <m:accPr>
                                        <m:chr m:val="̂"/>
                                        <m:ctrlPr>
                                          <a:rPr lang="en-US" sz="1200" i="1">
                                            <a:solidFill>
                                              <a:srgbClr val="FF0000"/>
                                            </a:solidFill>
                                            <a:effectLst/>
                                            <a:latin typeface="+mj-lt"/>
                                            <a:ea typeface="Calibri"/>
                                          </a:rPr>
                                        </m:ctrlPr>
                                      </m:accPr>
                                      <m:e>
                                        <m:r>
                                          <a:rPr lang="en-US" sz="1200" i="1">
                                            <a:solidFill>
                                              <a:srgbClr val="FF0000"/>
                                            </a:solidFill>
                                            <a:effectLst/>
                                            <a:latin typeface="+mj-lt"/>
                                            <a:ea typeface="Calibri"/>
                                          </a:rPr>
                                          <m:t>𝛽</m:t>
                                        </m:r>
                                      </m:e>
                                    </m:acc>
                                  </m:e>
                                  <m:sub>
                                    <m:r>
                                      <a:rPr lang="en-US" sz="1200" i="1">
                                        <a:solidFill>
                                          <a:srgbClr val="FF0000"/>
                                        </a:solidFill>
                                        <a:effectLst/>
                                        <a:latin typeface="+mj-lt"/>
                                        <a:ea typeface="Calibri"/>
                                      </a:rPr>
                                      <m:t>𝐺𝐼𝑃𝑆𝐼</m:t>
                                    </m:r>
                                  </m:sub>
                                </m:sSub>
                              </m:oMath>
                            </m:oMathPara>
                          </a14:m>
                          <a:endParaRPr lang="en-US" sz="1200" dirty="0">
                            <a:solidFill>
                              <a:srgbClr val="FF0000"/>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dirty="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0.340***</a:t>
                          </a:r>
                          <a:endParaRPr lang="en-US" sz="1200">
                            <a:solidFill>
                              <a:srgbClr val="000000"/>
                            </a:solidFill>
                            <a:effectLst/>
                            <a:latin typeface="+mj-lt"/>
                            <a:ea typeface="Calibri"/>
                          </a:endParaRPr>
                        </a:p>
                      </a:txBody>
                      <a:tcPr marL="44450" marR="44450" marT="0" marB="0" anchor="b">
                        <a:lnL>
                          <a:noFill/>
                        </a:lnL>
                        <a:lnR>
                          <a:noFill/>
                        </a:lnR>
                        <a:lnT>
                          <a:noFill/>
                        </a:lnT>
                        <a:lnB>
                          <a:noFill/>
                        </a:lnB>
                      </a:tcPr>
                    </a:tc>
                  </a:tr>
                  <a:tr h="167640">
                    <a:tc>
                      <a:txBody>
                        <a:bodyPr/>
                        <a:lstStyle/>
                        <a:p>
                          <a:pPr algn="l"/>
                          <a:endParaRPr lang="en-US" sz="1200" dirty="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dirty="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(8.55)</a:t>
                          </a:r>
                          <a:endParaRPr lang="en-US" sz="1200">
                            <a:solidFill>
                              <a:srgbClr val="000000"/>
                            </a:solidFill>
                            <a:effectLst/>
                            <a:latin typeface="+mj-lt"/>
                            <a:ea typeface="Calibri"/>
                          </a:endParaRPr>
                        </a:p>
                      </a:txBody>
                      <a:tcPr marL="44450" marR="44450" marT="0" marB="0" anchor="b">
                        <a:lnL>
                          <a:noFill/>
                        </a:lnL>
                        <a:lnR>
                          <a:noFill/>
                        </a:lnR>
                        <a:lnT>
                          <a:noFill/>
                        </a:lnT>
                        <a:lnB>
                          <a:noFill/>
                        </a:lnB>
                      </a:tcPr>
                    </a:tc>
                  </a:tr>
                  <a:tr h="158369">
                    <a:tc>
                      <a:txBody>
                        <a:bodyPr/>
                        <a:lstStyle/>
                        <a:p>
                          <a:pPr algn="l">
                            <a:spcAft>
                              <a:spcPts val="0"/>
                            </a:spcAft>
                          </a:pPr>
                          <a14:m>
                            <m:oMathPara xmlns:m="http://schemas.openxmlformats.org/officeDocument/2006/math">
                              <m:oMathParaPr>
                                <m:jc m:val="left"/>
                              </m:oMathParaPr>
                              <m:oMath xmlns:m="http://schemas.openxmlformats.org/officeDocument/2006/math">
                                <m:sSub>
                                  <m:sSubPr>
                                    <m:ctrlPr>
                                      <a:rPr lang="en-US" sz="1200" i="1">
                                        <a:solidFill>
                                          <a:srgbClr val="000000"/>
                                        </a:solidFill>
                                        <a:effectLst/>
                                        <a:latin typeface="+mj-lt"/>
                                        <a:ea typeface="Calibri"/>
                                      </a:rPr>
                                    </m:ctrlPr>
                                  </m:sSubPr>
                                  <m:e>
                                    <m:acc>
                                      <m:accPr>
                                        <m:chr m:val="̂"/>
                                        <m:ctrlPr>
                                          <a:rPr lang="en-US" sz="1200" i="1">
                                            <a:solidFill>
                                              <a:srgbClr val="000000"/>
                                            </a:solidFill>
                                            <a:effectLst/>
                                            <a:latin typeface="+mj-lt"/>
                                            <a:ea typeface="Calibri"/>
                                          </a:rPr>
                                        </m:ctrlPr>
                                      </m:accPr>
                                      <m:e>
                                        <m:r>
                                          <a:rPr lang="en-US" sz="1200" i="1">
                                            <a:solidFill>
                                              <a:srgbClr val="000000"/>
                                            </a:solidFill>
                                            <a:effectLst/>
                                            <a:latin typeface="+mj-lt"/>
                                            <a:ea typeface="Calibri"/>
                                          </a:rPr>
                                          <m:t>𝛽</m:t>
                                        </m:r>
                                      </m:e>
                                    </m:acc>
                                  </m:e>
                                  <m:sub>
                                    <m:r>
                                      <m:rPr>
                                        <m:nor/>
                                      </m:rPr>
                                      <a:rPr lang="en-US" sz="1200">
                                        <a:solidFill>
                                          <a:srgbClr val="000000"/>
                                        </a:solidFill>
                                        <a:effectLst/>
                                        <a:latin typeface="+mj-lt"/>
                                        <a:ea typeface="Calibri"/>
                                      </a:rPr>
                                      <m:t>Germany</m:t>
                                    </m:r>
                                  </m:sub>
                                </m:sSub>
                              </m:oMath>
                            </m:oMathPara>
                          </a14:m>
                          <a:endParaRPr lang="en-US" sz="12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-2.165***</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-2.179***</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-2.175***</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dirty="0">
                              <a:solidFill>
                                <a:schemeClr val="accent5"/>
                              </a:solidFill>
                              <a:effectLst/>
                              <a:latin typeface="+mj-lt"/>
                              <a:ea typeface="Times New Roman"/>
                            </a:rPr>
                            <a:t>-2.197***</a:t>
                          </a:r>
                          <a:endParaRPr lang="en-US" sz="1200" dirty="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dirty="0">
                              <a:solidFill>
                                <a:schemeClr val="accent5"/>
                              </a:solidFill>
                              <a:effectLst/>
                              <a:latin typeface="+mj-lt"/>
                              <a:ea typeface="Times New Roman"/>
                            </a:rPr>
                            <a:t>-2.216***</a:t>
                          </a:r>
                          <a:endParaRPr lang="en-US" sz="1200" dirty="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-2.199***</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-2.183***</a:t>
                          </a:r>
                          <a:endParaRPr lang="en-US" sz="1200">
                            <a:solidFill>
                              <a:srgbClr val="000000"/>
                            </a:solidFill>
                            <a:effectLst/>
                            <a:latin typeface="+mj-lt"/>
                            <a:ea typeface="Calibri"/>
                          </a:endParaRPr>
                        </a:p>
                      </a:txBody>
                      <a:tcPr marL="44450" marR="44450" marT="0" marB="0" anchor="b">
                        <a:lnL>
                          <a:noFill/>
                        </a:lnL>
                        <a:lnR>
                          <a:noFill/>
                        </a:lnR>
                        <a:lnT>
                          <a:noFill/>
                        </a:lnT>
                        <a:lnB>
                          <a:noFill/>
                        </a:lnB>
                      </a:tcPr>
                    </a:tc>
                  </a:tr>
                  <a:tr h="167640">
                    <a:tc>
                      <a:txBody>
                        <a:bodyPr/>
                        <a:lstStyle/>
                        <a:p>
                          <a:pPr algn="l"/>
                          <a:endParaRPr lang="en-US" sz="12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(-20.34)</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(-23.71)</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(-21.04)</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(-22.12)</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dirty="0">
                              <a:solidFill>
                                <a:schemeClr val="accent5"/>
                              </a:solidFill>
                              <a:effectLst/>
                              <a:latin typeface="+mj-lt"/>
                              <a:ea typeface="Times New Roman"/>
                            </a:rPr>
                            <a:t>(-21.24)</a:t>
                          </a:r>
                          <a:endParaRPr lang="en-US" sz="1200" dirty="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(-22.73)</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(-22.79)</a:t>
                          </a:r>
                          <a:endParaRPr lang="en-US" sz="1200">
                            <a:solidFill>
                              <a:srgbClr val="000000"/>
                            </a:solidFill>
                            <a:effectLst/>
                            <a:latin typeface="+mj-lt"/>
                            <a:ea typeface="Calibri"/>
                          </a:endParaRPr>
                        </a:p>
                      </a:txBody>
                      <a:tcPr marL="44450" marR="44450" marT="0" marB="0" anchor="b">
                        <a:lnL>
                          <a:noFill/>
                        </a:lnL>
                        <a:lnR>
                          <a:noFill/>
                        </a:lnR>
                        <a:lnT>
                          <a:noFill/>
                        </a:lnT>
                        <a:lnB>
                          <a:noFill/>
                        </a:lnB>
                      </a:tcPr>
                    </a:tc>
                  </a:tr>
                  <a:tr h="137160">
                    <a:tc>
                      <a:txBody>
                        <a:bodyPr/>
                        <a:lstStyle/>
                        <a:p>
                          <a:pPr algn="l">
                            <a:spcAft>
                              <a:spcPts val="0"/>
                            </a:spcAft>
                          </a:pPr>
                          <a14:m>
                            <m:oMathPara xmlns:m="http://schemas.openxmlformats.org/officeDocument/2006/math">
                              <m:oMathParaPr>
                                <m:jc m:val="left"/>
                              </m:oMathParaPr>
                              <m:oMath xmlns:m="http://schemas.openxmlformats.org/officeDocument/2006/math">
                                <m:sSub>
                                  <m:sSubPr>
                                    <m:ctrlPr>
                                      <a:rPr lang="en-US" sz="1200" i="1">
                                        <a:solidFill>
                                          <a:srgbClr val="000000"/>
                                        </a:solidFill>
                                        <a:effectLst/>
                                        <a:latin typeface="+mj-lt"/>
                                        <a:ea typeface="Calibri"/>
                                      </a:rPr>
                                    </m:ctrlPr>
                                  </m:sSubPr>
                                  <m:e>
                                    <m:acc>
                                      <m:accPr>
                                        <m:chr m:val="̂"/>
                                        <m:ctrlPr>
                                          <a:rPr lang="en-US" sz="1200" i="1">
                                            <a:solidFill>
                                              <a:srgbClr val="000000"/>
                                            </a:solidFill>
                                            <a:effectLst/>
                                            <a:latin typeface="+mj-lt"/>
                                            <a:ea typeface="Calibri"/>
                                          </a:rPr>
                                        </m:ctrlPr>
                                      </m:accPr>
                                      <m:e>
                                        <m:r>
                                          <a:rPr lang="en-US" sz="1200" i="1">
                                            <a:solidFill>
                                              <a:srgbClr val="000000"/>
                                            </a:solidFill>
                                            <a:effectLst/>
                                            <a:latin typeface="+mj-lt"/>
                                            <a:ea typeface="Calibri"/>
                                          </a:rPr>
                                          <m:t>𝛽</m:t>
                                        </m:r>
                                      </m:e>
                                    </m:acc>
                                  </m:e>
                                  <m:sub>
                                    <m:r>
                                      <m:rPr>
                                        <m:nor/>
                                      </m:rPr>
                                      <a:rPr lang="en-US" sz="1200">
                                        <a:solidFill>
                                          <a:srgbClr val="000000"/>
                                        </a:solidFill>
                                        <a:effectLst/>
                                        <a:latin typeface="+mj-lt"/>
                                        <a:ea typeface="Calibri"/>
                                      </a:rPr>
                                      <m:t>m</m:t>
                                    </m:r>
                                  </m:sub>
                                </m:sSub>
                              </m:oMath>
                            </m:oMathPara>
                          </a14:m>
                          <a:endParaRPr lang="en-US" sz="12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1.405***</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1.393***</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1.404***</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1.398***</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dirty="0">
                              <a:solidFill>
                                <a:schemeClr val="accent5"/>
                              </a:solidFill>
                              <a:effectLst/>
                              <a:latin typeface="+mj-lt"/>
                              <a:ea typeface="Times New Roman"/>
                            </a:rPr>
                            <a:t>1.400***</a:t>
                          </a:r>
                          <a:endParaRPr lang="en-US" sz="1200" dirty="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1.387***</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1.389***</a:t>
                          </a:r>
                          <a:endParaRPr lang="en-US" sz="1200">
                            <a:solidFill>
                              <a:srgbClr val="000000"/>
                            </a:solidFill>
                            <a:effectLst/>
                            <a:latin typeface="+mj-lt"/>
                            <a:ea typeface="Calibri"/>
                          </a:endParaRPr>
                        </a:p>
                      </a:txBody>
                      <a:tcPr marL="44450" marR="44450" marT="0" marB="0" anchor="b">
                        <a:lnL>
                          <a:noFill/>
                        </a:lnL>
                        <a:lnR>
                          <a:noFill/>
                        </a:lnR>
                        <a:lnT>
                          <a:noFill/>
                        </a:lnT>
                        <a:lnB>
                          <a:noFill/>
                        </a:lnB>
                      </a:tcPr>
                    </a:tc>
                  </a:tr>
                  <a:tr h="167640">
                    <a:tc>
                      <a:txBody>
                        <a:bodyPr/>
                        <a:lstStyle/>
                        <a:p>
                          <a:pPr algn="l"/>
                          <a:endParaRPr lang="en-US" sz="12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(15.70)</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(15.90)</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(15.77)</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(15.96)</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(16.04)</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(16.02)</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(15.91)</a:t>
                          </a:r>
                          <a:endParaRPr lang="en-US" sz="1200">
                            <a:solidFill>
                              <a:srgbClr val="000000"/>
                            </a:solidFill>
                            <a:effectLst/>
                            <a:latin typeface="+mj-lt"/>
                            <a:ea typeface="Calibri"/>
                          </a:endParaRPr>
                        </a:p>
                      </a:txBody>
                      <a:tcPr marL="44450" marR="44450" marT="0" marB="0" anchor="b">
                        <a:lnL>
                          <a:noFill/>
                        </a:lnL>
                        <a:lnR>
                          <a:noFill/>
                        </a:lnR>
                        <a:lnT>
                          <a:noFill/>
                        </a:lnT>
                        <a:lnB>
                          <a:noFill/>
                        </a:lnB>
                      </a:tcPr>
                    </a:tc>
                  </a:tr>
                  <a:tr h="137414">
                    <a:tc>
                      <a:txBody>
                        <a:bodyPr/>
                        <a:lstStyle/>
                        <a:p>
                          <a:pPr algn="l">
                            <a:spcAft>
                              <a:spcPts val="0"/>
                            </a:spcAft>
                          </a:pPr>
                          <a14:m>
                            <m:oMathPara xmlns:m="http://schemas.openxmlformats.org/officeDocument/2006/math">
                              <m:oMathParaPr>
                                <m:jc m:val="left"/>
                              </m:oMathParaPr>
                              <m:oMath xmlns:m="http://schemas.openxmlformats.org/officeDocument/2006/math">
                                <m:sSub>
                                  <m:sSubPr>
                                    <m:ctrlPr>
                                      <a:rPr lang="en-US" sz="1200" i="1">
                                        <a:solidFill>
                                          <a:srgbClr val="000000"/>
                                        </a:solidFill>
                                        <a:effectLst/>
                                        <a:latin typeface="+mj-lt"/>
                                        <a:ea typeface="Calibri"/>
                                      </a:rPr>
                                    </m:ctrlPr>
                                  </m:sSubPr>
                                  <m:e>
                                    <m:acc>
                                      <m:accPr>
                                        <m:chr m:val="̂"/>
                                        <m:ctrlPr>
                                          <a:rPr lang="en-US" sz="1200" i="1">
                                            <a:solidFill>
                                              <a:srgbClr val="000000"/>
                                            </a:solidFill>
                                            <a:effectLst/>
                                            <a:latin typeface="+mj-lt"/>
                                            <a:ea typeface="Calibri"/>
                                          </a:rPr>
                                        </m:ctrlPr>
                                      </m:accPr>
                                      <m:e>
                                        <m:r>
                                          <a:rPr lang="en-US" sz="1200" i="1">
                                            <a:solidFill>
                                              <a:srgbClr val="000000"/>
                                            </a:solidFill>
                                            <a:effectLst/>
                                            <a:latin typeface="+mj-lt"/>
                                            <a:ea typeface="Calibri"/>
                                          </a:rPr>
                                          <m:t>𝛽</m:t>
                                        </m:r>
                                      </m:e>
                                    </m:acc>
                                  </m:e>
                                  <m:sub>
                                    <m:r>
                                      <m:rPr>
                                        <m:nor/>
                                      </m:rPr>
                                      <a:rPr lang="en-US" sz="1200">
                                        <a:solidFill>
                                          <a:srgbClr val="000000"/>
                                        </a:solidFill>
                                        <a:effectLst/>
                                        <a:latin typeface="+mj-lt"/>
                                        <a:ea typeface="Calibri"/>
                                      </a:rPr>
                                      <m:t>0</m:t>
                                    </m:r>
                                  </m:sub>
                                </m:sSub>
                              </m:oMath>
                            </m:oMathPara>
                          </a14:m>
                          <a:endParaRPr lang="en-US" sz="12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-0.001**</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-0.001***</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-0.001**</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-0.001**</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dirty="0">
                              <a:solidFill>
                                <a:schemeClr val="accent5"/>
                              </a:solidFill>
                              <a:effectLst/>
                              <a:latin typeface="+mj-lt"/>
                              <a:ea typeface="Times New Roman"/>
                            </a:rPr>
                            <a:t>-0.001**</a:t>
                          </a:r>
                          <a:endParaRPr lang="en-US" sz="1200" dirty="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-0.001***</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-0.001**</a:t>
                          </a:r>
                          <a:endParaRPr lang="en-US" sz="1200">
                            <a:solidFill>
                              <a:srgbClr val="000000"/>
                            </a:solidFill>
                            <a:effectLst/>
                            <a:latin typeface="+mj-lt"/>
                            <a:ea typeface="Calibri"/>
                          </a:endParaRPr>
                        </a:p>
                      </a:txBody>
                      <a:tcPr marL="44450" marR="44450" marT="0" marB="0" anchor="b">
                        <a:lnL>
                          <a:noFill/>
                        </a:lnL>
                        <a:lnR>
                          <a:noFill/>
                        </a:lnR>
                        <a:lnT>
                          <a:noFill/>
                        </a:lnT>
                        <a:lnB>
                          <a:noFill/>
                        </a:lnB>
                      </a:tcPr>
                    </a:tc>
                  </a:tr>
                  <a:tr h="167640">
                    <a:tc>
                      <a:txBody>
                        <a:bodyPr/>
                        <a:lstStyle/>
                        <a:p>
                          <a:pPr algn="l"/>
                          <a:endParaRPr lang="en-US" sz="1200" dirty="0">
                            <a:solidFill>
                              <a:srgbClr val="000000"/>
                            </a:solidFill>
                            <a:effectLst/>
                            <a:latin typeface="+mj-lt"/>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a:solidFill>
                                <a:schemeClr val="accent5"/>
                              </a:solidFill>
                              <a:effectLst/>
                              <a:latin typeface="+mj-lt"/>
                              <a:ea typeface="Times New Roman"/>
                            </a:rPr>
                            <a:t>(-2.49)</a:t>
                          </a:r>
                          <a:endParaRPr lang="en-US" sz="1200">
                            <a:solidFill>
                              <a:schemeClr val="accent5"/>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a:solidFill>
                                <a:schemeClr val="accent5"/>
                              </a:solidFill>
                              <a:effectLst/>
                              <a:latin typeface="+mj-lt"/>
                              <a:ea typeface="Times New Roman"/>
                            </a:rPr>
                            <a:t>(-2.61)</a:t>
                          </a:r>
                          <a:endParaRPr lang="en-US" sz="1200">
                            <a:solidFill>
                              <a:schemeClr val="accent5"/>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a:solidFill>
                                <a:schemeClr val="accent5"/>
                              </a:solidFill>
                              <a:effectLst/>
                              <a:latin typeface="+mj-lt"/>
                              <a:ea typeface="Times New Roman"/>
                            </a:rPr>
                            <a:t>(-2.42)</a:t>
                          </a:r>
                          <a:endParaRPr lang="en-US" sz="1200">
                            <a:solidFill>
                              <a:schemeClr val="accent5"/>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a:solidFill>
                                <a:schemeClr val="accent5"/>
                              </a:solidFill>
                              <a:effectLst/>
                              <a:latin typeface="+mj-lt"/>
                              <a:ea typeface="Times New Roman"/>
                            </a:rPr>
                            <a:t>(-2.35)</a:t>
                          </a:r>
                          <a:endParaRPr lang="en-US" sz="1200">
                            <a:solidFill>
                              <a:schemeClr val="accent5"/>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dirty="0">
                              <a:solidFill>
                                <a:schemeClr val="accent5"/>
                              </a:solidFill>
                              <a:effectLst/>
                              <a:latin typeface="+mj-lt"/>
                              <a:ea typeface="Times New Roman"/>
                            </a:rPr>
                            <a:t>(-2.46)</a:t>
                          </a:r>
                          <a:endParaRPr lang="en-US" sz="1200" dirty="0">
                            <a:solidFill>
                              <a:schemeClr val="accent5"/>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a:solidFill>
                                <a:srgbClr val="000000"/>
                              </a:solidFill>
                              <a:effectLst/>
                              <a:latin typeface="+mj-lt"/>
                              <a:ea typeface="Times New Roman"/>
                            </a:rPr>
                            <a:t>(-2.66)</a:t>
                          </a:r>
                          <a:endParaRPr lang="en-US" sz="12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a:solidFill>
                                <a:srgbClr val="000000"/>
                              </a:solidFill>
                              <a:effectLst/>
                              <a:latin typeface="+mj-lt"/>
                              <a:ea typeface="Times New Roman"/>
                            </a:rPr>
                            <a:t>(-2.57)</a:t>
                          </a:r>
                          <a:endParaRPr lang="en-US" sz="12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137160">
                    <a:tc>
                      <a:txBody>
                        <a:bodyPr/>
                        <a:lstStyle/>
                        <a:p>
                          <a:pPr algn="l">
                            <a:spcAft>
                              <a:spcPts val="0"/>
                            </a:spcAft>
                          </a:pPr>
                          <a14:m>
                            <m:oMathPara xmlns:m="http://schemas.openxmlformats.org/officeDocument/2006/math">
                              <m:oMathParaPr>
                                <m:jc m:val="left"/>
                              </m:oMathParaPr>
                              <m:oMath xmlns:m="http://schemas.openxmlformats.org/officeDocument/2006/math">
                                <m:r>
                                  <a:rPr lang="de-DE" sz="1200" i="1">
                                    <a:solidFill>
                                      <a:srgbClr val="000000"/>
                                    </a:solidFill>
                                    <a:effectLst/>
                                    <a:latin typeface="+mj-lt"/>
                                    <a:ea typeface="Times New Roman"/>
                                  </a:rPr>
                                  <m:t>𝑁</m:t>
                                </m:r>
                              </m:oMath>
                            </m:oMathPara>
                          </a14:m>
                          <a:endParaRPr lang="en-US" sz="1200" dirty="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a:solidFill>
                                <a:schemeClr val="accent5"/>
                              </a:solidFill>
                              <a:effectLst/>
                              <a:latin typeface="+mj-lt"/>
                              <a:ea typeface="Times New Roman"/>
                            </a:rPr>
                            <a:t>71,962</a:t>
                          </a:r>
                          <a:endParaRPr lang="en-US" sz="1200">
                            <a:solidFill>
                              <a:schemeClr val="accent5"/>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a:solidFill>
                                <a:schemeClr val="accent5"/>
                              </a:solidFill>
                              <a:effectLst/>
                              <a:latin typeface="+mj-lt"/>
                              <a:ea typeface="Times New Roman"/>
                            </a:rPr>
                            <a:t>71,962</a:t>
                          </a:r>
                          <a:endParaRPr lang="en-US" sz="1200">
                            <a:solidFill>
                              <a:schemeClr val="accent5"/>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a:solidFill>
                                <a:schemeClr val="accent5"/>
                              </a:solidFill>
                              <a:effectLst/>
                              <a:latin typeface="+mj-lt"/>
                              <a:ea typeface="Times New Roman"/>
                            </a:rPr>
                            <a:t>71,962</a:t>
                          </a:r>
                          <a:endParaRPr lang="en-US" sz="1200">
                            <a:solidFill>
                              <a:schemeClr val="accent5"/>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a:solidFill>
                                <a:schemeClr val="accent5"/>
                              </a:solidFill>
                              <a:effectLst/>
                              <a:latin typeface="+mj-lt"/>
                              <a:ea typeface="Times New Roman"/>
                            </a:rPr>
                            <a:t>71,962</a:t>
                          </a:r>
                          <a:endParaRPr lang="en-US" sz="1200">
                            <a:solidFill>
                              <a:schemeClr val="accent5"/>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a:solidFill>
                                <a:schemeClr val="accent5"/>
                              </a:solidFill>
                              <a:effectLst/>
                              <a:latin typeface="+mj-lt"/>
                              <a:ea typeface="Times New Roman"/>
                            </a:rPr>
                            <a:t>71,962</a:t>
                          </a:r>
                          <a:endParaRPr lang="en-US" sz="1200">
                            <a:solidFill>
                              <a:schemeClr val="accent5"/>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dirty="0">
                              <a:solidFill>
                                <a:srgbClr val="000000"/>
                              </a:solidFill>
                              <a:effectLst/>
                              <a:latin typeface="+mj-lt"/>
                              <a:ea typeface="Times New Roman"/>
                            </a:rPr>
                            <a:t>71,962</a:t>
                          </a:r>
                          <a:endParaRPr lang="en-US" sz="1200" dirty="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a:solidFill>
                                <a:srgbClr val="000000"/>
                              </a:solidFill>
                              <a:effectLst/>
                              <a:latin typeface="+mj-lt"/>
                              <a:ea typeface="Times New Roman"/>
                            </a:rPr>
                            <a:t>71,962</a:t>
                          </a:r>
                          <a:endParaRPr lang="en-US" sz="12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137160">
                    <a:tc>
                      <a:txBody>
                        <a:bodyPr/>
                        <a:lstStyle/>
                        <a:p>
                          <a:pPr algn="l">
                            <a:spcAft>
                              <a:spcPts val="0"/>
                            </a:spcAft>
                          </a:pPr>
                          <a14:m>
                            <m:oMathPara xmlns:m="http://schemas.openxmlformats.org/officeDocument/2006/math">
                              <m:oMathParaPr>
                                <m:jc m:val="left"/>
                              </m:oMathParaPr>
                              <m:oMath xmlns:m="http://schemas.openxmlformats.org/officeDocument/2006/math">
                                <m:sSup>
                                  <m:sSupPr>
                                    <m:ctrlPr>
                                      <a:rPr lang="en-US" sz="1200" i="1">
                                        <a:solidFill>
                                          <a:srgbClr val="000000"/>
                                        </a:solidFill>
                                        <a:effectLst/>
                                        <a:latin typeface="+mj-lt"/>
                                        <a:ea typeface="Times New Roman"/>
                                      </a:rPr>
                                    </m:ctrlPr>
                                  </m:sSupPr>
                                  <m:e>
                                    <m:r>
                                      <a:rPr lang="de-DE" sz="1200" i="1">
                                        <a:solidFill>
                                          <a:srgbClr val="000000"/>
                                        </a:solidFill>
                                        <a:effectLst/>
                                        <a:latin typeface="+mj-lt"/>
                                        <a:ea typeface="Times New Roman"/>
                                      </a:rPr>
                                      <m:t>𝑅</m:t>
                                    </m:r>
                                  </m:e>
                                  <m:sup>
                                    <m:r>
                                      <a:rPr lang="de-DE" sz="1200" i="1">
                                        <a:solidFill>
                                          <a:srgbClr val="000000"/>
                                        </a:solidFill>
                                        <a:effectLst/>
                                        <a:latin typeface="+mj-lt"/>
                                        <a:ea typeface="Times New Roman"/>
                                      </a:rPr>
                                      <m:t>2</m:t>
                                    </m:r>
                                  </m:sup>
                                </m:sSup>
                              </m:oMath>
                            </m:oMathPara>
                          </a14:m>
                          <a:endParaRPr lang="en-US" sz="12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a:solidFill>
                                <a:schemeClr val="accent5"/>
                              </a:solidFill>
                              <a:effectLst/>
                              <a:latin typeface="+mj-lt"/>
                              <a:ea typeface="Times New Roman"/>
                            </a:rPr>
                            <a:t>42.86%</a:t>
                          </a:r>
                          <a:endParaRPr lang="en-US" sz="1200">
                            <a:solidFill>
                              <a:schemeClr val="accent5"/>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a:solidFill>
                                <a:schemeClr val="accent5"/>
                              </a:solidFill>
                              <a:effectLst/>
                              <a:latin typeface="+mj-lt"/>
                              <a:ea typeface="Times New Roman"/>
                            </a:rPr>
                            <a:t>43.12%</a:t>
                          </a:r>
                          <a:endParaRPr lang="en-US" sz="1200">
                            <a:solidFill>
                              <a:schemeClr val="accent5"/>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a:solidFill>
                                <a:schemeClr val="accent5"/>
                              </a:solidFill>
                              <a:effectLst/>
                              <a:latin typeface="+mj-lt"/>
                              <a:ea typeface="Times New Roman"/>
                            </a:rPr>
                            <a:t>43.04%</a:t>
                          </a:r>
                          <a:endParaRPr lang="en-US" sz="1200">
                            <a:solidFill>
                              <a:schemeClr val="accent5"/>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a:solidFill>
                                <a:schemeClr val="accent5"/>
                              </a:solidFill>
                              <a:effectLst/>
                              <a:latin typeface="+mj-lt"/>
                              <a:ea typeface="Times New Roman"/>
                            </a:rPr>
                            <a:t>42.89%</a:t>
                          </a:r>
                          <a:endParaRPr lang="en-US" sz="1200">
                            <a:solidFill>
                              <a:schemeClr val="accent5"/>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dirty="0">
                              <a:solidFill>
                                <a:schemeClr val="accent5"/>
                              </a:solidFill>
                              <a:effectLst/>
                              <a:latin typeface="+mj-lt"/>
                              <a:ea typeface="Times New Roman"/>
                            </a:rPr>
                            <a:t>43.04%</a:t>
                          </a:r>
                          <a:endParaRPr lang="en-US" sz="1200" dirty="0">
                            <a:solidFill>
                              <a:schemeClr val="accent5"/>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dirty="0">
                              <a:solidFill>
                                <a:srgbClr val="000000"/>
                              </a:solidFill>
                              <a:effectLst/>
                              <a:latin typeface="+mj-lt"/>
                              <a:ea typeface="Times New Roman"/>
                            </a:rPr>
                            <a:t>43.29%</a:t>
                          </a:r>
                          <a:endParaRPr lang="en-US" sz="12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dirty="0">
                              <a:solidFill>
                                <a:srgbClr val="000000"/>
                              </a:solidFill>
                              <a:effectLst/>
                              <a:latin typeface="+mj-lt"/>
                              <a:ea typeface="Times New Roman"/>
                            </a:rPr>
                            <a:t>43.23%</a:t>
                          </a:r>
                          <a:endParaRPr lang="en-US" sz="12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mc:Choice>
        <mc:Fallback>
          <p:graphicFrame>
            <p:nvGraphicFramePr>
              <p:cNvPr id="7" name="Table 6"/>
              <p:cNvGraphicFramePr>
                <a:graphicFrameLocks noGrp="1"/>
              </p:cNvGraphicFramePr>
              <p:nvPr>
                <p:extLst>
                  <p:ext uri="{D42A27DB-BD31-4B8C-83A1-F6EECF244321}">
                    <p14:modId xmlns:p14="http://schemas.microsoft.com/office/powerpoint/2010/main" val="3938261593"/>
                  </p:ext>
                </p:extLst>
              </p:nvPr>
            </p:nvGraphicFramePr>
            <p:xfrm>
              <a:off x="201710" y="1772816"/>
              <a:ext cx="9705528" cy="4640264"/>
            </p:xfrm>
            <a:graphic>
              <a:graphicData uri="http://schemas.openxmlformats.org/drawingml/2006/table">
                <a:tbl>
                  <a:tblPr firstRow="1" firstCol="1" bandRow="1"/>
                  <a:tblGrid>
                    <a:gridCol w="1704290"/>
                    <a:gridCol w="1100607"/>
                    <a:gridCol w="1100607"/>
                    <a:gridCol w="1100607"/>
                    <a:gridCol w="1100607"/>
                    <a:gridCol w="1100607"/>
                    <a:gridCol w="1100607"/>
                    <a:gridCol w="1397596"/>
                  </a:tblGrid>
                  <a:tr h="182880">
                    <a:tc>
                      <a:txBody>
                        <a:bodyPr/>
                        <a:lstStyle/>
                        <a:p>
                          <a:pPr>
                            <a:spcAft>
                              <a:spcPts val="0"/>
                            </a:spcAft>
                          </a:pPr>
                          <a:r>
                            <a:rPr lang="de-DE" sz="1200" b="1" dirty="0">
                              <a:solidFill>
                                <a:srgbClr val="000000"/>
                              </a:solidFill>
                              <a:effectLst/>
                              <a:latin typeface="+mj-lt"/>
                              <a:ea typeface="Times New Roman"/>
                            </a:rPr>
                            <a:t> </a:t>
                          </a:r>
                          <a:endParaRPr lang="en-US" sz="1200" dirty="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b="1" dirty="0">
                              <a:solidFill>
                                <a:schemeClr val="accent5"/>
                              </a:solidFill>
                              <a:effectLst/>
                              <a:latin typeface="+mj-lt"/>
                              <a:ea typeface="Times New Roman"/>
                            </a:rPr>
                            <a:t>(1)</a:t>
                          </a:r>
                          <a:endParaRPr lang="en-US" sz="1200" dirty="0">
                            <a:solidFill>
                              <a:schemeClr val="accent5"/>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b="1">
                              <a:solidFill>
                                <a:schemeClr val="accent5"/>
                              </a:solidFill>
                              <a:effectLst/>
                              <a:latin typeface="+mj-lt"/>
                              <a:ea typeface="Times New Roman"/>
                            </a:rPr>
                            <a:t>(2)</a:t>
                          </a:r>
                          <a:endParaRPr lang="en-US" sz="1200">
                            <a:solidFill>
                              <a:schemeClr val="accent5"/>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b="1">
                              <a:solidFill>
                                <a:schemeClr val="accent5"/>
                              </a:solidFill>
                              <a:effectLst/>
                              <a:latin typeface="+mj-lt"/>
                              <a:ea typeface="Times New Roman"/>
                            </a:rPr>
                            <a:t>(4)</a:t>
                          </a:r>
                          <a:endParaRPr lang="en-US" sz="1200">
                            <a:solidFill>
                              <a:schemeClr val="accent5"/>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b="1">
                              <a:solidFill>
                                <a:schemeClr val="accent5"/>
                              </a:solidFill>
                              <a:effectLst/>
                              <a:latin typeface="+mj-lt"/>
                              <a:ea typeface="Times New Roman"/>
                            </a:rPr>
                            <a:t>(3)</a:t>
                          </a:r>
                          <a:endParaRPr lang="en-US" sz="1200">
                            <a:solidFill>
                              <a:schemeClr val="accent5"/>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b="1">
                              <a:solidFill>
                                <a:schemeClr val="accent5"/>
                              </a:solidFill>
                              <a:effectLst/>
                              <a:latin typeface="+mj-lt"/>
                              <a:ea typeface="Times New Roman"/>
                            </a:rPr>
                            <a:t>(5)</a:t>
                          </a:r>
                          <a:endParaRPr lang="en-US" sz="1200">
                            <a:solidFill>
                              <a:schemeClr val="accent5"/>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b="1">
                              <a:solidFill>
                                <a:srgbClr val="000000"/>
                              </a:solidFill>
                              <a:effectLst/>
                              <a:latin typeface="+mj-lt"/>
                              <a:ea typeface="Times New Roman"/>
                            </a:rPr>
                            <a:t>(6)</a:t>
                          </a:r>
                          <a:endParaRPr lang="en-US" sz="12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b="1">
                              <a:solidFill>
                                <a:srgbClr val="000000"/>
                              </a:solidFill>
                              <a:effectLst/>
                              <a:latin typeface="+mj-lt"/>
                              <a:ea typeface="Times New Roman"/>
                            </a:rPr>
                            <a:t>(7)</a:t>
                          </a:r>
                          <a:endParaRPr lang="en-US" sz="12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365760">
                    <a:tc>
                      <a:txBody>
                        <a:bodyPr/>
                        <a:lstStyle/>
                        <a:p>
                          <a:pPr>
                            <a:spcAft>
                              <a:spcPts val="0"/>
                            </a:spcAft>
                          </a:pPr>
                          <a:r>
                            <a:rPr lang="de-DE" sz="1200" b="1">
                              <a:solidFill>
                                <a:srgbClr val="000000"/>
                              </a:solidFill>
                              <a:effectLst/>
                              <a:latin typeface="+mj-lt"/>
                              <a:ea typeface="Times New Roman"/>
                            </a:rPr>
                            <a:t> </a:t>
                          </a:r>
                          <a:endParaRPr lang="en-US" sz="12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b="1">
                              <a:solidFill>
                                <a:schemeClr val="accent5"/>
                              </a:solidFill>
                              <a:effectLst/>
                              <a:latin typeface="+mj-lt"/>
                              <a:ea typeface="Times New Roman"/>
                            </a:rPr>
                            <a:t>Greek</a:t>
                          </a:r>
                          <a:endParaRPr lang="en-US" sz="1200">
                            <a:solidFill>
                              <a:schemeClr val="accent5"/>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b="1" dirty="0" err="1">
                              <a:solidFill>
                                <a:schemeClr val="accent5"/>
                              </a:solidFill>
                              <a:effectLst/>
                              <a:latin typeface="+mj-lt"/>
                              <a:ea typeface="Times New Roman"/>
                            </a:rPr>
                            <a:t>Italy</a:t>
                          </a:r>
                          <a:endParaRPr lang="en-US" sz="1200" dirty="0">
                            <a:solidFill>
                              <a:schemeClr val="accent5"/>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b="1">
                              <a:solidFill>
                                <a:schemeClr val="accent5"/>
                              </a:solidFill>
                              <a:effectLst/>
                              <a:latin typeface="+mj-lt"/>
                              <a:ea typeface="Times New Roman"/>
                            </a:rPr>
                            <a:t>Portugal </a:t>
                          </a:r>
                          <a:endParaRPr lang="en-US" sz="1200">
                            <a:solidFill>
                              <a:schemeClr val="accent5"/>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b="1">
                              <a:solidFill>
                                <a:schemeClr val="accent5"/>
                              </a:solidFill>
                              <a:effectLst/>
                              <a:latin typeface="+mj-lt"/>
                              <a:ea typeface="Times New Roman"/>
                            </a:rPr>
                            <a:t>Spain</a:t>
                          </a:r>
                          <a:endParaRPr lang="en-US" sz="1200">
                            <a:solidFill>
                              <a:schemeClr val="accent5"/>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b="1">
                              <a:solidFill>
                                <a:schemeClr val="accent5"/>
                              </a:solidFill>
                              <a:effectLst/>
                              <a:latin typeface="+mj-lt"/>
                              <a:ea typeface="Times New Roman"/>
                            </a:rPr>
                            <a:t>Ireland</a:t>
                          </a:r>
                          <a:endParaRPr lang="en-US" sz="1200">
                            <a:solidFill>
                              <a:schemeClr val="accent5"/>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b="1">
                              <a:solidFill>
                                <a:srgbClr val="000000"/>
                              </a:solidFill>
                              <a:effectLst/>
                              <a:latin typeface="+mj-lt"/>
                              <a:ea typeface="Times New Roman"/>
                            </a:rPr>
                            <a:t>All GIPSI</a:t>
                          </a:r>
                          <a:endParaRPr lang="en-US" sz="12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b="1" dirty="0">
                              <a:solidFill>
                                <a:srgbClr val="000000"/>
                              </a:solidFill>
                              <a:effectLst/>
                              <a:latin typeface="+mj-lt"/>
                              <a:ea typeface="Times New Roman"/>
                            </a:rPr>
                            <a:t>GIPSI </a:t>
                          </a:r>
                          <a:r>
                            <a:rPr lang="de-DE" sz="1200" b="1" dirty="0" err="1">
                              <a:solidFill>
                                <a:srgbClr val="000000"/>
                              </a:solidFill>
                              <a:effectLst/>
                              <a:latin typeface="+mj-lt"/>
                              <a:ea typeface="Times New Roman"/>
                            </a:rPr>
                            <a:t>Sovereign</a:t>
                          </a:r>
                          <a:r>
                            <a:rPr lang="de-DE" sz="1200" b="1" dirty="0">
                              <a:solidFill>
                                <a:srgbClr val="000000"/>
                              </a:solidFill>
                              <a:effectLst/>
                              <a:latin typeface="+mj-lt"/>
                              <a:ea typeface="Times New Roman"/>
                            </a:rPr>
                            <a:t> </a:t>
                          </a:r>
                          <a:endParaRPr lang="en-US" sz="1200" dirty="0">
                            <a:solidFill>
                              <a:srgbClr val="000000"/>
                            </a:solidFill>
                            <a:effectLst/>
                            <a:latin typeface="+mj-lt"/>
                            <a:ea typeface="Calibri"/>
                          </a:endParaRPr>
                        </a:p>
                        <a:p>
                          <a:pPr algn="ctr">
                            <a:spcAft>
                              <a:spcPts val="0"/>
                            </a:spcAft>
                          </a:pPr>
                          <a:r>
                            <a:rPr lang="de-DE" sz="1200" b="1" dirty="0">
                              <a:solidFill>
                                <a:srgbClr val="000000"/>
                              </a:solidFill>
                              <a:effectLst/>
                              <a:latin typeface="+mj-lt"/>
                              <a:ea typeface="Times New Roman"/>
                            </a:rPr>
                            <a:t>Bond Index</a:t>
                          </a:r>
                          <a:endParaRPr lang="en-US" sz="12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215646">
                    <a:tc>
                      <a:txBody>
                        <a:bodyPr/>
                        <a:lstStyle/>
                        <a:p>
                          <a:endParaRPr lang="en-US"/>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blipFill rotWithShape="1">
                          <a:blip r:embed="rId3"/>
                          <a:stretch>
                            <a:fillRect t="-282857" r="-468929" b="-1860000"/>
                          </a:stretch>
                        </a:blipFill>
                      </a:tcPr>
                    </a:tc>
                    <a:tc>
                      <a:txBody>
                        <a:bodyPr/>
                        <a:lstStyle/>
                        <a:p>
                          <a:pPr algn="ctr">
                            <a:spcAft>
                              <a:spcPts val="0"/>
                            </a:spcAft>
                          </a:pPr>
                          <a:r>
                            <a:rPr lang="de-DE" sz="1200">
                              <a:solidFill>
                                <a:schemeClr val="accent5"/>
                              </a:solidFill>
                              <a:effectLst/>
                              <a:latin typeface="+mj-lt"/>
                              <a:ea typeface="Times New Roman"/>
                            </a:rPr>
                            <a:t>0.027**</a:t>
                          </a:r>
                          <a:endParaRPr lang="en-US" sz="1200">
                            <a:solidFill>
                              <a:schemeClr val="accent5"/>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a:solidFill>
                                <a:srgbClr val="000000"/>
                              </a:solidFill>
                              <a:effectLst/>
                              <a:latin typeface="+mj-lt"/>
                              <a:ea typeface="Times New Roman"/>
                            </a:rPr>
                            <a:t>0.017**</a:t>
                          </a:r>
                          <a:endParaRPr lang="en-US" sz="12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200">
                            <a:solidFill>
                              <a:srgbClr val="000000"/>
                            </a:solidFill>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182880">
                    <a:tc>
                      <a:txBody>
                        <a:bodyPr/>
                        <a:lstStyle/>
                        <a:p>
                          <a:pPr algn="l"/>
                          <a:endParaRPr lang="en-US" sz="12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(1.98)</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endParaRPr lang="en-US" sz="1200" dirty="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(2.32)</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r>
                  <a:tr h="246761">
                    <a:tc>
                      <a:txBody>
                        <a:bodyPr/>
                        <a:lstStyle/>
                        <a:p>
                          <a:endParaRPr lang="en-US"/>
                        </a:p>
                      </a:txBody>
                      <a:tcPr marL="44450" marR="44450" marT="0" marB="0" anchor="b">
                        <a:lnL>
                          <a:noFill/>
                        </a:lnL>
                        <a:lnR>
                          <a:noFill/>
                        </a:lnR>
                        <a:lnT>
                          <a:noFill/>
                        </a:lnT>
                        <a:lnB>
                          <a:noFill/>
                        </a:lnB>
                        <a:blipFill rotWithShape="1">
                          <a:blip r:embed="rId3"/>
                          <a:stretch>
                            <a:fillRect t="-400000" r="-468929" b="-1414634"/>
                          </a:stretch>
                        </a:blipFill>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0.310***</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endParaRPr lang="en-US" sz="1200" dirty="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0.226***</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r>
                  <a:tr h="182880">
                    <a:tc>
                      <a:txBody>
                        <a:bodyPr/>
                        <a:lstStyle/>
                        <a:p>
                          <a:pPr algn="l"/>
                          <a:endParaRPr lang="en-US" sz="1200" dirty="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(5.85)</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(2.74)</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r>
                  <a:tr h="246761">
                    <a:tc>
                      <a:txBody>
                        <a:bodyPr/>
                        <a:lstStyle/>
                        <a:p>
                          <a:endParaRPr lang="en-US"/>
                        </a:p>
                      </a:txBody>
                      <a:tcPr marL="44450" marR="44450" marT="0" marB="0" anchor="b">
                        <a:lnL>
                          <a:noFill/>
                        </a:lnL>
                        <a:lnR>
                          <a:noFill/>
                        </a:lnR>
                        <a:lnT>
                          <a:noFill/>
                        </a:lnT>
                        <a:lnB>
                          <a:noFill/>
                        </a:lnB>
                        <a:blipFill rotWithShape="1">
                          <a:blip r:embed="rId3"/>
                          <a:stretch>
                            <a:fillRect t="-587500" r="-468929" b="-1275000"/>
                          </a:stretch>
                        </a:blipFill>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dirty="0">
                              <a:solidFill>
                                <a:schemeClr val="accent5"/>
                              </a:solidFill>
                              <a:effectLst/>
                              <a:latin typeface="+mj-lt"/>
                              <a:ea typeface="Times New Roman"/>
                            </a:rPr>
                            <a:t>0.093***</a:t>
                          </a:r>
                          <a:endParaRPr lang="en-US" sz="1200" dirty="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endParaRPr lang="en-US" sz="1200" dirty="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0.014</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r>
                  <a:tr h="182880">
                    <a:tc>
                      <a:txBody>
                        <a:bodyPr/>
                        <a:lstStyle/>
                        <a:p>
                          <a:pPr algn="l"/>
                          <a:endParaRPr lang="en-US" sz="1200" dirty="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(2.83)</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endParaRPr lang="en-US" sz="1200" dirty="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(1.27)</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r>
                  <a:tr h="244983">
                    <a:tc>
                      <a:txBody>
                        <a:bodyPr/>
                        <a:lstStyle/>
                        <a:p>
                          <a:endParaRPr lang="en-US"/>
                        </a:p>
                      </a:txBody>
                      <a:tcPr marL="44450" marR="44450" marT="0" marB="0" anchor="b">
                        <a:lnL>
                          <a:noFill/>
                        </a:lnL>
                        <a:lnR>
                          <a:noFill/>
                        </a:lnR>
                        <a:lnT>
                          <a:noFill/>
                        </a:lnT>
                        <a:lnB>
                          <a:noFill/>
                        </a:lnB>
                        <a:blipFill rotWithShape="1">
                          <a:blip r:embed="rId3"/>
                          <a:stretch>
                            <a:fillRect t="-762500" r="-468929" b="-1100000"/>
                          </a:stretch>
                        </a:blipFill>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dirty="0">
                              <a:solidFill>
                                <a:schemeClr val="accent5"/>
                              </a:solidFill>
                              <a:effectLst/>
                              <a:latin typeface="+mj-lt"/>
                              <a:ea typeface="Times New Roman"/>
                            </a:rPr>
                            <a:t>0.255***</a:t>
                          </a:r>
                          <a:endParaRPr lang="en-US" sz="1200" dirty="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0.012</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endParaRPr lang="en-US" sz="1200" dirty="0">
                            <a:solidFill>
                              <a:srgbClr val="000000"/>
                            </a:solidFill>
                            <a:effectLst/>
                            <a:latin typeface="+mj-lt"/>
                          </a:endParaRPr>
                        </a:p>
                      </a:txBody>
                      <a:tcPr marL="44450" marR="44450" marT="0" marB="0" anchor="b">
                        <a:lnL>
                          <a:noFill/>
                        </a:lnL>
                        <a:lnR>
                          <a:noFill/>
                        </a:lnR>
                        <a:lnT>
                          <a:noFill/>
                        </a:lnT>
                        <a:lnB>
                          <a:noFill/>
                        </a:lnB>
                      </a:tcPr>
                    </a:tc>
                  </a:tr>
                  <a:tr h="182880">
                    <a:tc>
                      <a:txBody>
                        <a:bodyPr/>
                        <a:lstStyle/>
                        <a:p>
                          <a:pPr algn="l"/>
                          <a:endParaRPr lang="en-US" sz="1200" dirty="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dirty="0">
                              <a:solidFill>
                                <a:schemeClr val="accent5"/>
                              </a:solidFill>
                              <a:effectLst/>
                              <a:latin typeface="+mj-lt"/>
                              <a:ea typeface="Times New Roman"/>
                            </a:rPr>
                            <a:t>(5.96)</a:t>
                          </a:r>
                          <a:endParaRPr lang="en-US" sz="1200" dirty="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(0.23)</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r>
                  <a:tr h="216472">
                    <a:tc>
                      <a:txBody>
                        <a:bodyPr/>
                        <a:lstStyle/>
                        <a:p>
                          <a:endParaRPr lang="en-US"/>
                        </a:p>
                      </a:txBody>
                      <a:tcPr marL="44450" marR="44450" marT="0" marB="0" anchor="b">
                        <a:lnL>
                          <a:noFill/>
                        </a:lnL>
                        <a:lnR>
                          <a:noFill/>
                        </a:lnR>
                        <a:lnT>
                          <a:noFill/>
                        </a:lnT>
                        <a:lnB>
                          <a:noFill/>
                        </a:lnB>
                        <a:blipFill rotWithShape="1">
                          <a:blip r:embed="rId3"/>
                          <a:stretch>
                            <a:fillRect t="-1041667" r="-468929" b="-1038889"/>
                          </a:stretch>
                        </a:blipFill>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dirty="0">
                            <a:solidFill>
                              <a:schemeClr val="accent5"/>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0.216***</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0.126***</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r>
                  <a:tr h="182880">
                    <a:tc>
                      <a:txBody>
                        <a:bodyPr/>
                        <a:lstStyle/>
                        <a:p>
                          <a:pPr algn="l"/>
                          <a:endParaRPr lang="en-US" sz="1200" dirty="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dirty="0">
                            <a:solidFill>
                              <a:schemeClr val="accent5"/>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(5.75)</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(3.33)</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r>
                  <a:tr h="215646">
                    <a:tc>
                      <a:txBody>
                        <a:bodyPr/>
                        <a:lstStyle/>
                        <a:p>
                          <a:endParaRPr lang="en-US"/>
                        </a:p>
                      </a:txBody>
                      <a:tcPr marL="44450" marR="44450" marT="0" marB="0" anchor="b">
                        <a:lnL>
                          <a:noFill/>
                        </a:lnL>
                        <a:lnR>
                          <a:noFill/>
                        </a:lnR>
                        <a:lnT>
                          <a:noFill/>
                        </a:lnT>
                        <a:lnB>
                          <a:noFill/>
                        </a:lnB>
                        <a:blipFill rotWithShape="1">
                          <a:blip r:embed="rId3"/>
                          <a:stretch>
                            <a:fillRect t="-1260000" r="-468929" b="-882857"/>
                          </a:stretch>
                        </a:blipFill>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dirty="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0.340***</a:t>
                          </a:r>
                          <a:endParaRPr lang="en-US" sz="1200">
                            <a:solidFill>
                              <a:srgbClr val="000000"/>
                            </a:solidFill>
                            <a:effectLst/>
                            <a:latin typeface="+mj-lt"/>
                            <a:ea typeface="Calibri"/>
                          </a:endParaRPr>
                        </a:p>
                      </a:txBody>
                      <a:tcPr marL="44450" marR="44450" marT="0" marB="0" anchor="b">
                        <a:lnL>
                          <a:noFill/>
                        </a:lnL>
                        <a:lnR>
                          <a:noFill/>
                        </a:lnR>
                        <a:lnT>
                          <a:noFill/>
                        </a:lnT>
                        <a:lnB>
                          <a:noFill/>
                        </a:lnB>
                      </a:tcPr>
                    </a:tc>
                  </a:tr>
                  <a:tr h="182880">
                    <a:tc>
                      <a:txBody>
                        <a:bodyPr/>
                        <a:lstStyle/>
                        <a:p>
                          <a:pPr algn="l"/>
                          <a:endParaRPr lang="en-US" sz="1200" dirty="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dirty="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chemeClr val="accent5"/>
                            </a:solidFill>
                            <a:effectLst/>
                            <a:latin typeface="+mj-lt"/>
                          </a:endParaRPr>
                        </a:p>
                      </a:txBody>
                      <a:tcPr marL="44450" marR="44450" marT="0" marB="0" anchor="b">
                        <a:lnL>
                          <a:noFill/>
                        </a:lnL>
                        <a:lnR>
                          <a:noFill/>
                        </a:lnR>
                        <a:lnT>
                          <a:noFill/>
                        </a:lnT>
                        <a:lnB>
                          <a:noFill/>
                        </a:lnB>
                      </a:tcPr>
                    </a:tc>
                    <a:tc>
                      <a:txBody>
                        <a:bodyPr/>
                        <a:lstStyle/>
                        <a:p>
                          <a:endParaRPr lang="en-US" sz="12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(8.55)</a:t>
                          </a:r>
                          <a:endParaRPr lang="en-US" sz="1200">
                            <a:solidFill>
                              <a:srgbClr val="000000"/>
                            </a:solidFill>
                            <a:effectLst/>
                            <a:latin typeface="+mj-lt"/>
                            <a:ea typeface="Calibri"/>
                          </a:endParaRPr>
                        </a:p>
                      </a:txBody>
                      <a:tcPr marL="44450" marR="44450" marT="0" marB="0" anchor="b">
                        <a:lnL>
                          <a:noFill/>
                        </a:lnL>
                        <a:lnR>
                          <a:noFill/>
                        </a:lnR>
                        <a:lnT>
                          <a:noFill/>
                        </a:lnT>
                        <a:lnB>
                          <a:noFill/>
                        </a:lnB>
                      </a:tcPr>
                    </a:tc>
                  </a:tr>
                  <a:tr h="246761">
                    <a:tc>
                      <a:txBody>
                        <a:bodyPr/>
                        <a:lstStyle/>
                        <a:p>
                          <a:endParaRPr lang="en-US"/>
                        </a:p>
                      </a:txBody>
                      <a:tcPr marL="44450" marR="44450" marT="0" marB="0" anchor="b">
                        <a:lnL>
                          <a:noFill/>
                        </a:lnL>
                        <a:lnR>
                          <a:noFill/>
                        </a:lnR>
                        <a:lnT>
                          <a:noFill/>
                        </a:lnT>
                        <a:lnB>
                          <a:noFill/>
                        </a:lnB>
                        <a:blipFill rotWithShape="1">
                          <a:blip r:embed="rId3"/>
                          <a:stretch>
                            <a:fillRect t="-1234146" r="-468929" b="-580488"/>
                          </a:stretch>
                        </a:blipFill>
                      </a:tcPr>
                    </a:tc>
                    <a:tc>
                      <a:txBody>
                        <a:bodyPr/>
                        <a:lstStyle/>
                        <a:p>
                          <a:pPr algn="ctr">
                            <a:spcAft>
                              <a:spcPts val="0"/>
                            </a:spcAft>
                          </a:pPr>
                          <a:r>
                            <a:rPr lang="de-DE" sz="1200">
                              <a:solidFill>
                                <a:schemeClr val="accent5"/>
                              </a:solidFill>
                              <a:effectLst/>
                              <a:latin typeface="+mj-lt"/>
                              <a:ea typeface="Times New Roman"/>
                            </a:rPr>
                            <a:t>-2.165***</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-2.179***</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-2.175***</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dirty="0">
                              <a:solidFill>
                                <a:schemeClr val="accent5"/>
                              </a:solidFill>
                              <a:effectLst/>
                              <a:latin typeface="+mj-lt"/>
                              <a:ea typeface="Times New Roman"/>
                            </a:rPr>
                            <a:t>-2.197***</a:t>
                          </a:r>
                          <a:endParaRPr lang="en-US" sz="1200" dirty="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dirty="0">
                              <a:solidFill>
                                <a:schemeClr val="accent5"/>
                              </a:solidFill>
                              <a:effectLst/>
                              <a:latin typeface="+mj-lt"/>
                              <a:ea typeface="Times New Roman"/>
                            </a:rPr>
                            <a:t>-2.216***</a:t>
                          </a:r>
                          <a:endParaRPr lang="en-US" sz="1200" dirty="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-2.199***</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-2.183***</a:t>
                          </a:r>
                          <a:endParaRPr lang="en-US" sz="1200">
                            <a:solidFill>
                              <a:srgbClr val="000000"/>
                            </a:solidFill>
                            <a:effectLst/>
                            <a:latin typeface="+mj-lt"/>
                            <a:ea typeface="Calibri"/>
                          </a:endParaRPr>
                        </a:p>
                      </a:txBody>
                      <a:tcPr marL="44450" marR="44450" marT="0" marB="0" anchor="b">
                        <a:lnL>
                          <a:noFill/>
                        </a:lnL>
                        <a:lnR>
                          <a:noFill/>
                        </a:lnR>
                        <a:lnT>
                          <a:noFill/>
                        </a:lnT>
                        <a:lnB>
                          <a:noFill/>
                        </a:lnB>
                      </a:tcPr>
                    </a:tc>
                  </a:tr>
                  <a:tr h="182880">
                    <a:tc>
                      <a:txBody>
                        <a:bodyPr/>
                        <a:lstStyle/>
                        <a:p>
                          <a:pPr algn="l"/>
                          <a:endParaRPr lang="en-US" sz="12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(-20.34)</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(-23.71)</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(-21.04)</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(-22.12)</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dirty="0">
                              <a:solidFill>
                                <a:schemeClr val="accent5"/>
                              </a:solidFill>
                              <a:effectLst/>
                              <a:latin typeface="+mj-lt"/>
                              <a:ea typeface="Times New Roman"/>
                            </a:rPr>
                            <a:t>(-21.24)</a:t>
                          </a:r>
                          <a:endParaRPr lang="en-US" sz="1200" dirty="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(-22.73)</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(-22.79)</a:t>
                          </a:r>
                          <a:endParaRPr lang="en-US" sz="1200">
                            <a:solidFill>
                              <a:srgbClr val="000000"/>
                            </a:solidFill>
                            <a:effectLst/>
                            <a:latin typeface="+mj-lt"/>
                            <a:ea typeface="Calibri"/>
                          </a:endParaRPr>
                        </a:p>
                      </a:txBody>
                      <a:tcPr marL="44450" marR="44450" marT="0" marB="0" anchor="b">
                        <a:lnL>
                          <a:noFill/>
                        </a:lnL>
                        <a:lnR>
                          <a:noFill/>
                        </a:lnR>
                        <a:lnT>
                          <a:noFill/>
                        </a:lnT>
                        <a:lnB>
                          <a:noFill/>
                        </a:lnB>
                      </a:tcPr>
                    </a:tc>
                  </a:tr>
                  <a:tr h="214694">
                    <a:tc>
                      <a:txBody>
                        <a:bodyPr/>
                        <a:lstStyle/>
                        <a:p>
                          <a:endParaRPr lang="en-US"/>
                        </a:p>
                      </a:txBody>
                      <a:tcPr marL="44450" marR="44450" marT="0" marB="0" anchor="b">
                        <a:lnL>
                          <a:noFill/>
                        </a:lnL>
                        <a:lnR>
                          <a:noFill/>
                        </a:lnR>
                        <a:lnT>
                          <a:noFill/>
                        </a:lnT>
                        <a:lnB>
                          <a:noFill/>
                        </a:lnB>
                        <a:blipFill rotWithShape="1">
                          <a:blip r:embed="rId3"/>
                          <a:stretch>
                            <a:fillRect t="-1648571" r="-468929" b="-494286"/>
                          </a:stretch>
                        </a:blipFill>
                      </a:tcPr>
                    </a:tc>
                    <a:tc>
                      <a:txBody>
                        <a:bodyPr/>
                        <a:lstStyle/>
                        <a:p>
                          <a:pPr algn="ctr">
                            <a:spcAft>
                              <a:spcPts val="0"/>
                            </a:spcAft>
                          </a:pPr>
                          <a:r>
                            <a:rPr lang="de-DE" sz="1200">
                              <a:solidFill>
                                <a:schemeClr val="accent5"/>
                              </a:solidFill>
                              <a:effectLst/>
                              <a:latin typeface="+mj-lt"/>
                              <a:ea typeface="Times New Roman"/>
                            </a:rPr>
                            <a:t>1.405***</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1.393***</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1.404***</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1.398***</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dirty="0">
                              <a:solidFill>
                                <a:schemeClr val="accent5"/>
                              </a:solidFill>
                              <a:effectLst/>
                              <a:latin typeface="+mj-lt"/>
                              <a:ea typeface="Times New Roman"/>
                            </a:rPr>
                            <a:t>1.400***</a:t>
                          </a:r>
                          <a:endParaRPr lang="en-US" sz="1200" dirty="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1.387***</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1.389***</a:t>
                          </a:r>
                          <a:endParaRPr lang="en-US" sz="1200">
                            <a:solidFill>
                              <a:srgbClr val="000000"/>
                            </a:solidFill>
                            <a:effectLst/>
                            <a:latin typeface="+mj-lt"/>
                            <a:ea typeface="Calibri"/>
                          </a:endParaRPr>
                        </a:p>
                      </a:txBody>
                      <a:tcPr marL="44450" marR="44450" marT="0" marB="0" anchor="b">
                        <a:lnL>
                          <a:noFill/>
                        </a:lnL>
                        <a:lnR>
                          <a:noFill/>
                        </a:lnR>
                        <a:lnT>
                          <a:noFill/>
                        </a:lnT>
                        <a:lnB>
                          <a:noFill/>
                        </a:lnB>
                      </a:tcPr>
                    </a:tc>
                  </a:tr>
                  <a:tr h="182880">
                    <a:tc>
                      <a:txBody>
                        <a:bodyPr/>
                        <a:lstStyle/>
                        <a:p>
                          <a:pPr algn="l"/>
                          <a:endParaRPr lang="en-US" sz="12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(15.70)</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(15.90)</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(15.77)</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(15.96)</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(16.04)</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(16.02)</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(15.91)</a:t>
                          </a:r>
                          <a:endParaRPr lang="en-US" sz="1200">
                            <a:solidFill>
                              <a:srgbClr val="000000"/>
                            </a:solidFill>
                            <a:effectLst/>
                            <a:latin typeface="+mj-lt"/>
                            <a:ea typeface="Calibri"/>
                          </a:endParaRPr>
                        </a:p>
                      </a:txBody>
                      <a:tcPr marL="44450" marR="44450" marT="0" marB="0" anchor="b">
                        <a:lnL>
                          <a:noFill/>
                        </a:lnL>
                        <a:lnR>
                          <a:noFill/>
                        </a:lnR>
                        <a:lnT>
                          <a:noFill/>
                        </a:lnT>
                        <a:lnB>
                          <a:noFill/>
                        </a:lnB>
                      </a:tcPr>
                    </a:tc>
                  </a:tr>
                  <a:tr h="216535">
                    <a:tc>
                      <a:txBody>
                        <a:bodyPr/>
                        <a:lstStyle/>
                        <a:p>
                          <a:endParaRPr lang="en-US"/>
                        </a:p>
                      </a:txBody>
                      <a:tcPr marL="44450" marR="44450" marT="0" marB="0" anchor="b">
                        <a:lnL>
                          <a:noFill/>
                        </a:lnL>
                        <a:lnR>
                          <a:noFill/>
                        </a:lnR>
                        <a:lnT>
                          <a:noFill/>
                        </a:lnT>
                        <a:lnB>
                          <a:noFill/>
                        </a:lnB>
                        <a:blipFill rotWithShape="1">
                          <a:blip r:embed="rId3"/>
                          <a:stretch>
                            <a:fillRect t="-1834286" r="-468929" b="-308571"/>
                          </a:stretch>
                        </a:blipFill>
                      </a:tcPr>
                    </a:tc>
                    <a:tc>
                      <a:txBody>
                        <a:bodyPr/>
                        <a:lstStyle/>
                        <a:p>
                          <a:pPr algn="ctr">
                            <a:spcAft>
                              <a:spcPts val="0"/>
                            </a:spcAft>
                          </a:pPr>
                          <a:r>
                            <a:rPr lang="de-DE" sz="1200">
                              <a:solidFill>
                                <a:schemeClr val="accent5"/>
                              </a:solidFill>
                              <a:effectLst/>
                              <a:latin typeface="+mj-lt"/>
                              <a:ea typeface="Times New Roman"/>
                            </a:rPr>
                            <a:t>-0.001**</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-0.001***</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-0.001**</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chemeClr val="accent5"/>
                              </a:solidFill>
                              <a:effectLst/>
                              <a:latin typeface="+mj-lt"/>
                              <a:ea typeface="Times New Roman"/>
                            </a:rPr>
                            <a:t>-0.001**</a:t>
                          </a:r>
                          <a:endParaRPr lang="en-US" sz="120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dirty="0">
                              <a:solidFill>
                                <a:schemeClr val="accent5"/>
                              </a:solidFill>
                              <a:effectLst/>
                              <a:latin typeface="+mj-lt"/>
                              <a:ea typeface="Times New Roman"/>
                            </a:rPr>
                            <a:t>-0.001**</a:t>
                          </a:r>
                          <a:endParaRPr lang="en-US" sz="1200" dirty="0">
                            <a:solidFill>
                              <a:schemeClr val="accent5"/>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-0.001***</a:t>
                          </a:r>
                          <a:endParaRPr lang="en-US" sz="12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200">
                              <a:solidFill>
                                <a:srgbClr val="000000"/>
                              </a:solidFill>
                              <a:effectLst/>
                              <a:latin typeface="+mj-lt"/>
                              <a:ea typeface="Times New Roman"/>
                            </a:rPr>
                            <a:t>-0.001**</a:t>
                          </a:r>
                          <a:endParaRPr lang="en-US" sz="1200">
                            <a:solidFill>
                              <a:srgbClr val="000000"/>
                            </a:solidFill>
                            <a:effectLst/>
                            <a:latin typeface="+mj-lt"/>
                            <a:ea typeface="Calibri"/>
                          </a:endParaRPr>
                        </a:p>
                      </a:txBody>
                      <a:tcPr marL="44450" marR="44450" marT="0" marB="0" anchor="b">
                        <a:lnL>
                          <a:noFill/>
                        </a:lnL>
                        <a:lnR>
                          <a:noFill/>
                        </a:lnR>
                        <a:lnT>
                          <a:noFill/>
                        </a:lnT>
                        <a:lnB>
                          <a:noFill/>
                        </a:lnB>
                      </a:tcPr>
                    </a:tc>
                  </a:tr>
                  <a:tr h="182880">
                    <a:tc>
                      <a:txBody>
                        <a:bodyPr/>
                        <a:lstStyle/>
                        <a:p>
                          <a:pPr algn="l"/>
                          <a:endParaRPr lang="en-US" sz="1200" dirty="0">
                            <a:solidFill>
                              <a:srgbClr val="000000"/>
                            </a:solidFill>
                            <a:effectLst/>
                            <a:latin typeface="+mj-lt"/>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a:solidFill>
                                <a:schemeClr val="accent5"/>
                              </a:solidFill>
                              <a:effectLst/>
                              <a:latin typeface="+mj-lt"/>
                              <a:ea typeface="Times New Roman"/>
                            </a:rPr>
                            <a:t>(-2.49)</a:t>
                          </a:r>
                          <a:endParaRPr lang="en-US" sz="1200">
                            <a:solidFill>
                              <a:schemeClr val="accent5"/>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a:solidFill>
                                <a:schemeClr val="accent5"/>
                              </a:solidFill>
                              <a:effectLst/>
                              <a:latin typeface="+mj-lt"/>
                              <a:ea typeface="Times New Roman"/>
                            </a:rPr>
                            <a:t>(-2.61)</a:t>
                          </a:r>
                          <a:endParaRPr lang="en-US" sz="1200">
                            <a:solidFill>
                              <a:schemeClr val="accent5"/>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a:solidFill>
                                <a:schemeClr val="accent5"/>
                              </a:solidFill>
                              <a:effectLst/>
                              <a:latin typeface="+mj-lt"/>
                              <a:ea typeface="Times New Roman"/>
                            </a:rPr>
                            <a:t>(-2.42)</a:t>
                          </a:r>
                          <a:endParaRPr lang="en-US" sz="1200">
                            <a:solidFill>
                              <a:schemeClr val="accent5"/>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a:solidFill>
                                <a:schemeClr val="accent5"/>
                              </a:solidFill>
                              <a:effectLst/>
                              <a:latin typeface="+mj-lt"/>
                              <a:ea typeface="Times New Roman"/>
                            </a:rPr>
                            <a:t>(-2.35)</a:t>
                          </a:r>
                          <a:endParaRPr lang="en-US" sz="1200">
                            <a:solidFill>
                              <a:schemeClr val="accent5"/>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dirty="0">
                              <a:solidFill>
                                <a:schemeClr val="accent5"/>
                              </a:solidFill>
                              <a:effectLst/>
                              <a:latin typeface="+mj-lt"/>
                              <a:ea typeface="Times New Roman"/>
                            </a:rPr>
                            <a:t>(-2.46)</a:t>
                          </a:r>
                          <a:endParaRPr lang="en-US" sz="1200" dirty="0">
                            <a:solidFill>
                              <a:schemeClr val="accent5"/>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a:solidFill>
                                <a:srgbClr val="000000"/>
                              </a:solidFill>
                              <a:effectLst/>
                              <a:latin typeface="+mj-lt"/>
                              <a:ea typeface="Times New Roman"/>
                            </a:rPr>
                            <a:t>(-2.66)</a:t>
                          </a:r>
                          <a:endParaRPr lang="en-US" sz="12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a:solidFill>
                                <a:srgbClr val="000000"/>
                              </a:solidFill>
                              <a:effectLst/>
                              <a:latin typeface="+mj-lt"/>
                              <a:ea typeface="Times New Roman"/>
                            </a:rPr>
                            <a:t>(-2.57)</a:t>
                          </a:r>
                          <a:endParaRPr lang="en-US" sz="12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182880">
                    <a:tc>
                      <a:txBody>
                        <a:bodyPr/>
                        <a:lstStyle/>
                        <a:p>
                          <a:endParaRPr lang="en-US"/>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blipFill rotWithShape="1">
                          <a:blip r:embed="rId3"/>
                          <a:stretch>
                            <a:fillRect t="-2356667" r="-468929" b="-160000"/>
                          </a:stretch>
                        </a:blipFill>
                      </a:tcPr>
                    </a:tc>
                    <a:tc>
                      <a:txBody>
                        <a:bodyPr/>
                        <a:lstStyle/>
                        <a:p>
                          <a:pPr algn="ctr">
                            <a:spcAft>
                              <a:spcPts val="0"/>
                            </a:spcAft>
                          </a:pPr>
                          <a:r>
                            <a:rPr lang="de-DE" sz="1200">
                              <a:solidFill>
                                <a:schemeClr val="accent5"/>
                              </a:solidFill>
                              <a:effectLst/>
                              <a:latin typeface="+mj-lt"/>
                              <a:ea typeface="Times New Roman"/>
                            </a:rPr>
                            <a:t>71,962</a:t>
                          </a:r>
                          <a:endParaRPr lang="en-US" sz="1200">
                            <a:solidFill>
                              <a:schemeClr val="accent5"/>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a:solidFill>
                                <a:schemeClr val="accent5"/>
                              </a:solidFill>
                              <a:effectLst/>
                              <a:latin typeface="+mj-lt"/>
                              <a:ea typeface="Times New Roman"/>
                            </a:rPr>
                            <a:t>71,962</a:t>
                          </a:r>
                          <a:endParaRPr lang="en-US" sz="1200">
                            <a:solidFill>
                              <a:schemeClr val="accent5"/>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a:solidFill>
                                <a:schemeClr val="accent5"/>
                              </a:solidFill>
                              <a:effectLst/>
                              <a:latin typeface="+mj-lt"/>
                              <a:ea typeface="Times New Roman"/>
                            </a:rPr>
                            <a:t>71,962</a:t>
                          </a:r>
                          <a:endParaRPr lang="en-US" sz="1200">
                            <a:solidFill>
                              <a:schemeClr val="accent5"/>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a:solidFill>
                                <a:schemeClr val="accent5"/>
                              </a:solidFill>
                              <a:effectLst/>
                              <a:latin typeface="+mj-lt"/>
                              <a:ea typeface="Times New Roman"/>
                            </a:rPr>
                            <a:t>71,962</a:t>
                          </a:r>
                          <a:endParaRPr lang="en-US" sz="1200">
                            <a:solidFill>
                              <a:schemeClr val="accent5"/>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a:solidFill>
                                <a:schemeClr val="accent5"/>
                              </a:solidFill>
                              <a:effectLst/>
                              <a:latin typeface="+mj-lt"/>
                              <a:ea typeface="Times New Roman"/>
                            </a:rPr>
                            <a:t>71,962</a:t>
                          </a:r>
                          <a:endParaRPr lang="en-US" sz="1200">
                            <a:solidFill>
                              <a:schemeClr val="accent5"/>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dirty="0">
                              <a:solidFill>
                                <a:srgbClr val="000000"/>
                              </a:solidFill>
                              <a:effectLst/>
                              <a:latin typeface="+mj-lt"/>
                              <a:ea typeface="Times New Roman"/>
                            </a:rPr>
                            <a:t>71,962</a:t>
                          </a:r>
                          <a:endParaRPr lang="en-US" sz="1200" dirty="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200">
                              <a:solidFill>
                                <a:srgbClr val="000000"/>
                              </a:solidFill>
                              <a:effectLst/>
                              <a:latin typeface="+mj-lt"/>
                              <a:ea typeface="Times New Roman"/>
                            </a:rPr>
                            <a:t>71,962</a:t>
                          </a:r>
                          <a:endParaRPr lang="en-US" sz="12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198565">
                    <a:tc>
                      <a:txBody>
                        <a:bodyPr/>
                        <a:lstStyle/>
                        <a:p>
                          <a:endParaRPr lang="en-US"/>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blipFill rotWithShape="1">
                          <a:blip r:embed="rId3"/>
                          <a:stretch>
                            <a:fillRect t="-2233333" r="-468929" b="-45455"/>
                          </a:stretch>
                        </a:blipFill>
                      </a:tcPr>
                    </a:tc>
                    <a:tc>
                      <a:txBody>
                        <a:bodyPr/>
                        <a:lstStyle/>
                        <a:p>
                          <a:pPr algn="ctr">
                            <a:spcAft>
                              <a:spcPts val="0"/>
                            </a:spcAft>
                          </a:pPr>
                          <a:r>
                            <a:rPr lang="de-DE" sz="1200">
                              <a:solidFill>
                                <a:schemeClr val="accent5"/>
                              </a:solidFill>
                              <a:effectLst/>
                              <a:latin typeface="+mj-lt"/>
                              <a:ea typeface="Times New Roman"/>
                            </a:rPr>
                            <a:t>42.86%</a:t>
                          </a:r>
                          <a:endParaRPr lang="en-US" sz="1200">
                            <a:solidFill>
                              <a:schemeClr val="accent5"/>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a:solidFill>
                                <a:schemeClr val="accent5"/>
                              </a:solidFill>
                              <a:effectLst/>
                              <a:latin typeface="+mj-lt"/>
                              <a:ea typeface="Times New Roman"/>
                            </a:rPr>
                            <a:t>43.12%</a:t>
                          </a:r>
                          <a:endParaRPr lang="en-US" sz="1200">
                            <a:solidFill>
                              <a:schemeClr val="accent5"/>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a:solidFill>
                                <a:schemeClr val="accent5"/>
                              </a:solidFill>
                              <a:effectLst/>
                              <a:latin typeface="+mj-lt"/>
                              <a:ea typeface="Times New Roman"/>
                            </a:rPr>
                            <a:t>43.04%</a:t>
                          </a:r>
                          <a:endParaRPr lang="en-US" sz="1200">
                            <a:solidFill>
                              <a:schemeClr val="accent5"/>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a:solidFill>
                                <a:schemeClr val="accent5"/>
                              </a:solidFill>
                              <a:effectLst/>
                              <a:latin typeface="+mj-lt"/>
                              <a:ea typeface="Times New Roman"/>
                            </a:rPr>
                            <a:t>42.89%</a:t>
                          </a:r>
                          <a:endParaRPr lang="en-US" sz="1200">
                            <a:solidFill>
                              <a:schemeClr val="accent5"/>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dirty="0">
                              <a:solidFill>
                                <a:schemeClr val="accent5"/>
                              </a:solidFill>
                              <a:effectLst/>
                              <a:latin typeface="+mj-lt"/>
                              <a:ea typeface="Times New Roman"/>
                            </a:rPr>
                            <a:t>43.04%</a:t>
                          </a:r>
                          <a:endParaRPr lang="en-US" sz="1200" dirty="0">
                            <a:solidFill>
                              <a:schemeClr val="accent5"/>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dirty="0">
                              <a:solidFill>
                                <a:srgbClr val="000000"/>
                              </a:solidFill>
                              <a:effectLst/>
                              <a:latin typeface="+mj-lt"/>
                              <a:ea typeface="Times New Roman"/>
                            </a:rPr>
                            <a:t>43.29%</a:t>
                          </a:r>
                          <a:endParaRPr lang="en-US" sz="12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200" dirty="0">
                              <a:solidFill>
                                <a:srgbClr val="000000"/>
                              </a:solidFill>
                              <a:effectLst/>
                              <a:latin typeface="+mj-lt"/>
                              <a:ea typeface="Times New Roman"/>
                            </a:rPr>
                            <a:t>43.23%</a:t>
                          </a:r>
                          <a:endParaRPr lang="en-US" sz="12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mc:Fallback>
      </mc:AlternateContent>
      <p:sp>
        <p:nvSpPr>
          <p:cNvPr id="2" name="Titel 1"/>
          <p:cNvSpPr>
            <a:spLocks noGrp="1"/>
          </p:cNvSpPr>
          <p:nvPr>
            <p:ph type="title"/>
          </p:nvPr>
        </p:nvSpPr>
        <p:spPr/>
        <p:txBody>
          <a:bodyPr/>
          <a:lstStyle/>
          <a:p>
            <a:r>
              <a:rPr lang="en-US" dirty="0"/>
              <a:t>Table </a:t>
            </a:r>
            <a:r>
              <a:rPr lang="en-US" dirty="0" smtClean="0"/>
              <a:t>4B. Banks’ Carry Trade Behavior Estimates</a:t>
            </a:r>
            <a:endParaRPr lang="de-DE" dirty="0"/>
          </a:p>
        </p:txBody>
      </p:sp>
      <p:sp>
        <p:nvSpPr>
          <p:cNvPr id="5" name="Ellipse 2"/>
          <p:cNvSpPr/>
          <p:nvPr/>
        </p:nvSpPr>
        <p:spPr>
          <a:xfrm>
            <a:off x="7401272" y="2276872"/>
            <a:ext cx="1080120" cy="10081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Ellipse 2"/>
          <p:cNvSpPr/>
          <p:nvPr/>
        </p:nvSpPr>
        <p:spPr>
          <a:xfrm>
            <a:off x="8736011" y="4365104"/>
            <a:ext cx="983928" cy="5554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4" name="Rechteck 3"/>
              <p:cNvSpPr/>
              <p:nvPr/>
            </p:nvSpPr>
            <p:spPr>
              <a:xfrm>
                <a:off x="738390" y="1196870"/>
                <a:ext cx="8352928" cy="45634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a:rPr>
                          </m:ctrlPr>
                        </m:sSubPr>
                        <m:e>
                          <m:r>
                            <a:rPr lang="de-DE" i="1">
                              <a:latin typeface="Cambria Math"/>
                            </a:rPr>
                            <m:t>𝑅</m:t>
                          </m:r>
                        </m:e>
                        <m:sub>
                          <m:r>
                            <a:rPr lang="de-DE" i="1">
                              <a:latin typeface="Cambria Math"/>
                            </a:rPr>
                            <m:t>𝑖</m:t>
                          </m:r>
                          <m:r>
                            <a:rPr lang="de-DE" i="1">
                              <a:latin typeface="Cambria Math"/>
                            </a:rPr>
                            <m:t>,</m:t>
                          </m:r>
                          <m:r>
                            <a:rPr lang="de-DE" i="1">
                              <a:latin typeface="Cambria Math"/>
                            </a:rPr>
                            <m:t>𝑡</m:t>
                          </m:r>
                        </m:sub>
                      </m:sSub>
                      <m:r>
                        <a:rPr lang="de-DE" i="1">
                          <a:latin typeface="Cambria Math"/>
                        </a:rPr>
                        <m:t>=</m:t>
                      </m:r>
                      <m:sSub>
                        <m:sSubPr>
                          <m:ctrlPr>
                            <a:rPr lang="de-DE" i="1">
                              <a:latin typeface="Cambria Math"/>
                            </a:rPr>
                          </m:ctrlPr>
                        </m:sSubPr>
                        <m:e>
                          <m:r>
                            <a:rPr lang="en-US" i="1">
                              <a:latin typeface="Cambria Math"/>
                            </a:rPr>
                            <m:t>𝛽</m:t>
                          </m:r>
                        </m:e>
                        <m:sub>
                          <m:r>
                            <a:rPr lang="de-DE" i="1">
                              <a:latin typeface="Cambria Math"/>
                            </a:rPr>
                            <m:t>0</m:t>
                          </m:r>
                        </m:sub>
                      </m:sSub>
                      <m:r>
                        <a:rPr lang="de-DE" i="1">
                          <a:latin typeface="Cambria Math"/>
                        </a:rPr>
                        <m:t>+</m:t>
                      </m:r>
                      <m:sSub>
                        <m:sSubPr>
                          <m:ctrlPr>
                            <a:rPr lang="de-DE" i="1">
                              <a:latin typeface="Cambria Math"/>
                            </a:rPr>
                          </m:ctrlPr>
                        </m:sSubPr>
                        <m:e>
                          <m:r>
                            <a:rPr lang="en-US" i="1">
                              <a:latin typeface="Cambria Math"/>
                            </a:rPr>
                            <m:t>𝛽</m:t>
                          </m:r>
                        </m:e>
                        <m:sub>
                          <m:r>
                            <a:rPr lang="de-DE" i="1">
                              <a:latin typeface="Cambria Math"/>
                            </a:rPr>
                            <m:t>𝐺𝐼𝑃𝑆𝐼</m:t>
                          </m:r>
                        </m:sub>
                      </m:sSub>
                      <m:sSub>
                        <m:sSubPr>
                          <m:ctrlPr>
                            <a:rPr lang="de-DE" i="1">
                              <a:latin typeface="Cambria Math"/>
                            </a:rPr>
                          </m:ctrlPr>
                        </m:sSubPr>
                        <m:e>
                          <m:r>
                            <a:rPr lang="de-DE" i="1">
                              <a:latin typeface="Cambria Math"/>
                            </a:rPr>
                            <m:t>𝑅</m:t>
                          </m:r>
                        </m:e>
                        <m:sub>
                          <m:r>
                            <a:rPr lang="de-DE" i="1">
                              <a:latin typeface="Cambria Math"/>
                            </a:rPr>
                            <m:t>𝐺𝐼𝑃𝑆𝐼</m:t>
                          </m:r>
                          <m:r>
                            <a:rPr lang="de-DE" i="1">
                              <a:latin typeface="Cambria Math"/>
                            </a:rPr>
                            <m:t>,</m:t>
                          </m:r>
                          <m:r>
                            <a:rPr lang="de-DE" i="1">
                              <a:latin typeface="Cambria Math"/>
                            </a:rPr>
                            <m:t>𝑡</m:t>
                          </m:r>
                        </m:sub>
                      </m:sSub>
                      <m:r>
                        <a:rPr lang="de-DE" i="1">
                          <a:latin typeface="Cambria Math"/>
                        </a:rPr>
                        <m:t>+</m:t>
                      </m:r>
                      <m:sSub>
                        <m:sSubPr>
                          <m:ctrlPr>
                            <a:rPr lang="de-DE" i="1">
                              <a:latin typeface="Cambria Math"/>
                            </a:rPr>
                          </m:ctrlPr>
                        </m:sSubPr>
                        <m:e>
                          <m:r>
                            <a:rPr lang="en-US" i="1">
                              <a:latin typeface="Cambria Math"/>
                            </a:rPr>
                            <m:t>𝛽</m:t>
                          </m:r>
                        </m:e>
                        <m:sub>
                          <m:r>
                            <a:rPr lang="de-DE" i="1">
                              <a:latin typeface="Cambria Math"/>
                            </a:rPr>
                            <m:t>𝐺𝑒𝑟𝑚𝑎𝑛𝑦</m:t>
                          </m:r>
                        </m:sub>
                      </m:sSub>
                      <m:sSub>
                        <m:sSubPr>
                          <m:ctrlPr>
                            <a:rPr lang="de-DE" i="1">
                              <a:latin typeface="Cambria Math"/>
                            </a:rPr>
                          </m:ctrlPr>
                        </m:sSubPr>
                        <m:e>
                          <m:r>
                            <a:rPr lang="de-DE" i="1">
                              <a:latin typeface="Cambria Math"/>
                            </a:rPr>
                            <m:t>𝑅</m:t>
                          </m:r>
                        </m:e>
                        <m:sub>
                          <m:r>
                            <a:rPr lang="de-DE" i="1">
                              <a:latin typeface="Cambria Math"/>
                            </a:rPr>
                            <m:t>𝐺𝑒𝑟𝑚𝑎𝑛𝑦</m:t>
                          </m:r>
                          <m:r>
                            <a:rPr lang="de-DE" i="1">
                              <a:latin typeface="Cambria Math"/>
                            </a:rPr>
                            <m:t>,</m:t>
                          </m:r>
                          <m:r>
                            <a:rPr lang="de-DE" i="1">
                              <a:latin typeface="Cambria Math"/>
                            </a:rPr>
                            <m:t>𝑡</m:t>
                          </m:r>
                        </m:sub>
                      </m:sSub>
                      <m:r>
                        <a:rPr lang="de-DE" i="1">
                          <a:latin typeface="Cambria Math"/>
                        </a:rPr>
                        <m:t>+</m:t>
                      </m:r>
                      <m:sSub>
                        <m:sSubPr>
                          <m:ctrlPr>
                            <a:rPr lang="de-DE" i="1">
                              <a:latin typeface="Cambria Math"/>
                            </a:rPr>
                          </m:ctrlPr>
                        </m:sSubPr>
                        <m:e>
                          <m:sSub>
                            <m:sSubPr>
                              <m:ctrlPr>
                                <a:rPr lang="de-DE" i="1">
                                  <a:latin typeface="Cambria Math"/>
                                </a:rPr>
                              </m:ctrlPr>
                            </m:sSubPr>
                            <m:e>
                              <m:r>
                                <a:rPr lang="en-US" i="1">
                                  <a:latin typeface="Cambria Math"/>
                                </a:rPr>
                                <m:t>𝛽</m:t>
                              </m:r>
                            </m:e>
                            <m:sub>
                              <m:r>
                                <a:rPr lang="de-DE" i="1">
                                  <a:latin typeface="Cambria Math"/>
                                </a:rPr>
                                <m:t>𝑚</m:t>
                              </m:r>
                            </m:sub>
                          </m:sSub>
                          <m:r>
                            <a:rPr lang="de-DE" i="1">
                              <a:latin typeface="Cambria Math"/>
                            </a:rPr>
                            <m:t>𝑅</m:t>
                          </m:r>
                        </m:e>
                        <m:sub>
                          <m:r>
                            <a:rPr lang="de-DE" i="1">
                              <a:latin typeface="Cambria Math"/>
                            </a:rPr>
                            <m:t>𝑚</m:t>
                          </m:r>
                          <m:r>
                            <a:rPr lang="de-DE" i="1">
                              <a:latin typeface="Cambria Math"/>
                            </a:rPr>
                            <m:t>,</m:t>
                          </m:r>
                          <m:r>
                            <a:rPr lang="de-DE" i="1">
                              <a:latin typeface="Cambria Math"/>
                            </a:rPr>
                            <m:t>𝑡</m:t>
                          </m:r>
                        </m:sub>
                      </m:sSub>
                      <m:r>
                        <a:rPr lang="de-DE" i="1">
                          <a:latin typeface="Cambria Math"/>
                        </a:rPr>
                        <m:t>+</m:t>
                      </m:r>
                      <m:sSub>
                        <m:sSubPr>
                          <m:ctrlPr>
                            <a:rPr lang="de-DE" i="1">
                              <a:latin typeface="Cambria Math"/>
                            </a:rPr>
                          </m:ctrlPr>
                        </m:sSubPr>
                        <m:e>
                          <m:r>
                            <a:rPr lang="en-US" i="1">
                              <a:latin typeface="Cambria Math"/>
                            </a:rPr>
                            <m:t>𝜀</m:t>
                          </m:r>
                        </m:e>
                        <m:sub>
                          <m:r>
                            <a:rPr lang="de-DE" i="1">
                              <a:latin typeface="Cambria Math"/>
                            </a:rPr>
                            <m:t>𝑖</m:t>
                          </m:r>
                          <m:r>
                            <a:rPr lang="de-DE" i="1">
                              <a:latin typeface="Cambria Math"/>
                            </a:rPr>
                            <m:t>,</m:t>
                          </m:r>
                          <m:r>
                            <a:rPr lang="de-DE" i="1">
                              <a:latin typeface="Cambria Math"/>
                            </a:rPr>
                            <m:t>𝑡</m:t>
                          </m:r>
                        </m:sub>
                      </m:sSub>
                    </m:oMath>
                  </m:oMathPara>
                </a14:m>
                <a:endParaRPr lang="de-DE" dirty="0"/>
              </a:p>
            </p:txBody>
          </p:sp>
        </mc:Choice>
        <mc:Fallback xmlns="">
          <p:sp>
            <p:nvSpPr>
              <p:cNvPr id="4" name="Rechteck 3"/>
              <p:cNvSpPr>
                <a:spLocks noRot="1" noChangeAspect="1" noMove="1" noResize="1" noEditPoints="1" noAdjustHandles="1" noChangeArrowheads="1" noChangeShapeType="1" noTextEdit="1"/>
              </p:cNvSpPr>
              <p:nvPr/>
            </p:nvSpPr>
            <p:spPr>
              <a:xfrm>
                <a:off x="738390" y="1196870"/>
                <a:ext cx="8352928" cy="456343"/>
              </a:xfrm>
              <a:prstGeom prst="rect">
                <a:avLst/>
              </a:prstGeom>
              <a:blipFill rotWithShape="1">
                <a:blip r:embed="rId4"/>
                <a:stretch>
                  <a:fillRect b="-1333"/>
                </a:stretch>
              </a:blipFill>
            </p:spPr>
            <p:txBody>
              <a:bodyPr/>
              <a:lstStyle/>
              <a:p>
                <a:r>
                  <a:rPr lang="de-DE">
                    <a:noFill/>
                  </a:rPr>
                  <a:t> </a:t>
                </a:r>
              </a:p>
            </p:txBody>
          </p:sp>
        </mc:Fallback>
      </mc:AlternateContent>
      <p:sp>
        <p:nvSpPr>
          <p:cNvPr id="8" name="Ellipse 2"/>
          <p:cNvSpPr/>
          <p:nvPr/>
        </p:nvSpPr>
        <p:spPr>
          <a:xfrm>
            <a:off x="7449368" y="4725144"/>
            <a:ext cx="983928" cy="5554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Box 2"/>
          <p:cNvSpPr txBox="1"/>
          <p:nvPr/>
        </p:nvSpPr>
        <p:spPr>
          <a:xfrm>
            <a:off x="3656856" y="3441774"/>
            <a:ext cx="3240360" cy="923330"/>
          </a:xfrm>
          <a:prstGeom prst="rect">
            <a:avLst/>
          </a:prstGeom>
          <a:noFill/>
        </p:spPr>
        <p:txBody>
          <a:bodyPr wrap="square" rtlCol="0">
            <a:spAutoFit/>
          </a:bodyPr>
          <a:lstStyle/>
          <a:p>
            <a:r>
              <a:rPr lang="de-DE" dirty="0" smtClean="0"/>
              <a:t>GIPSI </a:t>
            </a:r>
            <a:r>
              <a:rPr lang="de-DE" dirty="0" err="1" smtClean="0"/>
              <a:t>Sovereign</a:t>
            </a:r>
            <a:r>
              <a:rPr lang="de-DE" dirty="0" smtClean="0"/>
              <a:t> Bond Index </a:t>
            </a:r>
            <a:r>
              <a:rPr lang="de-DE" dirty="0" err="1" smtClean="0"/>
              <a:t>is</a:t>
            </a:r>
            <a:r>
              <a:rPr lang="de-DE" dirty="0" smtClean="0"/>
              <a:t> an </a:t>
            </a:r>
            <a:r>
              <a:rPr lang="de-DE" dirty="0" err="1" smtClean="0"/>
              <a:t>index</a:t>
            </a:r>
            <a:r>
              <a:rPr lang="de-DE" dirty="0" smtClean="0"/>
              <a:t> of GDP </a:t>
            </a:r>
            <a:r>
              <a:rPr lang="de-DE" dirty="0" err="1" smtClean="0"/>
              <a:t>weighted</a:t>
            </a:r>
            <a:r>
              <a:rPr lang="de-DE" dirty="0" smtClean="0"/>
              <a:t> GIPSI </a:t>
            </a:r>
            <a:r>
              <a:rPr lang="de-DE" dirty="0" err="1" smtClean="0"/>
              <a:t>sovereign</a:t>
            </a:r>
            <a:r>
              <a:rPr lang="de-DE" dirty="0" smtClean="0"/>
              <a:t> </a:t>
            </a:r>
            <a:r>
              <a:rPr lang="de-DE" dirty="0" err="1" smtClean="0"/>
              <a:t>bond</a:t>
            </a:r>
            <a:r>
              <a:rPr lang="de-DE" dirty="0" smtClean="0"/>
              <a:t> </a:t>
            </a:r>
            <a:r>
              <a:rPr lang="de-DE" dirty="0" err="1" smtClean="0"/>
              <a:t>returns</a:t>
            </a:r>
            <a:r>
              <a:rPr lang="de-DE" dirty="0" smtClean="0"/>
              <a:t> </a:t>
            </a:r>
            <a:endParaRPr lang="en-US" dirty="0"/>
          </a:p>
        </p:txBody>
      </p:sp>
      <p:cxnSp>
        <p:nvCxnSpPr>
          <p:cNvPr id="10" name="Straight Arrow Connector 9"/>
          <p:cNvCxnSpPr/>
          <p:nvPr/>
        </p:nvCxnSpPr>
        <p:spPr>
          <a:xfrm>
            <a:off x="6897216" y="3903439"/>
            <a:ext cx="1838795" cy="53367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85685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Table 5b. </a:t>
            </a:r>
            <a:r>
              <a:rPr lang="en-US" dirty="0"/>
              <a:t>Subsamples: GIPSI versus Non-GIPSI Banks</a:t>
            </a:r>
            <a:endParaRPr lang="en-US" dirty="0"/>
          </a:p>
        </p:txBody>
      </p:sp>
      <p:sp>
        <p:nvSpPr>
          <p:cNvPr id="3" name="Content Placeholder 2"/>
          <p:cNvSpPr>
            <a:spLocks noGrp="1"/>
          </p:cNvSpPr>
          <p:nvPr>
            <p:ph idx="1"/>
          </p:nvPr>
        </p:nvSpPr>
        <p:spPr>
          <a:xfrm>
            <a:off x="350838" y="4149080"/>
            <a:ext cx="9283700" cy="791369"/>
          </a:xfrm>
        </p:spPr>
        <p:txBody>
          <a:bodyPr/>
          <a:lstStyle/>
          <a:p>
            <a:r>
              <a:rPr lang="de-DE" dirty="0" smtClean="0"/>
              <a:t>An </a:t>
            </a:r>
            <a:r>
              <a:rPr lang="de-DE" dirty="0" err="1" smtClean="0"/>
              <a:t>intensification</a:t>
            </a:r>
            <a:r>
              <a:rPr lang="de-DE" dirty="0" smtClean="0"/>
              <a:t> of </a:t>
            </a:r>
            <a:r>
              <a:rPr lang="de-DE" dirty="0" err="1" smtClean="0"/>
              <a:t>weak</a:t>
            </a:r>
            <a:r>
              <a:rPr lang="de-DE" dirty="0" smtClean="0"/>
              <a:t> </a:t>
            </a:r>
            <a:r>
              <a:rPr lang="de-DE" dirty="0" err="1" smtClean="0"/>
              <a:t>sovereign</a:t>
            </a:r>
            <a:r>
              <a:rPr lang="de-DE" dirty="0" smtClean="0"/>
              <a:t>-bank </a:t>
            </a:r>
            <a:r>
              <a:rPr lang="de-DE" dirty="0" err="1" smtClean="0"/>
              <a:t>linkages</a:t>
            </a:r>
            <a:r>
              <a:rPr lang="de-DE" dirty="0" smtClean="0"/>
              <a:t> </a:t>
            </a:r>
            <a:r>
              <a:rPr lang="de-DE" dirty="0" err="1" smtClean="0"/>
              <a:t>can</a:t>
            </a:r>
            <a:r>
              <a:rPr lang="de-DE" dirty="0" smtClean="0"/>
              <a:t> </a:t>
            </a:r>
            <a:r>
              <a:rPr lang="de-DE" dirty="0" err="1" smtClean="0"/>
              <a:t>potentially</a:t>
            </a:r>
            <a:r>
              <a:rPr lang="de-DE" dirty="0" smtClean="0"/>
              <a:t> </a:t>
            </a:r>
            <a:r>
              <a:rPr lang="de-DE" dirty="0" err="1" smtClean="0"/>
              <a:t>explain</a:t>
            </a:r>
            <a:r>
              <a:rPr lang="de-DE" dirty="0" smtClean="0"/>
              <a:t> positive </a:t>
            </a:r>
            <a:r>
              <a:rPr lang="de-DE" dirty="0" err="1" smtClean="0"/>
              <a:t>factor</a:t>
            </a:r>
            <a:r>
              <a:rPr lang="de-DE" dirty="0" smtClean="0"/>
              <a:t> </a:t>
            </a:r>
            <a:r>
              <a:rPr lang="de-DE" dirty="0" err="1" smtClean="0"/>
              <a:t>loadings</a:t>
            </a:r>
            <a:endParaRPr lang="de-DE" dirty="0" smtClean="0"/>
          </a:p>
          <a:p>
            <a:endParaRPr lang="de-DE" dirty="0"/>
          </a:p>
          <a:p>
            <a:r>
              <a:rPr lang="de-DE" dirty="0" err="1" smtClean="0"/>
              <a:t>If</a:t>
            </a:r>
            <a:r>
              <a:rPr lang="de-DE" dirty="0" smtClean="0"/>
              <a:t> so, non-GIPIS, and, in </a:t>
            </a:r>
            <a:r>
              <a:rPr lang="de-DE" dirty="0" err="1" smtClean="0"/>
              <a:t>particular</a:t>
            </a:r>
            <a:r>
              <a:rPr lang="de-DE" dirty="0" smtClean="0"/>
              <a:t>, German and French </a:t>
            </a:r>
            <a:r>
              <a:rPr lang="de-DE" dirty="0" err="1" smtClean="0"/>
              <a:t>banks</a:t>
            </a:r>
            <a:r>
              <a:rPr lang="de-DE" dirty="0" smtClean="0"/>
              <a:t> </a:t>
            </a:r>
            <a:r>
              <a:rPr lang="de-DE" dirty="0" err="1" smtClean="0"/>
              <a:t>should</a:t>
            </a:r>
            <a:r>
              <a:rPr lang="de-DE" dirty="0" smtClean="0"/>
              <a:t> not </a:t>
            </a:r>
            <a:r>
              <a:rPr lang="de-DE" dirty="0" err="1" smtClean="0"/>
              <a:t>get</a:t>
            </a:r>
            <a:r>
              <a:rPr lang="de-DE" dirty="0" smtClean="0"/>
              <a:t> </a:t>
            </a:r>
            <a:r>
              <a:rPr lang="de-DE" dirty="0" err="1" smtClean="0"/>
              <a:t>affected</a:t>
            </a:r>
            <a:r>
              <a:rPr lang="de-DE" dirty="0" smtClean="0"/>
              <a:t> </a:t>
            </a:r>
            <a:r>
              <a:rPr lang="de-DE" dirty="0" err="1" smtClean="0"/>
              <a:t>the</a:t>
            </a:r>
            <a:r>
              <a:rPr lang="de-DE" dirty="0" smtClean="0"/>
              <a:t> same </a:t>
            </a:r>
            <a:r>
              <a:rPr lang="de-DE" dirty="0" err="1" smtClean="0"/>
              <a:t>way</a:t>
            </a:r>
            <a:r>
              <a:rPr lang="de-DE" dirty="0" smtClean="0"/>
              <a:t> </a:t>
            </a:r>
            <a:r>
              <a:rPr lang="de-DE" dirty="0" err="1" smtClean="0"/>
              <a:t>as</a:t>
            </a:r>
            <a:r>
              <a:rPr lang="de-DE" dirty="0" smtClean="0"/>
              <a:t> GIPSI </a:t>
            </a:r>
            <a:r>
              <a:rPr lang="de-DE" dirty="0" err="1" smtClean="0"/>
              <a:t>banks</a:t>
            </a:r>
            <a:r>
              <a:rPr lang="de-DE" dirty="0" smtClean="0"/>
              <a:t> do.</a:t>
            </a:r>
          </a:p>
          <a:p>
            <a:endParaRPr lang="de-DE" dirty="0"/>
          </a:p>
          <a:p>
            <a:r>
              <a:rPr lang="de-DE" dirty="0" smtClean="0"/>
              <a:t>Positive </a:t>
            </a:r>
            <a:r>
              <a:rPr lang="de-DE" dirty="0" err="1" smtClean="0"/>
              <a:t>factor</a:t>
            </a:r>
            <a:r>
              <a:rPr lang="de-DE" dirty="0" smtClean="0"/>
              <a:t> </a:t>
            </a:r>
            <a:r>
              <a:rPr lang="de-DE" dirty="0" err="1" smtClean="0"/>
              <a:t>loadings</a:t>
            </a:r>
            <a:r>
              <a:rPr lang="de-DE" dirty="0" smtClean="0"/>
              <a:t> on non-GIPSI </a:t>
            </a:r>
            <a:r>
              <a:rPr lang="de-DE" dirty="0" err="1" smtClean="0"/>
              <a:t>banks</a:t>
            </a:r>
            <a:r>
              <a:rPr lang="de-DE" dirty="0" smtClean="0"/>
              <a:t> </a:t>
            </a:r>
            <a:r>
              <a:rPr lang="de-DE" dirty="0" err="1" smtClean="0"/>
              <a:t>supports</a:t>
            </a:r>
            <a:r>
              <a:rPr lang="de-DE" dirty="0" smtClean="0"/>
              <a:t> carry-trade </a:t>
            </a:r>
            <a:r>
              <a:rPr lang="de-DE" dirty="0" err="1" smtClean="0"/>
              <a:t>hypothesis</a:t>
            </a:r>
            <a:r>
              <a:rPr lang="de-DE" dirty="0" smtClean="0"/>
              <a:t>.</a:t>
            </a:r>
            <a:endParaRPr lang="en-US" dirty="0"/>
          </a:p>
        </p:txBody>
      </p:sp>
      <mc:AlternateContent xmlns:mc="http://schemas.openxmlformats.org/markup-compatibility/2006">
        <mc:Choice xmlns:a14="http://schemas.microsoft.com/office/drawing/2010/main" Requires="a14">
          <p:graphicFrame>
            <p:nvGraphicFramePr>
              <p:cNvPr id="4" name="Table 3"/>
              <p:cNvGraphicFramePr>
                <a:graphicFrameLocks noGrp="1"/>
              </p:cNvGraphicFramePr>
              <p:nvPr>
                <p:extLst>
                  <p:ext uri="{D42A27DB-BD31-4B8C-83A1-F6EECF244321}">
                    <p14:modId xmlns:p14="http://schemas.microsoft.com/office/powerpoint/2010/main" val="2041583311"/>
                  </p:ext>
                </p:extLst>
              </p:nvPr>
            </p:nvGraphicFramePr>
            <p:xfrm>
              <a:off x="272480" y="1268760"/>
              <a:ext cx="9283700" cy="2757997"/>
            </p:xfrm>
            <a:graphic>
              <a:graphicData uri="http://schemas.openxmlformats.org/drawingml/2006/table">
                <a:tbl>
                  <a:tblPr firstRow="1" firstCol="1" bandRow="1"/>
                  <a:tblGrid>
                    <a:gridCol w="2320925"/>
                    <a:gridCol w="2320925"/>
                    <a:gridCol w="2320925"/>
                    <a:gridCol w="2320925"/>
                  </a:tblGrid>
                  <a:tr h="0">
                    <a:tc>
                      <a:txBody>
                        <a:bodyPr/>
                        <a:lstStyle/>
                        <a:p>
                          <a:pPr>
                            <a:spcAft>
                              <a:spcPts val="0"/>
                            </a:spcAft>
                          </a:pPr>
                          <a:r>
                            <a:rPr lang="de-DE" sz="1400" dirty="0">
                              <a:solidFill>
                                <a:srgbClr val="000000"/>
                              </a:solidFill>
                              <a:effectLst/>
                              <a:latin typeface="+mj-lt"/>
                              <a:ea typeface="Times New Roman"/>
                            </a:rPr>
                            <a:t> </a:t>
                          </a:r>
                          <a:endParaRPr lang="en-US" sz="1400" dirty="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b="1" dirty="0">
                              <a:solidFill>
                                <a:srgbClr val="000000"/>
                              </a:solidFill>
                              <a:effectLst/>
                              <a:latin typeface="+mj-lt"/>
                              <a:ea typeface="Times New Roman"/>
                            </a:rPr>
                            <a:t>(1)</a:t>
                          </a:r>
                          <a:endParaRPr lang="en-US" sz="1400" dirty="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b="1">
                              <a:solidFill>
                                <a:srgbClr val="000000"/>
                              </a:solidFill>
                              <a:effectLst/>
                              <a:latin typeface="+mj-lt"/>
                              <a:ea typeface="Times New Roman"/>
                            </a:rPr>
                            <a:t>(2)</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b="1">
                              <a:solidFill>
                                <a:srgbClr val="000000"/>
                              </a:solidFill>
                              <a:effectLst/>
                              <a:latin typeface="+mj-lt"/>
                              <a:ea typeface="Times New Roman"/>
                            </a:rPr>
                            <a:t>(3)</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0">
                    <a:tc>
                      <a:txBody>
                        <a:bodyPr/>
                        <a:lstStyle/>
                        <a:p>
                          <a:pPr>
                            <a:spcAft>
                              <a:spcPts val="0"/>
                            </a:spcAft>
                          </a:pPr>
                          <a:r>
                            <a:rPr lang="de-DE" sz="1400" dirty="0">
                              <a:solidFill>
                                <a:srgbClr val="000000"/>
                              </a:solidFill>
                              <a:effectLst/>
                              <a:latin typeface="+mj-lt"/>
                              <a:ea typeface="Times New Roman"/>
                            </a:rPr>
                            <a:t> </a:t>
                          </a:r>
                          <a:endParaRPr lang="en-US" sz="14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dirty="0">
                              <a:solidFill>
                                <a:srgbClr val="000000"/>
                              </a:solidFill>
                              <a:effectLst/>
                              <a:latin typeface="+mj-lt"/>
                              <a:ea typeface="Times New Roman"/>
                            </a:rPr>
                            <a:t>GIPSI</a:t>
                          </a:r>
                          <a:endParaRPr lang="en-US" sz="14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Non-GIPSI</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Germany &amp; France</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0">
                    <a:tc>
                      <a:txBody>
                        <a:bodyPr/>
                        <a:lstStyle/>
                        <a:p>
                          <a:pPr algn="l">
                            <a:spcAft>
                              <a:spcPts val="0"/>
                            </a:spcAft>
                          </a:pPr>
                          <a14:m>
                            <m:oMathPara xmlns:m="http://schemas.openxmlformats.org/officeDocument/2006/math">
                              <m:oMathParaPr>
                                <m:jc m:val="left"/>
                              </m:oMathParaPr>
                              <m:oMath xmlns:m="http://schemas.openxmlformats.org/officeDocument/2006/math">
                                <m:sSub>
                                  <m:sSubPr>
                                    <m:ctrlPr>
                                      <a:rPr lang="en-US" sz="1400" i="1">
                                        <a:solidFill>
                                          <a:srgbClr val="000000"/>
                                        </a:solidFill>
                                        <a:effectLst/>
                                        <a:latin typeface="+mj-lt"/>
                                        <a:ea typeface="Calibri"/>
                                      </a:rPr>
                                    </m:ctrlPr>
                                  </m:sSubPr>
                                  <m:e>
                                    <m:acc>
                                      <m:accPr>
                                        <m:chr m:val="̂"/>
                                        <m:ctrlPr>
                                          <a:rPr lang="en-US" sz="1400" i="1">
                                            <a:solidFill>
                                              <a:srgbClr val="000000"/>
                                            </a:solidFill>
                                            <a:effectLst/>
                                            <a:latin typeface="+mj-lt"/>
                                            <a:ea typeface="Calibri"/>
                                          </a:rPr>
                                        </m:ctrlPr>
                                      </m:accPr>
                                      <m:e>
                                        <m:r>
                                          <a:rPr lang="en-US" sz="1400" i="1">
                                            <a:solidFill>
                                              <a:srgbClr val="000000"/>
                                            </a:solidFill>
                                            <a:effectLst/>
                                            <a:latin typeface="+mj-lt"/>
                                            <a:ea typeface="Calibri"/>
                                          </a:rPr>
                                          <m:t>𝛽</m:t>
                                        </m:r>
                                      </m:e>
                                    </m:acc>
                                  </m:e>
                                  <m:sub>
                                    <m:r>
                                      <a:rPr lang="en-US" sz="1400" i="1">
                                        <a:solidFill>
                                          <a:srgbClr val="000000"/>
                                        </a:solidFill>
                                        <a:effectLst/>
                                        <a:latin typeface="+mj-lt"/>
                                        <a:ea typeface="Calibri"/>
                                      </a:rPr>
                                      <m:t>𝐺𝐼𝑃𝑆𝐼</m:t>
                                    </m:r>
                                  </m:sub>
                                </m:sSub>
                              </m:oMath>
                            </m:oMathPara>
                          </a14:m>
                          <a:endParaRPr lang="en-US" sz="1400" dirty="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dirty="0">
                              <a:solidFill>
                                <a:srgbClr val="000000"/>
                              </a:solidFill>
                              <a:effectLst/>
                              <a:latin typeface="+mj-lt"/>
                              <a:ea typeface="Times New Roman"/>
                            </a:rPr>
                            <a:t>0.458***</a:t>
                          </a:r>
                          <a:endParaRPr lang="en-US" sz="1400" dirty="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0.287***</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dirty="0">
                              <a:solidFill>
                                <a:srgbClr val="000000"/>
                              </a:solidFill>
                              <a:effectLst/>
                              <a:latin typeface="+mj-lt"/>
                              <a:ea typeface="Times New Roman"/>
                            </a:rPr>
                            <a:t>0.389***</a:t>
                          </a:r>
                          <a:endParaRPr lang="en-US" sz="1400" dirty="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0">
                    <a:tc>
                      <a:txBody>
                        <a:bodyPr/>
                        <a:lstStyle/>
                        <a:p>
                          <a:pPr algn="l"/>
                          <a:endParaRPr lang="en-US" sz="14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400" dirty="0">
                              <a:solidFill>
                                <a:srgbClr val="000000"/>
                              </a:solidFill>
                              <a:effectLst/>
                              <a:latin typeface="+mj-lt"/>
                              <a:ea typeface="Times New Roman"/>
                            </a:rPr>
                            <a:t>(6.81)</a:t>
                          </a: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(5.10)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dirty="0">
                              <a:solidFill>
                                <a:srgbClr val="000000"/>
                              </a:solidFill>
                              <a:effectLst/>
                              <a:latin typeface="+mj-lt"/>
                              <a:ea typeface="Times New Roman"/>
                            </a:rPr>
                            <a:t>(4.71)</a:t>
                          </a: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pPr algn="l">
                            <a:spcAft>
                              <a:spcPts val="0"/>
                            </a:spcAft>
                          </a:pPr>
                          <a14:m>
                            <m:oMathPara xmlns:m="http://schemas.openxmlformats.org/officeDocument/2006/math">
                              <m:oMathParaPr>
                                <m:jc m:val="left"/>
                              </m:oMathParaPr>
                              <m:oMath xmlns:m="http://schemas.openxmlformats.org/officeDocument/2006/math">
                                <m:sSub>
                                  <m:sSubPr>
                                    <m:ctrlPr>
                                      <a:rPr lang="en-US" sz="1400" i="1">
                                        <a:solidFill>
                                          <a:srgbClr val="000000"/>
                                        </a:solidFill>
                                        <a:effectLst/>
                                        <a:latin typeface="+mj-lt"/>
                                        <a:ea typeface="Calibri"/>
                                      </a:rPr>
                                    </m:ctrlPr>
                                  </m:sSubPr>
                                  <m:e>
                                    <m:acc>
                                      <m:accPr>
                                        <m:chr m:val="̂"/>
                                        <m:ctrlPr>
                                          <a:rPr lang="en-US" sz="1400" i="1">
                                            <a:solidFill>
                                              <a:srgbClr val="000000"/>
                                            </a:solidFill>
                                            <a:effectLst/>
                                            <a:latin typeface="+mj-lt"/>
                                            <a:ea typeface="Calibri"/>
                                          </a:rPr>
                                        </m:ctrlPr>
                                      </m:accPr>
                                      <m:e>
                                        <m:r>
                                          <a:rPr lang="en-US" sz="1400" i="1">
                                            <a:solidFill>
                                              <a:srgbClr val="000000"/>
                                            </a:solidFill>
                                            <a:effectLst/>
                                            <a:latin typeface="+mj-lt"/>
                                            <a:ea typeface="Calibri"/>
                                          </a:rPr>
                                          <m:t>𝛽</m:t>
                                        </m:r>
                                      </m:e>
                                    </m:acc>
                                  </m:e>
                                  <m:sub>
                                    <m:r>
                                      <a:rPr lang="en-US" sz="1400" i="1">
                                        <a:solidFill>
                                          <a:srgbClr val="000000"/>
                                        </a:solidFill>
                                        <a:effectLst/>
                                        <a:latin typeface="+mj-lt"/>
                                        <a:ea typeface="Calibri"/>
                                      </a:rPr>
                                      <m:t>𝐺𝑒𝑟𝑚𝑎𝑛𝑦</m:t>
                                    </m:r>
                                  </m:sub>
                                </m:sSub>
                              </m:oMath>
                            </m:oMathPara>
                          </a14:m>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dirty="0">
                              <a:solidFill>
                                <a:srgbClr val="000000"/>
                              </a:solidFill>
                              <a:effectLst/>
                              <a:latin typeface="+mj-lt"/>
                              <a:ea typeface="Times New Roman"/>
                            </a:rPr>
                            <a:t>-2.364***</a:t>
                          </a: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dirty="0">
                              <a:solidFill>
                                <a:srgbClr val="000000"/>
                              </a:solidFill>
                              <a:effectLst/>
                              <a:latin typeface="+mj-lt"/>
                              <a:ea typeface="Times New Roman"/>
                            </a:rPr>
                            <a:t>-2.290***</a:t>
                          </a: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dirty="0">
                              <a:solidFill>
                                <a:srgbClr val="000000"/>
                              </a:solidFill>
                              <a:effectLst/>
                              <a:latin typeface="+mj-lt"/>
                              <a:ea typeface="Times New Roman"/>
                            </a:rPr>
                            <a:t>-2.227***</a:t>
                          </a: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pPr algn="l"/>
                          <a:endParaRPr lang="en-US" sz="14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400" dirty="0">
                              <a:solidFill>
                                <a:srgbClr val="000000"/>
                              </a:solidFill>
                              <a:effectLst/>
                              <a:latin typeface="+mj-lt"/>
                              <a:ea typeface="Times New Roman"/>
                            </a:rPr>
                            <a:t>(-16.30)</a:t>
                          </a: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dirty="0">
                              <a:solidFill>
                                <a:srgbClr val="000000"/>
                              </a:solidFill>
                              <a:effectLst/>
                              <a:latin typeface="+mj-lt"/>
                              <a:ea typeface="Times New Roman"/>
                            </a:rPr>
                            <a:t>(-15.88)</a:t>
                          </a: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dirty="0">
                              <a:solidFill>
                                <a:srgbClr val="000000"/>
                              </a:solidFill>
                              <a:effectLst/>
                              <a:latin typeface="+mj-lt"/>
                              <a:ea typeface="Times New Roman"/>
                            </a:rPr>
                            <a:t>(-6.59)</a:t>
                          </a: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pPr algn="l">
                            <a:spcAft>
                              <a:spcPts val="0"/>
                            </a:spcAft>
                          </a:pPr>
                          <a14:m>
                            <m:oMathPara xmlns:m="http://schemas.openxmlformats.org/officeDocument/2006/math">
                              <m:oMathParaPr>
                                <m:jc m:val="left"/>
                              </m:oMathParaPr>
                              <m:oMath xmlns:m="http://schemas.openxmlformats.org/officeDocument/2006/math">
                                <m:sSub>
                                  <m:sSubPr>
                                    <m:ctrlPr>
                                      <a:rPr lang="en-US" sz="1400" i="1">
                                        <a:solidFill>
                                          <a:srgbClr val="000000"/>
                                        </a:solidFill>
                                        <a:effectLst/>
                                        <a:latin typeface="+mj-lt"/>
                                        <a:ea typeface="Calibri"/>
                                      </a:rPr>
                                    </m:ctrlPr>
                                  </m:sSubPr>
                                  <m:e>
                                    <m:acc>
                                      <m:accPr>
                                        <m:chr m:val="̂"/>
                                        <m:ctrlPr>
                                          <a:rPr lang="en-US" sz="1400" i="1">
                                            <a:solidFill>
                                              <a:srgbClr val="000000"/>
                                            </a:solidFill>
                                            <a:effectLst/>
                                            <a:latin typeface="+mj-lt"/>
                                            <a:ea typeface="Calibri"/>
                                          </a:rPr>
                                        </m:ctrlPr>
                                      </m:accPr>
                                      <m:e>
                                        <m:r>
                                          <a:rPr lang="en-US" sz="1400" i="1">
                                            <a:solidFill>
                                              <a:srgbClr val="000000"/>
                                            </a:solidFill>
                                            <a:effectLst/>
                                            <a:latin typeface="+mj-lt"/>
                                            <a:ea typeface="Calibri"/>
                                          </a:rPr>
                                          <m:t>𝛽</m:t>
                                        </m:r>
                                      </m:e>
                                    </m:acc>
                                  </m:e>
                                  <m:sub>
                                    <m:r>
                                      <m:rPr>
                                        <m:nor/>
                                      </m:rPr>
                                      <a:rPr lang="en-US" sz="1400">
                                        <a:solidFill>
                                          <a:srgbClr val="000000"/>
                                        </a:solidFill>
                                        <a:effectLst/>
                                        <a:latin typeface="+mj-lt"/>
                                        <a:ea typeface="Calibri"/>
                                      </a:rPr>
                                      <m:t>m</m:t>
                                    </m:r>
                                  </m:sub>
                                </m:sSub>
                              </m:oMath>
                            </m:oMathPara>
                          </a14:m>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dirty="0">
                              <a:solidFill>
                                <a:srgbClr val="000000"/>
                              </a:solidFill>
                              <a:effectLst/>
                              <a:latin typeface="+mj-lt"/>
                              <a:ea typeface="Times New Roman"/>
                            </a:rPr>
                            <a:t>1.542***</a:t>
                          </a: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dirty="0">
                              <a:solidFill>
                                <a:srgbClr val="000000"/>
                              </a:solidFill>
                              <a:effectLst/>
                              <a:latin typeface="+mj-lt"/>
                              <a:ea typeface="Times New Roman"/>
                            </a:rPr>
                            <a:t>1.334***</a:t>
                          </a: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dirty="0">
                              <a:solidFill>
                                <a:srgbClr val="000000"/>
                              </a:solidFill>
                              <a:effectLst/>
                              <a:latin typeface="+mj-lt"/>
                              <a:ea typeface="Times New Roman"/>
                            </a:rPr>
                            <a:t>1.166***</a:t>
                          </a: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pPr algn="l"/>
                          <a:endParaRPr lang="en-US" sz="14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400" dirty="0">
                              <a:solidFill>
                                <a:srgbClr val="000000"/>
                              </a:solidFill>
                              <a:effectLst/>
                              <a:latin typeface="+mj-lt"/>
                              <a:ea typeface="Times New Roman"/>
                            </a:rPr>
                            <a:t>(16.09)</a:t>
                          </a: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dirty="0">
                              <a:solidFill>
                                <a:srgbClr val="000000"/>
                              </a:solidFill>
                              <a:effectLst/>
                              <a:latin typeface="+mj-lt"/>
                              <a:ea typeface="Times New Roman"/>
                            </a:rPr>
                            <a:t>(12.87)</a:t>
                          </a: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dirty="0">
                              <a:solidFill>
                                <a:srgbClr val="000000"/>
                              </a:solidFill>
                              <a:effectLst/>
                              <a:latin typeface="+mj-lt"/>
                              <a:ea typeface="Times New Roman"/>
                            </a:rPr>
                            <a:t>(5.80)</a:t>
                          </a: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pPr algn="l">
                            <a:spcAft>
                              <a:spcPts val="0"/>
                            </a:spcAft>
                          </a:pPr>
                          <a14:m>
                            <m:oMathPara xmlns:m="http://schemas.openxmlformats.org/officeDocument/2006/math">
                              <m:oMathParaPr>
                                <m:jc m:val="left"/>
                              </m:oMathParaPr>
                              <m:oMath xmlns:m="http://schemas.openxmlformats.org/officeDocument/2006/math">
                                <m:sSub>
                                  <m:sSubPr>
                                    <m:ctrlPr>
                                      <a:rPr lang="en-US" sz="1400" i="1">
                                        <a:solidFill>
                                          <a:srgbClr val="000000"/>
                                        </a:solidFill>
                                        <a:effectLst/>
                                        <a:latin typeface="+mj-lt"/>
                                        <a:ea typeface="Calibri"/>
                                      </a:rPr>
                                    </m:ctrlPr>
                                  </m:sSubPr>
                                  <m:e>
                                    <m:acc>
                                      <m:accPr>
                                        <m:chr m:val="̂"/>
                                        <m:ctrlPr>
                                          <a:rPr lang="en-US" sz="1400" i="1">
                                            <a:solidFill>
                                              <a:srgbClr val="000000"/>
                                            </a:solidFill>
                                            <a:effectLst/>
                                            <a:latin typeface="+mj-lt"/>
                                            <a:ea typeface="Calibri"/>
                                          </a:rPr>
                                        </m:ctrlPr>
                                      </m:accPr>
                                      <m:e>
                                        <m:r>
                                          <a:rPr lang="en-US" sz="1400" i="1">
                                            <a:solidFill>
                                              <a:srgbClr val="000000"/>
                                            </a:solidFill>
                                            <a:effectLst/>
                                            <a:latin typeface="+mj-lt"/>
                                            <a:ea typeface="Calibri"/>
                                          </a:rPr>
                                          <m:t>𝛽</m:t>
                                        </m:r>
                                      </m:e>
                                    </m:acc>
                                  </m:e>
                                  <m:sub>
                                    <m:r>
                                      <m:rPr>
                                        <m:nor/>
                                      </m:rPr>
                                      <a:rPr lang="en-US" sz="1400">
                                        <a:solidFill>
                                          <a:srgbClr val="000000"/>
                                        </a:solidFill>
                                        <a:effectLst/>
                                        <a:latin typeface="+mj-lt"/>
                                        <a:ea typeface="Calibri"/>
                                      </a:rPr>
                                      <m:t>0</m:t>
                                    </m:r>
                                  </m:sub>
                                </m:sSub>
                              </m:oMath>
                            </m:oMathPara>
                          </a14:m>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-0.005**</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dirty="0">
                              <a:solidFill>
                                <a:srgbClr val="000000"/>
                              </a:solidFill>
                              <a:effectLst/>
                              <a:latin typeface="+mj-lt"/>
                              <a:ea typeface="Times New Roman"/>
                            </a:rPr>
                            <a:t>-0.002</a:t>
                          </a: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dirty="0">
                              <a:solidFill>
                                <a:srgbClr val="000000"/>
                              </a:solidFill>
                              <a:effectLst/>
                              <a:latin typeface="+mj-lt"/>
                              <a:ea typeface="Times New Roman"/>
                            </a:rPr>
                            <a:t>0.000</a:t>
                          </a: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pPr algn="l"/>
                          <a:endParaRPr lang="en-US" sz="1400" dirty="0">
                            <a:solidFill>
                              <a:srgbClr val="000000"/>
                            </a:solidFill>
                            <a:effectLst/>
                            <a:latin typeface="+mj-lt"/>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dirty="0">
                              <a:solidFill>
                                <a:srgbClr val="000000"/>
                              </a:solidFill>
                              <a:effectLst/>
                              <a:latin typeface="+mj-lt"/>
                              <a:ea typeface="Times New Roman"/>
                            </a:rPr>
                            <a:t>(-2.20)</a:t>
                          </a:r>
                          <a:endParaRPr lang="en-US" sz="14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dirty="0">
                              <a:solidFill>
                                <a:srgbClr val="000000"/>
                              </a:solidFill>
                              <a:effectLst/>
                              <a:latin typeface="+mj-lt"/>
                              <a:ea typeface="Times New Roman"/>
                            </a:rPr>
                            <a:t>(-0.97)</a:t>
                          </a:r>
                          <a:endParaRPr lang="en-US" sz="14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dirty="0">
                              <a:solidFill>
                                <a:srgbClr val="000000"/>
                              </a:solidFill>
                              <a:effectLst/>
                              <a:latin typeface="+mj-lt"/>
                              <a:ea typeface="Times New Roman"/>
                            </a:rPr>
                            <a:t>(0.06)</a:t>
                          </a:r>
                          <a:endParaRPr lang="en-US" sz="14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0">
                    <a:tc>
                      <a:txBody>
                        <a:bodyPr/>
                        <a:lstStyle/>
                        <a:p>
                          <a:pPr algn="l">
                            <a:spcAft>
                              <a:spcPts val="0"/>
                            </a:spcAft>
                          </a:pPr>
                          <a14:m>
                            <m:oMathPara xmlns:m="http://schemas.openxmlformats.org/officeDocument/2006/math">
                              <m:oMathParaPr>
                                <m:jc m:val="centerGroup"/>
                              </m:oMathParaPr>
                              <m:oMath xmlns:m="http://schemas.openxmlformats.org/officeDocument/2006/math">
                                <m:r>
                                  <a:rPr lang="en-US" sz="1400" i="1">
                                    <a:solidFill>
                                      <a:srgbClr val="000000"/>
                                    </a:solidFill>
                                    <a:effectLst/>
                                    <a:latin typeface="+mj-lt"/>
                                    <a:ea typeface="Times New Roman"/>
                                  </a:rPr>
                                  <m:t>𝑁</m:t>
                                </m:r>
                              </m:oMath>
                            </m:oMathPara>
                          </a14:m>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31,089</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39,542</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dirty="0">
                              <a:solidFill>
                                <a:srgbClr val="000000"/>
                              </a:solidFill>
                              <a:effectLst/>
                              <a:latin typeface="+mj-lt"/>
                              <a:ea typeface="Times New Roman"/>
                            </a:rPr>
                            <a:t>9,186</a:t>
                          </a:r>
                          <a:endParaRPr lang="en-US" sz="1400" dirty="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0">
                    <a:tc>
                      <a:txBody>
                        <a:bodyPr/>
                        <a:lstStyle/>
                        <a:p>
                          <a:pPr algn="l">
                            <a:spcAft>
                              <a:spcPts val="0"/>
                            </a:spcAft>
                          </a:pPr>
                          <a14:m>
                            <m:oMathPara xmlns:m="http://schemas.openxmlformats.org/officeDocument/2006/math">
                              <m:oMathParaPr>
                                <m:jc m:val="centerGroup"/>
                              </m:oMathParaPr>
                              <m:oMath xmlns:m="http://schemas.openxmlformats.org/officeDocument/2006/math">
                                <m:sSup>
                                  <m:sSupPr>
                                    <m:ctrlPr>
                                      <a:rPr lang="en-US" sz="1400" i="1">
                                        <a:solidFill>
                                          <a:srgbClr val="000000"/>
                                        </a:solidFill>
                                        <a:effectLst/>
                                        <a:latin typeface="+mj-lt"/>
                                        <a:ea typeface="Times New Roman"/>
                                      </a:rPr>
                                    </m:ctrlPr>
                                  </m:sSupPr>
                                  <m:e>
                                    <m:r>
                                      <a:rPr lang="en-US" sz="1400" i="1">
                                        <a:solidFill>
                                          <a:srgbClr val="000000"/>
                                        </a:solidFill>
                                        <a:effectLst/>
                                        <a:latin typeface="+mj-lt"/>
                                        <a:ea typeface="Times New Roman"/>
                                      </a:rPr>
                                      <m:t>𝑅</m:t>
                                    </m:r>
                                  </m:e>
                                  <m:sup>
                                    <m:r>
                                      <a:rPr lang="en-US" sz="1400" i="1">
                                        <a:solidFill>
                                          <a:srgbClr val="000000"/>
                                        </a:solidFill>
                                        <a:effectLst/>
                                        <a:latin typeface="+mj-lt"/>
                                        <a:ea typeface="Times New Roman"/>
                                      </a:rPr>
                                      <m:t>2</m:t>
                                    </m:r>
                                  </m:sup>
                                </m:sSup>
                              </m:oMath>
                            </m:oMathPara>
                          </a14:m>
                          <a:endParaRPr lang="en-US" sz="14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dirty="0">
                              <a:solidFill>
                                <a:srgbClr val="000000"/>
                              </a:solidFill>
                              <a:effectLst/>
                              <a:latin typeface="+mj-lt"/>
                              <a:ea typeface="Times New Roman"/>
                            </a:rPr>
                            <a:t>46.11%</a:t>
                          </a:r>
                          <a:endParaRPr lang="en-US" sz="14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dirty="0">
                              <a:solidFill>
                                <a:srgbClr val="000000"/>
                              </a:solidFill>
                              <a:effectLst/>
                              <a:latin typeface="+mj-lt"/>
                              <a:ea typeface="Times New Roman"/>
                            </a:rPr>
                            <a:t>43.79%</a:t>
                          </a:r>
                          <a:endParaRPr lang="en-US" sz="14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dirty="0">
                              <a:solidFill>
                                <a:srgbClr val="000000"/>
                              </a:solidFill>
                              <a:effectLst/>
                              <a:latin typeface="+mj-lt"/>
                              <a:ea typeface="Times New Roman"/>
                            </a:rPr>
                            <a:t>46.05%</a:t>
                          </a:r>
                          <a:endParaRPr lang="en-US" sz="14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mc:Choice>
        <mc:Fallback>
          <p:graphicFrame>
            <p:nvGraphicFramePr>
              <p:cNvPr id="4" name="Table 3"/>
              <p:cNvGraphicFramePr>
                <a:graphicFrameLocks noGrp="1"/>
              </p:cNvGraphicFramePr>
              <p:nvPr>
                <p:extLst>
                  <p:ext uri="{D42A27DB-BD31-4B8C-83A1-F6EECF244321}">
                    <p14:modId xmlns:p14="http://schemas.microsoft.com/office/powerpoint/2010/main" val="2041583311"/>
                  </p:ext>
                </p:extLst>
              </p:nvPr>
            </p:nvGraphicFramePr>
            <p:xfrm>
              <a:off x="272480" y="1268760"/>
              <a:ext cx="9283700" cy="2757997"/>
            </p:xfrm>
            <a:graphic>
              <a:graphicData uri="http://schemas.openxmlformats.org/drawingml/2006/table">
                <a:tbl>
                  <a:tblPr firstRow="1" firstCol="1" bandRow="1"/>
                  <a:tblGrid>
                    <a:gridCol w="2320925"/>
                    <a:gridCol w="2320925"/>
                    <a:gridCol w="2320925"/>
                    <a:gridCol w="2320925"/>
                  </a:tblGrid>
                  <a:tr h="213360">
                    <a:tc>
                      <a:txBody>
                        <a:bodyPr/>
                        <a:lstStyle/>
                        <a:p>
                          <a:pPr>
                            <a:spcAft>
                              <a:spcPts val="0"/>
                            </a:spcAft>
                          </a:pPr>
                          <a:r>
                            <a:rPr lang="de-DE" sz="1400" dirty="0">
                              <a:solidFill>
                                <a:srgbClr val="000000"/>
                              </a:solidFill>
                              <a:effectLst/>
                              <a:latin typeface="+mj-lt"/>
                              <a:ea typeface="Times New Roman"/>
                            </a:rPr>
                            <a:t> </a:t>
                          </a:r>
                          <a:endParaRPr lang="en-US" sz="1400" dirty="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b="1" dirty="0">
                              <a:solidFill>
                                <a:srgbClr val="000000"/>
                              </a:solidFill>
                              <a:effectLst/>
                              <a:latin typeface="+mj-lt"/>
                              <a:ea typeface="Times New Roman"/>
                            </a:rPr>
                            <a:t>(1)</a:t>
                          </a:r>
                          <a:endParaRPr lang="en-US" sz="1400" dirty="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b="1">
                              <a:solidFill>
                                <a:srgbClr val="000000"/>
                              </a:solidFill>
                              <a:effectLst/>
                              <a:latin typeface="+mj-lt"/>
                              <a:ea typeface="Times New Roman"/>
                            </a:rPr>
                            <a:t>(2)</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b="1">
                              <a:solidFill>
                                <a:srgbClr val="000000"/>
                              </a:solidFill>
                              <a:effectLst/>
                              <a:latin typeface="+mj-lt"/>
                              <a:ea typeface="Times New Roman"/>
                            </a:rPr>
                            <a:t>(3)</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213360">
                    <a:tc>
                      <a:txBody>
                        <a:bodyPr/>
                        <a:lstStyle/>
                        <a:p>
                          <a:pPr>
                            <a:spcAft>
                              <a:spcPts val="0"/>
                            </a:spcAft>
                          </a:pPr>
                          <a:r>
                            <a:rPr lang="de-DE" sz="1400" dirty="0">
                              <a:solidFill>
                                <a:srgbClr val="000000"/>
                              </a:solidFill>
                              <a:effectLst/>
                              <a:latin typeface="+mj-lt"/>
                              <a:ea typeface="Times New Roman"/>
                            </a:rPr>
                            <a:t> </a:t>
                          </a:r>
                          <a:endParaRPr lang="en-US" sz="14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dirty="0">
                              <a:solidFill>
                                <a:srgbClr val="000000"/>
                              </a:solidFill>
                              <a:effectLst/>
                              <a:latin typeface="+mj-lt"/>
                              <a:ea typeface="Times New Roman"/>
                            </a:rPr>
                            <a:t>GIPSI</a:t>
                          </a:r>
                          <a:endParaRPr lang="en-US" sz="14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Non-GIPSI</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Germany &amp; France</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251587">
                    <a:tc>
                      <a:txBody>
                        <a:bodyPr/>
                        <a:lstStyle/>
                        <a:p>
                          <a:endParaRPr lang="en-US"/>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blipFill rotWithShape="1">
                          <a:blip r:embed="rId2"/>
                          <a:stretch>
                            <a:fillRect l="-262" t="-190244" r="-299738" b="-875610"/>
                          </a:stretch>
                        </a:blipFill>
                      </a:tcPr>
                    </a:tc>
                    <a:tc>
                      <a:txBody>
                        <a:bodyPr/>
                        <a:lstStyle/>
                        <a:p>
                          <a:pPr algn="ctr">
                            <a:spcAft>
                              <a:spcPts val="0"/>
                            </a:spcAft>
                          </a:pPr>
                          <a:r>
                            <a:rPr lang="de-DE" sz="1400" dirty="0">
                              <a:solidFill>
                                <a:srgbClr val="000000"/>
                              </a:solidFill>
                              <a:effectLst/>
                              <a:latin typeface="+mj-lt"/>
                              <a:ea typeface="Times New Roman"/>
                            </a:rPr>
                            <a:t>0.458***</a:t>
                          </a:r>
                          <a:endParaRPr lang="en-US" sz="1400" dirty="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0.287***</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dirty="0">
                              <a:solidFill>
                                <a:srgbClr val="000000"/>
                              </a:solidFill>
                              <a:effectLst/>
                              <a:latin typeface="+mj-lt"/>
                              <a:ea typeface="Times New Roman"/>
                            </a:rPr>
                            <a:t>0.389***</a:t>
                          </a:r>
                          <a:endParaRPr lang="en-US" sz="1400" dirty="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213360">
                    <a:tc>
                      <a:txBody>
                        <a:bodyPr/>
                        <a:lstStyle/>
                        <a:p>
                          <a:pPr algn="l"/>
                          <a:endParaRPr lang="en-US" sz="14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400" dirty="0">
                              <a:solidFill>
                                <a:srgbClr val="000000"/>
                              </a:solidFill>
                              <a:effectLst/>
                              <a:latin typeface="+mj-lt"/>
                              <a:ea typeface="Times New Roman"/>
                            </a:rPr>
                            <a:t>(6.81)</a:t>
                          </a: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(5.10)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dirty="0">
                              <a:solidFill>
                                <a:srgbClr val="000000"/>
                              </a:solidFill>
                              <a:effectLst/>
                              <a:latin typeface="+mj-lt"/>
                              <a:ea typeface="Times New Roman"/>
                            </a:rPr>
                            <a:t>(4.71)</a:t>
                          </a: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r>
                  <a:tr h="278130">
                    <a:tc>
                      <a:txBody>
                        <a:bodyPr/>
                        <a:lstStyle/>
                        <a:p>
                          <a:endParaRPr lang="en-US"/>
                        </a:p>
                      </a:txBody>
                      <a:tcPr marL="44450" marR="44450" marT="0" marB="0" anchor="b">
                        <a:lnL>
                          <a:noFill/>
                        </a:lnL>
                        <a:lnR>
                          <a:noFill/>
                        </a:lnR>
                        <a:lnT>
                          <a:noFill/>
                        </a:lnT>
                        <a:lnB>
                          <a:noFill/>
                        </a:lnB>
                        <a:blipFill rotWithShape="1">
                          <a:blip r:embed="rId2"/>
                          <a:stretch>
                            <a:fillRect l="-262" t="-334783" r="-299738" b="-604348"/>
                          </a:stretch>
                        </a:blipFill>
                      </a:tcPr>
                    </a:tc>
                    <a:tc>
                      <a:txBody>
                        <a:bodyPr/>
                        <a:lstStyle/>
                        <a:p>
                          <a:pPr algn="ctr">
                            <a:spcAft>
                              <a:spcPts val="0"/>
                            </a:spcAft>
                          </a:pPr>
                          <a:r>
                            <a:rPr lang="de-DE" sz="1400" dirty="0">
                              <a:solidFill>
                                <a:srgbClr val="000000"/>
                              </a:solidFill>
                              <a:effectLst/>
                              <a:latin typeface="+mj-lt"/>
                              <a:ea typeface="Times New Roman"/>
                            </a:rPr>
                            <a:t>-2.364***</a:t>
                          </a: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dirty="0">
                              <a:solidFill>
                                <a:srgbClr val="000000"/>
                              </a:solidFill>
                              <a:effectLst/>
                              <a:latin typeface="+mj-lt"/>
                              <a:ea typeface="Times New Roman"/>
                            </a:rPr>
                            <a:t>-2.290***</a:t>
                          </a: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dirty="0">
                              <a:solidFill>
                                <a:srgbClr val="000000"/>
                              </a:solidFill>
                              <a:effectLst/>
                              <a:latin typeface="+mj-lt"/>
                              <a:ea typeface="Times New Roman"/>
                            </a:rPr>
                            <a:t>-2.227***</a:t>
                          </a: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r>
                  <a:tr h="213360">
                    <a:tc>
                      <a:txBody>
                        <a:bodyPr/>
                        <a:lstStyle/>
                        <a:p>
                          <a:pPr algn="l"/>
                          <a:endParaRPr lang="en-US" sz="14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400" dirty="0">
                              <a:solidFill>
                                <a:srgbClr val="000000"/>
                              </a:solidFill>
                              <a:effectLst/>
                              <a:latin typeface="+mj-lt"/>
                              <a:ea typeface="Times New Roman"/>
                            </a:rPr>
                            <a:t>(-16.30)</a:t>
                          </a: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dirty="0">
                              <a:solidFill>
                                <a:srgbClr val="000000"/>
                              </a:solidFill>
                              <a:effectLst/>
                              <a:latin typeface="+mj-lt"/>
                              <a:ea typeface="Times New Roman"/>
                            </a:rPr>
                            <a:t>(-15.88)</a:t>
                          </a: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dirty="0">
                              <a:solidFill>
                                <a:srgbClr val="000000"/>
                              </a:solidFill>
                              <a:effectLst/>
                              <a:latin typeface="+mj-lt"/>
                              <a:ea typeface="Times New Roman"/>
                            </a:rPr>
                            <a:t>(-6.59)</a:t>
                          </a: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r>
                  <a:tr h="250508">
                    <a:tc>
                      <a:txBody>
                        <a:bodyPr/>
                        <a:lstStyle/>
                        <a:p>
                          <a:endParaRPr lang="en-US"/>
                        </a:p>
                      </a:txBody>
                      <a:tcPr marL="44450" marR="44450" marT="0" marB="0" anchor="b">
                        <a:lnL>
                          <a:noFill/>
                        </a:lnL>
                        <a:lnR>
                          <a:noFill/>
                        </a:lnR>
                        <a:lnT>
                          <a:noFill/>
                        </a:lnT>
                        <a:lnB>
                          <a:noFill/>
                        </a:lnB>
                        <a:blipFill rotWithShape="1">
                          <a:blip r:embed="rId2"/>
                          <a:stretch>
                            <a:fillRect l="-262" t="-573171" r="-299738" b="-492683"/>
                          </a:stretch>
                        </a:blipFill>
                      </a:tcPr>
                    </a:tc>
                    <a:tc>
                      <a:txBody>
                        <a:bodyPr/>
                        <a:lstStyle/>
                        <a:p>
                          <a:pPr algn="ctr">
                            <a:spcAft>
                              <a:spcPts val="0"/>
                            </a:spcAft>
                          </a:pPr>
                          <a:r>
                            <a:rPr lang="de-DE" sz="1400" dirty="0">
                              <a:solidFill>
                                <a:srgbClr val="000000"/>
                              </a:solidFill>
                              <a:effectLst/>
                              <a:latin typeface="+mj-lt"/>
                              <a:ea typeface="Times New Roman"/>
                            </a:rPr>
                            <a:t>1.542***</a:t>
                          </a: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dirty="0">
                              <a:solidFill>
                                <a:srgbClr val="000000"/>
                              </a:solidFill>
                              <a:effectLst/>
                              <a:latin typeface="+mj-lt"/>
                              <a:ea typeface="Times New Roman"/>
                            </a:rPr>
                            <a:t>1.334***</a:t>
                          </a: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dirty="0">
                              <a:solidFill>
                                <a:srgbClr val="000000"/>
                              </a:solidFill>
                              <a:effectLst/>
                              <a:latin typeface="+mj-lt"/>
                              <a:ea typeface="Times New Roman"/>
                            </a:rPr>
                            <a:t>1.166***</a:t>
                          </a: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r>
                  <a:tr h="213360">
                    <a:tc>
                      <a:txBody>
                        <a:bodyPr/>
                        <a:lstStyle/>
                        <a:p>
                          <a:pPr algn="l"/>
                          <a:endParaRPr lang="en-US" sz="14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400" dirty="0">
                              <a:solidFill>
                                <a:srgbClr val="000000"/>
                              </a:solidFill>
                              <a:effectLst/>
                              <a:latin typeface="+mj-lt"/>
                              <a:ea typeface="Times New Roman"/>
                            </a:rPr>
                            <a:t>(16.09)</a:t>
                          </a: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dirty="0">
                              <a:solidFill>
                                <a:srgbClr val="000000"/>
                              </a:solidFill>
                              <a:effectLst/>
                              <a:latin typeface="+mj-lt"/>
                              <a:ea typeface="Times New Roman"/>
                            </a:rPr>
                            <a:t>(12.87)</a:t>
                          </a: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dirty="0">
                              <a:solidFill>
                                <a:srgbClr val="000000"/>
                              </a:solidFill>
                              <a:effectLst/>
                              <a:latin typeface="+mj-lt"/>
                              <a:ea typeface="Times New Roman"/>
                            </a:rPr>
                            <a:t>(5.80)</a:t>
                          </a: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r>
                  <a:tr h="252667">
                    <a:tc>
                      <a:txBody>
                        <a:bodyPr/>
                        <a:lstStyle/>
                        <a:p>
                          <a:endParaRPr lang="en-US"/>
                        </a:p>
                      </a:txBody>
                      <a:tcPr marL="44450" marR="44450" marT="0" marB="0" anchor="b">
                        <a:lnL>
                          <a:noFill/>
                        </a:lnL>
                        <a:lnR>
                          <a:noFill/>
                        </a:lnR>
                        <a:lnT>
                          <a:noFill/>
                        </a:lnT>
                        <a:lnB>
                          <a:noFill/>
                        </a:lnB>
                        <a:blipFill rotWithShape="1">
                          <a:blip r:embed="rId2"/>
                          <a:stretch>
                            <a:fillRect l="-262" t="-740476" r="-299738" b="-297619"/>
                          </a:stretch>
                        </a:blipFill>
                      </a:tcPr>
                    </a:tc>
                    <a:tc>
                      <a:txBody>
                        <a:bodyPr/>
                        <a:lstStyle/>
                        <a:p>
                          <a:pPr algn="ctr">
                            <a:spcAft>
                              <a:spcPts val="0"/>
                            </a:spcAft>
                          </a:pPr>
                          <a:r>
                            <a:rPr lang="de-DE" sz="1400">
                              <a:solidFill>
                                <a:srgbClr val="000000"/>
                              </a:solidFill>
                              <a:effectLst/>
                              <a:latin typeface="+mj-lt"/>
                              <a:ea typeface="Times New Roman"/>
                            </a:rPr>
                            <a:t>-0.005**</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dirty="0">
                              <a:solidFill>
                                <a:srgbClr val="000000"/>
                              </a:solidFill>
                              <a:effectLst/>
                              <a:latin typeface="+mj-lt"/>
                              <a:ea typeface="Times New Roman"/>
                            </a:rPr>
                            <a:t>-0.002</a:t>
                          </a: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dirty="0">
                              <a:solidFill>
                                <a:srgbClr val="000000"/>
                              </a:solidFill>
                              <a:effectLst/>
                              <a:latin typeface="+mj-lt"/>
                              <a:ea typeface="Times New Roman"/>
                            </a:rPr>
                            <a:t>0.000</a:t>
                          </a: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r>
                  <a:tr h="213360">
                    <a:tc>
                      <a:txBody>
                        <a:bodyPr/>
                        <a:lstStyle/>
                        <a:p>
                          <a:pPr algn="l"/>
                          <a:endParaRPr lang="en-US" sz="1400" dirty="0">
                            <a:solidFill>
                              <a:srgbClr val="000000"/>
                            </a:solidFill>
                            <a:effectLst/>
                            <a:latin typeface="+mj-lt"/>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dirty="0">
                              <a:solidFill>
                                <a:srgbClr val="000000"/>
                              </a:solidFill>
                              <a:effectLst/>
                              <a:latin typeface="+mj-lt"/>
                              <a:ea typeface="Times New Roman"/>
                            </a:rPr>
                            <a:t>(-2.20)</a:t>
                          </a:r>
                          <a:endParaRPr lang="en-US" sz="14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dirty="0">
                              <a:solidFill>
                                <a:srgbClr val="000000"/>
                              </a:solidFill>
                              <a:effectLst/>
                              <a:latin typeface="+mj-lt"/>
                              <a:ea typeface="Times New Roman"/>
                            </a:rPr>
                            <a:t>(-0.97)</a:t>
                          </a:r>
                          <a:endParaRPr lang="en-US" sz="14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dirty="0">
                              <a:solidFill>
                                <a:srgbClr val="000000"/>
                              </a:solidFill>
                              <a:effectLst/>
                              <a:latin typeface="+mj-lt"/>
                              <a:ea typeface="Times New Roman"/>
                            </a:rPr>
                            <a:t>(0.06)</a:t>
                          </a:r>
                          <a:endParaRPr lang="en-US" sz="14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213360">
                    <a:tc>
                      <a:txBody>
                        <a:bodyPr/>
                        <a:lstStyle/>
                        <a:p>
                          <a:endParaRPr lang="en-US"/>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blipFill rotWithShape="1">
                          <a:blip r:embed="rId2"/>
                          <a:stretch>
                            <a:fillRect l="-262" t="-1108571" r="-299738" b="-157143"/>
                          </a:stretch>
                        </a:blipFill>
                      </a:tcPr>
                    </a:tc>
                    <a:tc>
                      <a:txBody>
                        <a:bodyPr/>
                        <a:lstStyle/>
                        <a:p>
                          <a:pPr algn="ctr">
                            <a:spcAft>
                              <a:spcPts val="0"/>
                            </a:spcAft>
                          </a:pPr>
                          <a:r>
                            <a:rPr lang="de-DE" sz="1400">
                              <a:solidFill>
                                <a:srgbClr val="000000"/>
                              </a:solidFill>
                              <a:effectLst/>
                              <a:latin typeface="+mj-lt"/>
                              <a:ea typeface="Times New Roman"/>
                            </a:rPr>
                            <a:t>31,089</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39,542</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dirty="0">
                              <a:solidFill>
                                <a:srgbClr val="000000"/>
                              </a:solidFill>
                              <a:effectLst/>
                              <a:latin typeface="+mj-lt"/>
                              <a:ea typeface="Times New Roman"/>
                            </a:rPr>
                            <a:t>9,186</a:t>
                          </a:r>
                          <a:endParaRPr lang="en-US" sz="1400" dirty="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231585">
                    <a:tc>
                      <a:txBody>
                        <a:bodyPr/>
                        <a:lstStyle/>
                        <a:p>
                          <a:endParaRPr lang="en-US"/>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blipFill rotWithShape="1">
                          <a:blip r:embed="rId2"/>
                          <a:stretch>
                            <a:fillRect l="-262" t="-1113158" r="-299738" b="-44737"/>
                          </a:stretch>
                        </a:blipFill>
                      </a:tcPr>
                    </a:tc>
                    <a:tc>
                      <a:txBody>
                        <a:bodyPr/>
                        <a:lstStyle/>
                        <a:p>
                          <a:pPr algn="ctr">
                            <a:spcAft>
                              <a:spcPts val="0"/>
                            </a:spcAft>
                          </a:pPr>
                          <a:r>
                            <a:rPr lang="de-DE" sz="1400" dirty="0">
                              <a:solidFill>
                                <a:srgbClr val="000000"/>
                              </a:solidFill>
                              <a:effectLst/>
                              <a:latin typeface="+mj-lt"/>
                              <a:ea typeface="Times New Roman"/>
                            </a:rPr>
                            <a:t>46.11%</a:t>
                          </a:r>
                          <a:endParaRPr lang="en-US" sz="14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dirty="0">
                              <a:solidFill>
                                <a:srgbClr val="000000"/>
                              </a:solidFill>
                              <a:effectLst/>
                              <a:latin typeface="+mj-lt"/>
                              <a:ea typeface="Times New Roman"/>
                            </a:rPr>
                            <a:t>43.79%</a:t>
                          </a:r>
                          <a:endParaRPr lang="en-US" sz="14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dirty="0">
                              <a:solidFill>
                                <a:srgbClr val="000000"/>
                              </a:solidFill>
                              <a:effectLst/>
                              <a:latin typeface="+mj-lt"/>
                              <a:ea typeface="Times New Roman"/>
                            </a:rPr>
                            <a:t>46.05%</a:t>
                          </a:r>
                          <a:endParaRPr lang="en-US" sz="14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mc:Fallback>
      </mc:AlternateContent>
      <p:sp>
        <p:nvSpPr>
          <p:cNvPr id="5" name="Ellipse 2"/>
          <p:cNvSpPr/>
          <p:nvPr/>
        </p:nvSpPr>
        <p:spPr>
          <a:xfrm>
            <a:off x="7905328" y="1628800"/>
            <a:ext cx="983928" cy="10801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0562124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Table </a:t>
            </a:r>
            <a:r>
              <a:rPr lang="de-DE" dirty="0" smtClean="0"/>
              <a:t>5c. </a:t>
            </a:r>
            <a:r>
              <a:rPr lang="de-DE" dirty="0" err="1"/>
              <a:t>Falsification</a:t>
            </a:r>
            <a:r>
              <a:rPr lang="de-DE" dirty="0"/>
              <a:t> </a:t>
            </a:r>
            <a:r>
              <a:rPr lang="de-DE" dirty="0" smtClean="0"/>
              <a:t>Tests</a:t>
            </a:r>
            <a:endParaRPr lang="de-DE" dirty="0"/>
          </a:p>
        </p:txBody>
      </p:sp>
      <p:sp>
        <p:nvSpPr>
          <p:cNvPr id="4" name="Inhaltsplatzhalter 2"/>
          <p:cNvSpPr>
            <a:spLocks noGrp="1"/>
          </p:cNvSpPr>
          <p:nvPr>
            <p:ph idx="1"/>
          </p:nvPr>
        </p:nvSpPr>
        <p:spPr>
          <a:xfrm>
            <a:off x="344488" y="5517951"/>
            <a:ext cx="9283700" cy="1439441"/>
          </a:xfrm>
        </p:spPr>
        <p:txBody>
          <a:bodyPr/>
          <a:lstStyle/>
          <a:p>
            <a:r>
              <a:rPr lang="en-US" dirty="0" smtClean="0"/>
              <a:t>Return </a:t>
            </a:r>
            <a:r>
              <a:rPr lang="en-US" dirty="0" smtClean="0"/>
              <a:t>exposures consistent with carry trade behavior is specific to Euro area banks and not to hedge funds, industrial firms or other banks of Western economies.</a:t>
            </a:r>
          </a:p>
        </p:txBody>
      </p:sp>
      <mc:AlternateContent xmlns:mc="http://schemas.openxmlformats.org/markup-compatibility/2006">
        <mc:Choice xmlns:a14="http://schemas.microsoft.com/office/drawing/2010/main" Requires="a14">
          <p:graphicFrame>
            <p:nvGraphicFramePr>
              <p:cNvPr id="5" name="Table 4"/>
              <p:cNvGraphicFramePr>
                <a:graphicFrameLocks noGrp="1"/>
              </p:cNvGraphicFramePr>
              <p:nvPr>
                <p:extLst>
                  <p:ext uri="{D42A27DB-BD31-4B8C-83A1-F6EECF244321}">
                    <p14:modId xmlns:p14="http://schemas.microsoft.com/office/powerpoint/2010/main" val="2126420893"/>
                  </p:ext>
                </p:extLst>
              </p:nvPr>
            </p:nvGraphicFramePr>
            <p:xfrm>
              <a:off x="200472" y="1268760"/>
              <a:ext cx="9505057" cy="4075686"/>
            </p:xfrm>
            <a:graphic>
              <a:graphicData uri="http://schemas.openxmlformats.org/drawingml/2006/table">
                <a:tbl>
                  <a:tblPr firstRow="1" firstCol="1" bandRow="1"/>
                  <a:tblGrid>
                    <a:gridCol w="846119"/>
                    <a:gridCol w="1038160"/>
                    <a:gridCol w="937386"/>
                    <a:gridCol w="897456"/>
                    <a:gridCol w="817599"/>
                    <a:gridCol w="1146539"/>
                    <a:gridCol w="1384213"/>
                    <a:gridCol w="1509706"/>
                    <a:gridCol w="927879"/>
                  </a:tblGrid>
                  <a:tr h="0">
                    <a:tc>
                      <a:txBody>
                        <a:bodyPr/>
                        <a:lstStyle/>
                        <a:p>
                          <a:pPr>
                            <a:spcAft>
                              <a:spcPts val="0"/>
                            </a:spcAft>
                          </a:pPr>
                          <a:r>
                            <a:rPr lang="en-US" sz="1400" b="1" dirty="0">
                              <a:solidFill>
                                <a:srgbClr val="000000"/>
                              </a:solidFill>
                              <a:effectLst/>
                              <a:latin typeface="+mj-lt"/>
                              <a:ea typeface="Times New Roman"/>
                            </a:rPr>
                            <a:t> </a:t>
                          </a:r>
                          <a:endParaRPr lang="en-US" sz="1400" dirty="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b="1" dirty="0">
                              <a:solidFill>
                                <a:srgbClr val="000000"/>
                              </a:solidFill>
                              <a:effectLst/>
                              <a:latin typeface="+mj-lt"/>
                              <a:ea typeface="Times New Roman"/>
                            </a:rPr>
                            <a:t>(1)</a:t>
                          </a:r>
                          <a:endParaRPr lang="en-US" sz="1400" dirty="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b="1">
                              <a:solidFill>
                                <a:srgbClr val="000000"/>
                              </a:solidFill>
                              <a:effectLst/>
                              <a:latin typeface="+mj-lt"/>
                              <a:ea typeface="Times New Roman"/>
                            </a:rPr>
                            <a:t>(2)</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b="1">
                              <a:solidFill>
                                <a:srgbClr val="000000"/>
                              </a:solidFill>
                              <a:effectLst/>
                              <a:latin typeface="+mj-lt"/>
                              <a:ea typeface="Times New Roman"/>
                            </a:rPr>
                            <a:t>(3)</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b="1">
                              <a:solidFill>
                                <a:srgbClr val="000000"/>
                              </a:solidFill>
                              <a:effectLst/>
                              <a:latin typeface="+mj-lt"/>
                              <a:ea typeface="Times New Roman"/>
                            </a:rPr>
                            <a:t>(4)</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b="1">
                              <a:solidFill>
                                <a:srgbClr val="000000"/>
                              </a:solidFill>
                              <a:effectLst/>
                              <a:latin typeface="+mj-lt"/>
                              <a:ea typeface="Times New Roman"/>
                            </a:rPr>
                            <a:t>(5)</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b="1">
                              <a:solidFill>
                                <a:srgbClr val="000000"/>
                              </a:solidFill>
                              <a:effectLst/>
                              <a:latin typeface="+mj-lt"/>
                              <a:ea typeface="Times New Roman"/>
                            </a:rPr>
                            <a:t>(6)</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b="1">
                              <a:solidFill>
                                <a:srgbClr val="000000"/>
                              </a:solidFill>
                              <a:effectLst/>
                              <a:latin typeface="+mj-lt"/>
                              <a:ea typeface="Times New Roman"/>
                            </a:rPr>
                            <a:t>(7)</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b="1">
                              <a:solidFill>
                                <a:srgbClr val="000000"/>
                              </a:solidFill>
                              <a:effectLst/>
                              <a:latin typeface="+mj-lt"/>
                              <a:ea typeface="Times New Roman"/>
                            </a:rPr>
                            <a:t>(8)</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0">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400" b="1">
                              <a:solidFill>
                                <a:srgbClr val="000000"/>
                              </a:solidFill>
                              <a:effectLst/>
                              <a:latin typeface="+mj-lt"/>
                              <a:ea typeface="Times New Roman"/>
                            </a:rPr>
                            <a:t>EBA</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400" b="1">
                              <a:solidFill>
                                <a:srgbClr val="000000"/>
                              </a:solidFill>
                              <a:effectLst/>
                              <a:latin typeface="+mj-lt"/>
                              <a:ea typeface="Times New Roman"/>
                            </a:rPr>
                            <a:t>HFRX</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r>
                  <a:tr h="0">
                    <a:tc>
                      <a:txBody>
                        <a:bodyPr/>
                        <a:lstStyle/>
                        <a:p>
                          <a:pPr>
                            <a:spcAft>
                              <a:spcPts val="0"/>
                            </a:spcAft>
                          </a:pPr>
                          <a:r>
                            <a:rPr lang="de-DE" sz="1400" b="1">
                              <a:solidFill>
                                <a:srgbClr val="000000"/>
                              </a:solidFill>
                              <a:effectLst/>
                              <a:latin typeface="+mj-lt"/>
                              <a:ea typeface="Times New Roman"/>
                            </a:rPr>
                            <a:t> </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EBA Banks</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U.K. Banks</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U.S. Banks</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Macro</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MSCI GIPSI</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MSCI Germany</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MSCI Non-GIPSI</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MSCI U.K.</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0">
                    <a:tc>
                      <a:txBody>
                        <a:bodyPr/>
                        <a:lstStyle/>
                        <a:p>
                          <a:pPr>
                            <a:spcAft>
                              <a:spcPts val="0"/>
                            </a:spcAft>
                          </a:pPr>
                          <a14:m>
                            <m:oMathPara xmlns:m="http://schemas.openxmlformats.org/officeDocument/2006/math">
                              <m:oMathParaPr>
                                <m:jc m:val="left"/>
                              </m:oMathParaPr>
                              <m:oMath xmlns:m="http://schemas.openxmlformats.org/officeDocument/2006/math">
                                <m:sSub>
                                  <m:sSubPr>
                                    <m:ctrlPr>
                                      <a:rPr lang="en-US" sz="1400" i="1">
                                        <a:solidFill>
                                          <a:srgbClr val="000000"/>
                                        </a:solidFill>
                                        <a:effectLst/>
                                        <a:latin typeface="+mj-lt"/>
                                        <a:ea typeface="Calibri"/>
                                      </a:rPr>
                                    </m:ctrlPr>
                                  </m:sSubPr>
                                  <m:e>
                                    <m:acc>
                                      <m:accPr>
                                        <m:chr m:val="̂"/>
                                        <m:ctrlPr>
                                          <a:rPr lang="en-US" sz="1400" i="1">
                                            <a:solidFill>
                                              <a:srgbClr val="000000"/>
                                            </a:solidFill>
                                            <a:effectLst/>
                                            <a:latin typeface="+mj-lt"/>
                                            <a:ea typeface="Calibri"/>
                                          </a:rPr>
                                        </m:ctrlPr>
                                      </m:accPr>
                                      <m:e>
                                        <m:r>
                                          <a:rPr lang="en-US" sz="1400" i="1">
                                            <a:solidFill>
                                              <a:srgbClr val="000000"/>
                                            </a:solidFill>
                                            <a:effectLst/>
                                            <a:latin typeface="+mj-lt"/>
                                            <a:ea typeface="Calibri"/>
                                          </a:rPr>
                                          <m:t>𝛽</m:t>
                                        </m:r>
                                      </m:e>
                                    </m:acc>
                                  </m:e>
                                  <m:sub>
                                    <m:r>
                                      <a:rPr lang="en-US" sz="1400" i="1">
                                        <a:solidFill>
                                          <a:srgbClr val="000000"/>
                                        </a:solidFill>
                                        <a:effectLst/>
                                        <a:latin typeface="+mj-lt"/>
                                        <a:ea typeface="Calibri"/>
                                      </a:rPr>
                                      <m:t>𝐺𝐼𝑃𝑆𝐼</m:t>
                                    </m:r>
                                  </m:sub>
                                </m:sSub>
                              </m:oMath>
                            </m:oMathPara>
                          </a14:m>
                          <a:endParaRPr lang="en-US" sz="1400" dirty="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0.340***</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0.090</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-0.063</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0.007</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0.014</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-0.041</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0.025</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0.003</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0">
                    <a:tc>
                      <a:txBody>
                        <a:bodyPr/>
                        <a:lstStyle/>
                        <a:p>
                          <a:endParaRPr lang="en-US" sz="14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(6.51)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(1.45)</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(-1.33)</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(0.36)</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(0.26)</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(-0.66)</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(0.66)</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(0.06)</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pPr>
                            <a:spcAft>
                              <a:spcPts val="0"/>
                            </a:spcAft>
                          </a:pPr>
                          <a14:m>
                            <m:oMathPara xmlns:m="http://schemas.openxmlformats.org/officeDocument/2006/math">
                              <m:oMathParaPr>
                                <m:jc m:val="left"/>
                              </m:oMathParaPr>
                              <m:oMath xmlns:m="http://schemas.openxmlformats.org/officeDocument/2006/math">
                                <m:sSub>
                                  <m:sSubPr>
                                    <m:ctrlPr>
                                      <a:rPr lang="en-US" sz="1400" i="1">
                                        <a:solidFill>
                                          <a:srgbClr val="000000"/>
                                        </a:solidFill>
                                        <a:effectLst/>
                                        <a:latin typeface="+mj-lt"/>
                                        <a:ea typeface="Calibri"/>
                                      </a:rPr>
                                    </m:ctrlPr>
                                  </m:sSubPr>
                                  <m:e>
                                    <m:acc>
                                      <m:accPr>
                                        <m:chr m:val="̂"/>
                                        <m:ctrlPr>
                                          <a:rPr lang="en-US" sz="1400" i="1">
                                            <a:solidFill>
                                              <a:srgbClr val="000000"/>
                                            </a:solidFill>
                                            <a:effectLst/>
                                            <a:latin typeface="+mj-lt"/>
                                            <a:ea typeface="Calibri"/>
                                          </a:rPr>
                                        </m:ctrlPr>
                                      </m:accPr>
                                      <m:e>
                                        <m:r>
                                          <a:rPr lang="en-US" sz="1400" i="1">
                                            <a:solidFill>
                                              <a:srgbClr val="000000"/>
                                            </a:solidFill>
                                            <a:effectLst/>
                                            <a:latin typeface="+mj-lt"/>
                                            <a:ea typeface="Calibri"/>
                                          </a:rPr>
                                          <m:t>𝛽</m:t>
                                        </m:r>
                                      </m:e>
                                    </m:acc>
                                  </m:e>
                                  <m:sub>
                                    <m:r>
                                      <a:rPr lang="en-US" sz="1400" i="1">
                                        <a:solidFill>
                                          <a:srgbClr val="000000"/>
                                        </a:solidFill>
                                        <a:effectLst/>
                                        <a:latin typeface="+mj-lt"/>
                                        <a:ea typeface="Calibri"/>
                                      </a:rPr>
                                      <m:t>𝐺𝑒𝑟𝑚𝑎𝑛𝑦</m:t>
                                    </m:r>
                                  </m:sub>
                                </m:sSub>
                              </m:oMath>
                            </m:oMathPara>
                          </a14:m>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-2.416***</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-1.965***</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-1.911***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0.087***</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0.004</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-0.085</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-0.002</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0.042</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endParaRPr lang="en-US" sz="14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(-31.31)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(-15.73)</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(-18.25)</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(2.75)</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(0.06)</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(-0.66)</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(-0.03)</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(0.48)</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pPr>
                            <a:spcAft>
                              <a:spcPts val="0"/>
                            </a:spcAft>
                          </a:pPr>
                          <a14:m>
                            <m:oMathPara xmlns:m="http://schemas.openxmlformats.org/officeDocument/2006/math">
                              <m:oMathParaPr>
                                <m:jc m:val="left"/>
                              </m:oMathParaPr>
                              <m:oMath xmlns:m="http://schemas.openxmlformats.org/officeDocument/2006/math">
                                <m:sSub>
                                  <m:sSubPr>
                                    <m:ctrlPr>
                                      <a:rPr lang="en-US" sz="1400" i="1">
                                        <a:solidFill>
                                          <a:srgbClr val="000000"/>
                                        </a:solidFill>
                                        <a:effectLst/>
                                        <a:latin typeface="+mj-lt"/>
                                        <a:ea typeface="Calibri"/>
                                      </a:rPr>
                                    </m:ctrlPr>
                                  </m:sSubPr>
                                  <m:e>
                                    <m:acc>
                                      <m:accPr>
                                        <m:chr m:val="̂"/>
                                        <m:ctrlPr>
                                          <a:rPr lang="en-US" sz="1400" i="1">
                                            <a:solidFill>
                                              <a:srgbClr val="000000"/>
                                            </a:solidFill>
                                            <a:effectLst/>
                                            <a:latin typeface="+mj-lt"/>
                                            <a:ea typeface="Calibri"/>
                                          </a:rPr>
                                        </m:ctrlPr>
                                      </m:accPr>
                                      <m:e>
                                        <m:r>
                                          <a:rPr lang="de-DE" sz="1400" i="1">
                                            <a:solidFill>
                                              <a:srgbClr val="000000"/>
                                            </a:solidFill>
                                            <a:effectLst/>
                                            <a:latin typeface="+mj-lt"/>
                                            <a:ea typeface="Calibri"/>
                                          </a:rPr>
                                          <m:t>𝛾</m:t>
                                        </m:r>
                                      </m:e>
                                    </m:acc>
                                  </m:e>
                                  <m:sub>
                                    <m:r>
                                      <a:rPr lang="de-DE" sz="1400" i="1">
                                        <a:solidFill>
                                          <a:srgbClr val="000000"/>
                                        </a:solidFill>
                                        <a:effectLst/>
                                        <a:latin typeface="+mj-lt"/>
                                        <a:ea typeface="Calibri"/>
                                      </a:rPr>
                                      <m:t>𝑆𝑀𝐵</m:t>
                                    </m:r>
                                  </m:sub>
                                </m:sSub>
                              </m:oMath>
                            </m:oMathPara>
                          </a14:m>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endParaRPr lang="en-US" sz="14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(0.76)</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(-0.59)</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(0.83)</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(-0.66)</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(-0.44)</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(0.58)</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(-0.18)</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pPr>
                            <a:spcAft>
                              <a:spcPts val="0"/>
                            </a:spcAft>
                          </a:pPr>
                          <a14:m>
                            <m:oMathPara xmlns:m="http://schemas.openxmlformats.org/officeDocument/2006/math">
                              <m:oMathParaPr>
                                <m:jc m:val="left"/>
                              </m:oMathParaPr>
                              <m:oMath xmlns:m="http://schemas.openxmlformats.org/officeDocument/2006/math">
                                <m:sSub>
                                  <m:sSubPr>
                                    <m:ctrlPr>
                                      <a:rPr lang="en-US" sz="1400" i="1">
                                        <a:solidFill>
                                          <a:srgbClr val="000000"/>
                                        </a:solidFill>
                                        <a:effectLst/>
                                        <a:latin typeface="+mj-lt"/>
                                        <a:ea typeface="Calibri"/>
                                      </a:rPr>
                                    </m:ctrlPr>
                                  </m:sSubPr>
                                  <m:e>
                                    <m:acc>
                                      <m:accPr>
                                        <m:chr m:val="̂"/>
                                        <m:ctrlPr>
                                          <a:rPr lang="en-US" sz="1400" i="1">
                                            <a:solidFill>
                                              <a:srgbClr val="000000"/>
                                            </a:solidFill>
                                            <a:effectLst/>
                                            <a:latin typeface="+mj-lt"/>
                                            <a:ea typeface="Calibri"/>
                                          </a:rPr>
                                        </m:ctrlPr>
                                      </m:accPr>
                                      <m:e>
                                        <m:r>
                                          <a:rPr lang="de-DE" sz="1400" i="1">
                                            <a:solidFill>
                                              <a:srgbClr val="000000"/>
                                            </a:solidFill>
                                            <a:effectLst/>
                                            <a:latin typeface="+mj-lt"/>
                                            <a:ea typeface="Calibri"/>
                                          </a:rPr>
                                          <m:t>𝛾</m:t>
                                        </m:r>
                                      </m:e>
                                    </m:acc>
                                  </m:e>
                                  <m:sub>
                                    <m:r>
                                      <a:rPr lang="de-DE" sz="1400" i="1">
                                        <a:solidFill>
                                          <a:srgbClr val="000000"/>
                                        </a:solidFill>
                                        <a:effectLst/>
                                        <a:latin typeface="+mj-lt"/>
                                        <a:ea typeface="Calibri"/>
                                      </a:rPr>
                                      <m:t>𝐻𝑀𝐿</m:t>
                                    </m:r>
                                  </m:sub>
                                </m:sSub>
                              </m:oMath>
                            </m:oMathPara>
                          </a14:m>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endParaRPr lang="en-US" sz="14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(4.06)</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(1.82)</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(1.50)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(0.25)</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(1.88)</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(1.93)</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(-0.92)</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(-0.37)</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pPr>
                            <a:spcAft>
                              <a:spcPts val="0"/>
                            </a:spcAft>
                          </a:pPr>
                          <a14:m>
                            <m:oMathPara xmlns:m="http://schemas.openxmlformats.org/officeDocument/2006/math">
                              <m:oMathParaPr>
                                <m:jc m:val="left"/>
                              </m:oMathParaPr>
                              <m:oMath xmlns:m="http://schemas.openxmlformats.org/officeDocument/2006/math">
                                <m:sSub>
                                  <m:sSubPr>
                                    <m:ctrlPr>
                                      <a:rPr lang="en-US" sz="1400" i="1">
                                        <a:solidFill>
                                          <a:srgbClr val="000000"/>
                                        </a:solidFill>
                                        <a:effectLst/>
                                        <a:latin typeface="+mj-lt"/>
                                        <a:ea typeface="Calibri"/>
                                      </a:rPr>
                                    </m:ctrlPr>
                                  </m:sSubPr>
                                  <m:e>
                                    <m:acc>
                                      <m:accPr>
                                        <m:chr m:val="̂"/>
                                        <m:ctrlPr>
                                          <a:rPr lang="en-US" sz="1400" i="1">
                                            <a:solidFill>
                                              <a:srgbClr val="000000"/>
                                            </a:solidFill>
                                            <a:effectLst/>
                                            <a:latin typeface="+mj-lt"/>
                                            <a:ea typeface="Calibri"/>
                                          </a:rPr>
                                        </m:ctrlPr>
                                      </m:accPr>
                                      <m:e>
                                        <m:r>
                                          <a:rPr lang="en-US" sz="1400" i="1">
                                            <a:solidFill>
                                              <a:srgbClr val="000000"/>
                                            </a:solidFill>
                                            <a:effectLst/>
                                            <a:latin typeface="+mj-lt"/>
                                            <a:ea typeface="Calibri"/>
                                          </a:rPr>
                                          <m:t>𝛽</m:t>
                                        </m:r>
                                      </m:e>
                                    </m:acc>
                                  </m:e>
                                  <m:sub>
                                    <m:r>
                                      <m:rPr>
                                        <m:nor/>
                                      </m:rPr>
                                      <a:rPr lang="en-US" sz="1400">
                                        <a:solidFill>
                                          <a:srgbClr val="000000"/>
                                        </a:solidFill>
                                        <a:effectLst/>
                                        <a:latin typeface="+mj-lt"/>
                                        <a:ea typeface="Calibri"/>
                                      </a:rPr>
                                      <m:t>m</m:t>
                                    </m:r>
                                  </m:sub>
                                </m:sSub>
                              </m:oMath>
                            </m:oMathPara>
                          </a14:m>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1.409***</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1.312***</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1.644***</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0.004</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0.006</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0.038</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0.304***</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0.003</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endParaRPr lang="en-US" sz="14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(21.99)</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(14.65)</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(13.69)</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(0.37)</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(0.24)</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(0.75)</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(10.42)</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(0.06)</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pPr>
                            <a:spcAft>
                              <a:spcPts val="0"/>
                            </a:spcAft>
                          </a:pPr>
                          <a14:m>
                            <m:oMathPara xmlns:m="http://schemas.openxmlformats.org/officeDocument/2006/math">
                              <m:oMathParaPr>
                                <m:jc m:val="left"/>
                              </m:oMathParaPr>
                              <m:oMath xmlns:m="http://schemas.openxmlformats.org/officeDocument/2006/math">
                                <m:sSub>
                                  <m:sSubPr>
                                    <m:ctrlPr>
                                      <a:rPr lang="en-US" sz="1400" i="1">
                                        <a:solidFill>
                                          <a:srgbClr val="000000"/>
                                        </a:solidFill>
                                        <a:effectLst/>
                                        <a:latin typeface="+mj-lt"/>
                                        <a:ea typeface="Calibri"/>
                                      </a:rPr>
                                    </m:ctrlPr>
                                  </m:sSubPr>
                                  <m:e>
                                    <m:acc>
                                      <m:accPr>
                                        <m:chr m:val="̂"/>
                                        <m:ctrlPr>
                                          <a:rPr lang="en-US" sz="1400" i="1">
                                            <a:solidFill>
                                              <a:srgbClr val="000000"/>
                                            </a:solidFill>
                                            <a:effectLst/>
                                            <a:latin typeface="+mj-lt"/>
                                            <a:ea typeface="Calibri"/>
                                          </a:rPr>
                                        </m:ctrlPr>
                                      </m:accPr>
                                      <m:e>
                                        <m:r>
                                          <a:rPr lang="en-US" sz="1400" i="1">
                                            <a:solidFill>
                                              <a:srgbClr val="000000"/>
                                            </a:solidFill>
                                            <a:effectLst/>
                                            <a:latin typeface="+mj-lt"/>
                                            <a:ea typeface="Calibri"/>
                                          </a:rPr>
                                          <m:t>𝛽</m:t>
                                        </m:r>
                                      </m:e>
                                    </m:acc>
                                  </m:e>
                                  <m:sub>
                                    <m:r>
                                      <m:rPr>
                                        <m:nor/>
                                      </m:rPr>
                                      <a:rPr lang="en-US" sz="1400">
                                        <a:solidFill>
                                          <a:srgbClr val="000000"/>
                                        </a:solidFill>
                                        <a:effectLst/>
                                        <a:latin typeface="+mj-lt"/>
                                        <a:ea typeface="Calibri"/>
                                      </a:rPr>
                                      <m:t>0</m:t>
                                    </m:r>
                                  </m:sub>
                                </m:sSub>
                              </m:oMath>
                            </m:oMathPara>
                          </a14:m>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endParaRPr lang="en-US" sz="1400" dirty="0">
                            <a:solidFill>
                              <a:srgbClr val="000000"/>
                            </a:solidFill>
                            <a:effectLst/>
                            <a:latin typeface="+mj-lt"/>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(-1.37)</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(-0.73)</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(0.12)</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(-0.73)</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(-0.70)</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(0.45)</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(-0.94)</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(0.67)</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92075">
                    <a:tc>
                      <a:txBody>
                        <a:bodyPr/>
                        <a:lstStyle/>
                        <a:p>
                          <a:pPr>
                            <a:spcAft>
                              <a:spcPts val="0"/>
                            </a:spcAft>
                          </a:pPr>
                          <a14:m>
                            <m:oMathPara xmlns:m="http://schemas.openxmlformats.org/officeDocument/2006/math">
                              <m:oMathParaPr>
                                <m:jc m:val="left"/>
                              </m:oMathParaPr>
                              <m:oMath xmlns:m="http://schemas.openxmlformats.org/officeDocument/2006/math">
                                <m:r>
                                  <a:rPr lang="en-US" sz="1400" i="1">
                                    <a:solidFill>
                                      <a:srgbClr val="000000"/>
                                    </a:solidFill>
                                    <a:effectLst/>
                                    <a:latin typeface="+mj-lt"/>
                                    <a:ea typeface="Times New Roman"/>
                                  </a:rPr>
                                  <m:t>𝑁</m:t>
                                </m:r>
                              </m:oMath>
                            </m:oMathPara>
                          </a14:m>
                          <a:endParaRPr lang="en-US" sz="1400" dirty="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1,591</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1,559</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1,523</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1,523</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1,591</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1,591</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1,591</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1,591</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0">
                    <a:tc>
                      <a:txBody>
                        <a:bodyPr/>
                        <a:lstStyle/>
                        <a:p>
                          <a:pPr>
                            <a:spcAft>
                              <a:spcPts val="0"/>
                            </a:spcAft>
                          </a:pPr>
                          <a14:m>
                            <m:oMathPara xmlns:m="http://schemas.openxmlformats.org/officeDocument/2006/math">
                              <m:oMathParaPr>
                                <m:jc m:val="left"/>
                              </m:oMathParaPr>
                              <m:oMath xmlns:m="http://schemas.openxmlformats.org/officeDocument/2006/math">
                                <m:sSup>
                                  <m:sSupPr>
                                    <m:ctrlPr>
                                      <a:rPr lang="en-US" sz="1400" i="1">
                                        <a:solidFill>
                                          <a:srgbClr val="000000"/>
                                        </a:solidFill>
                                        <a:effectLst/>
                                        <a:latin typeface="+mj-lt"/>
                                        <a:ea typeface="Times New Roman"/>
                                      </a:rPr>
                                    </m:ctrlPr>
                                  </m:sSupPr>
                                  <m:e>
                                    <m:r>
                                      <a:rPr lang="en-US" sz="1400" i="1">
                                        <a:solidFill>
                                          <a:srgbClr val="000000"/>
                                        </a:solidFill>
                                        <a:effectLst/>
                                        <a:latin typeface="+mj-lt"/>
                                        <a:ea typeface="Times New Roman"/>
                                      </a:rPr>
                                      <m:t>𝑅</m:t>
                                    </m:r>
                                  </m:e>
                                  <m:sup>
                                    <m:r>
                                      <a:rPr lang="en-US" sz="1400" i="1">
                                        <a:solidFill>
                                          <a:srgbClr val="000000"/>
                                        </a:solidFill>
                                        <a:effectLst/>
                                        <a:latin typeface="+mj-lt"/>
                                        <a:ea typeface="Times New Roman"/>
                                      </a:rPr>
                                      <m:t>2</m:t>
                                    </m:r>
                                  </m:sup>
                                </m:sSup>
                              </m:oMath>
                            </m:oMathPara>
                          </a14:m>
                          <a:endParaRPr lang="en-US" sz="14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77.95%</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53.26%</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65.83%</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0.56%</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0.11%</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0.15%</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12.80%</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dirty="0">
                              <a:solidFill>
                                <a:srgbClr val="000000"/>
                              </a:solidFill>
                              <a:effectLst/>
                              <a:latin typeface="+mj-lt"/>
                              <a:ea typeface="Times New Roman"/>
                            </a:rPr>
                            <a:t>0.03%</a:t>
                          </a:r>
                          <a:endParaRPr lang="en-US" sz="14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mc:Choice>
        <mc:Fallback>
          <p:graphicFrame>
            <p:nvGraphicFramePr>
              <p:cNvPr id="5" name="Table 4"/>
              <p:cNvGraphicFramePr>
                <a:graphicFrameLocks noGrp="1"/>
              </p:cNvGraphicFramePr>
              <p:nvPr>
                <p:extLst>
                  <p:ext uri="{D42A27DB-BD31-4B8C-83A1-F6EECF244321}">
                    <p14:modId xmlns:p14="http://schemas.microsoft.com/office/powerpoint/2010/main" val="2126420893"/>
                  </p:ext>
                </p:extLst>
              </p:nvPr>
            </p:nvGraphicFramePr>
            <p:xfrm>
              <a:off x="200472" y="1268760"/>
              <a:ext cx="9505057" cy="4075686"/>
            </p:xfrm>
            <a:graphic>
              <a:graphicData uri="http://schemas.openxmlformats.org/drawingml/2006/table">
                <a:tbl>
                  <a:tblPr firstRow="1" firstCol="1" bandRow="1"/>
                  <a:tblGrid>
                    <a:gridCol w="846119"/>
                    <a:gridCol w="1038160"/>
                    <a:gridCol w="937386"/>
                    <a:gridCol w="897456"/>
                    <a:gridCol w="817599"/>
                    <a:gridCol w="1146539"/>
                    <a:gridCol w="1384213"/>
                    <a:gridCol w="1509706"/>
                    <a:gridCol w="927879"/>
                  </a:tblGrid>
                  <a:tr h="213360">
                    <a:tc>
                      <a:txBody>
                        <a:bodyPr/>
                        <a:lstStyle/>
                        <a:p>
                          <a:pPr>
                            <a:spcAft>
                              <a:spcPts val="0"/>
                            </a:spcAft>
                          </a:pPr>
                          <a:r>
                            <a:rPr lang="en-US" sz="1400" b="1" dirty="0">
                              <a:solidFill>
                                <a:srgbClr val="000000"/>
                              </a:solidFill>
                              <a:effectLst/>
                              <a:latin typeface="+mj-lt"/>
                              <a:ea typeface="Times New Roman"/>
                            </a:rPr>
                            <a:t> </a:t>
                          </a:r>
                          <a:endParaRPr lang="en-US" sz="1400" dirty="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b="1" dirty="0">
                              <a:solidFill>
                                <a:srgbClr val="000000"/>
                              </a:solidFill>
                              <a:effectLst/>
                              <a:latin typeface="+mj-lt"/>
                              <a:ea typeface="Times New Roman"/>
                            </a:rPr>
                            <a:t>(1)</a:t>
                          </a:r>
                          <a:endParaRPr lang="en-US" sz="1400" dirty="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b="1">
                              <a:solidFill>
                                <a:srgbClr val="000000"/>
                              </a:solidFill>
                              <a:effectLst/>
                              <a:latin typeface="+mj-lt"/>
                              <a:ea typeface="Times New Roman"/>
                            </a:rPr>
                            <a:t>(2)</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b="1">
                              <a:solidFill>
                                <a:srgbClr val="000000"/>
                              </a:solidFill>
                              <a:effectLst/>
                              <a:latin typeface="+mj-lt"/>
                              <a:ea typeface="Times New Roman"/>
                            </a:rPr>
                            <a:t>(3)</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b="1">
                              <a:solidFill>
                                <a:srgbClr val="000000"/>
                              </a:solidFill>
                              <a:effectLst/>
                              <a:latin typeface="+mj-lt"/>
                              <a:ea typeface="Times New Roman"/>
                            </a:rPr>
                            <a:t>(4)</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b="1">
                              <a:solidFill>
                                <a:srgbClr val="000000"/>
                              </a:solidFill>
                              <a:effectLst/>
                              <a:latin typeface="+mj-lt"/>
                              <a:ea typeface="Times New Roman"/>
                            </a:rPr>
                            <a:t>(5)</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b="1">
                              <a:solidFill>
                                <a:srgbClr val="000000"/>
                              </a:solidFill>
                              <a:effectLst/>
                              <a:latin typeface="+mj-lt"/>
                              <a:ea typeface="Times New Roman"/>
                            </a:rPr>
                            <a:t>(6)</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b="1">
                              <a:solidFill>
                                <a:srgbClr val="000000"/>
                              </a:solidFill>
                              <a:effectLst/>
                              <a:latin typeface="+mj-lt"/>
                              <a:ea typeface="Times New Roman"/>
                            </a:rPr>
                            <a:t>(7)</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b="1">
                              <a:solidFill>
                                <a:srgbClr val="000000"/>
                              </a:solidFill>
                              <a:effectLst/>
                              <a:latin typeface="+mj-lt"/>
                              <a:ea typeface="Times New Roman"/>
                            </a:rPr>
                            <a:t>(8)</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213360">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400" b="1">
                              <a:solidFill>
                                <a:srgbClr val="000000"/>
                              </a:solidFill>
                              <a:effectLst/>
                              <a:latin typeface="+mj-lt"/>
                              <a:ea typeface="Times New Roman"/>
                            </a:rPr>
                            <a:t>EBA</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400" b="1">
                              <a:solidFill>
                                <a:srgbClr val="000000"/>
                              </a:solidFill>
                              <a:effectLst/>
                              <a:latin typeface="+mj-lt"/>
                              <a:ea typeface="Times New Roman"/>
                            </a:rPr>
                            <a:t>HFRX</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r>
                  <a:tr h="426720">
                    <a:tc>
                      <a:txBody>
                        <a:bodyPr/>
                        <a:lstStyle/>
                        <a:p>
                          <a:pPr>
                            <a:spcAft>
                              <a:spcPts val="0"/>
                            </a:spcAft>
                          </a:pPr>
                          <a:r>
                            <a:rPr lang="de-DE" sz="1400" b="1">
                              <a:solidFill>
                                <a:srgbClr val="000000"/>
                              </a:solidFill>
                              <a:effectLst/>
                              <a:latin typeface="+mj-lt"/>
                              <a:ea typeface="Times New Roman"/>
                            </a:rPr>
                            <a:t> </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EBA Banks</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U.K. Banks</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U.S. Banks</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Macro</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MSCI GIPSI</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MSCI Germany</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MSCI Non-GIPSI</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MSCI U.K.</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251587">
                    <a:tc>
                      <a:txBody>
                        <a:bodyPr/>
                        <a:lstStyle/>
                        <a:p>
                          <a:endParaRPr lang="en-US"/>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blipFill rotWithShape="1">
                          <a:blip r:embed="rId2"/>
                          <a:stretch>
                            <a:fillRect l="-719" t="-360976" r="-1022302" b="-1231707"/>
                          </a:stretch>
                        </a:blipFill>
                      </a:tcPr>
                    </a:tc>
                    <a:tc>
                      <a:txBody>
                        <a:bodyPr/>
                        <a:lstStyle/>
                        <a:p>
                          <a:pPr algn="ctr">
                            <a:spcAft>
                              <a:spcPts val="0"/>
                            </a:spcAft>
                          </a:pPr>
                          <a:r>
                            <a:rPr lang="de-DE" sz="1400">
                              <a:solidFill>
                                <a:srgbClr val="000000"/>
                              </a:solidFill>
                              <a:effectLst/>
                              <a:latin typeface="+mj-lt"/>
                              <a:ea typeface="Times New Roman"/>
                            </a:rPr>
                            <a:t>0.340***</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0.090</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-0.063</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0.007</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0.014</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-0.041</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0.025</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0.003</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213360">
                    <a:tc>
                      <a:txBody>
                        <a:bodyPr/>
                        <a:lstStyle/>
                        <a:p>
                          <a:endParaRPr lang="en-US" sz="14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(6.51)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(1.45)</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(-1.33)</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(0.36)</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(0.26)</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(-0.66)</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(0.66)</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(0.06)</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278130">
                    <a:tc>
                      <a:txBody>
                        <a:bodyPr/>
                        <a:lstStyle/>
                        <a:p>
                          <a:endParaRPr lang="en-US"/>
                        </a:p>
                      </a:txBody>
                      <a:tcPr marL="44450" marR="44450" marT="0" marB="0" anchor="b">
                        <a:lnL>
                          <a:noFill/>
                        </a:lnL>
                        <a:lnR>
                          <a:noFill/>
                        </a:lnR>
                        <a:lnT>
                          <a:noFill/>
                        </a:lnT>
                        <a:lnB>
                          <a:noFill/>
                        </a:lnB>
                        <a:blipFill rotWithShape="1">
                          <a:blip r:embed="rId2"/>
                          <a:stretch>
                            <a:fillRect l="-719" t="-486957" r="-1022302" b="-921739"/>
                          </a:stretch>
                        </a:blipFill>
                      </a:tcPr>
                    </a:tc>
                    <a:tc>
                      <a:txBody>
                        <a:bodyPr/>
                        <a:lstStyle/>
                        <a:p>
                          <a:pPr algn="ctr">
                            <a:spcAft>
                              <a:spcPts val="0"/>
                            </a:spcAft>
                          </a:pPr>
                          <a:r>
                            <a:rPr lang="de-DE" sz="1400">
                              <a:solidFill>
                                <a:srgbClr val="000000"/>
                              </a:solidFill>
                              <a:effectLst/>
                              <a:latin typeface="+mj-lt"/>
                              <a:ea typeface="Times New Roman"/>
                            </a:rPr>
                            <a:t>-2.416***</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-1.965***</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-1.911***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0.087***</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0.004</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-0.085</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-0.002</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0.042</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213360">
                    <a:tc>
                      <a:txBody>
                        <a:bodyPr/>
                        <a:lstStyle/>
                        <a:p>
                          <a:endParaRPr lang="en-US" sz="14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(-31.31)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(-15.73)</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(-18.25)</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(2.75)</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(0.06)</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(-0.66)</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(-0.03)</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(0.48)</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232664">
                    <a:tc>
                      <a:txBody>
                        <a:bodyPr/>
                        <a:lstStyle/>
                        <a:p>
                          <a:endParaRPr lang="en-US"/>
                        </a:p>
                      </a:txBody>
                      <a:tcPr marL="44450" marR="44450" marT="0" marB="0" anchor="b">
                        <a:lnL>
                          <a:noFill/>
                        </a:lnL>
                        <a:lnR>
                          <a:noFill/>
                        </a:lnR>
                        <a:lnT>
                          <a:noFill/>
                        </a:lnT>
                        <a:lnB>
                          <a:noFill/>
                        </a:lnB>
                        <a:blipFill rotWithShape="1">
                          <a:blip r:embed="rId2"/>
                          <a:stretch>
                            <a:fillRect l="-719" t="-802632" r="-1022302" b="-923684"/>
                          </a:stretch>
                        </a:blipFill>
                      </a:tcPr>
                    </a:tc>
                    <a:tc>
                      <a:txBody>
                        <a:bodyPr/>
                        <a:lstStyle/>
                        <a:p>
                          <a:pPr algn="ctr">
                            <a:spcAft>
                              <a:spcPts val="0"/>
                            </a:spcAft>
                          </a:pPr>
                          <a:r>
                            <a:rPr lang="de-DE" sz="1400">
                              <a:solidFill>
                                <a:srgbClr val="000000"/>
                              </a:solidFill>
                              <a:effectLst/>
                              <a:latin typeface="+mj-lt"/>
                              <a:ea typeface="Times New Roman"/>
                            </a:rPr>
                            <a:t>-0.000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213360">
                    <a:tc>
                      <a:txBody>
                        <a:bodyPr/>
                        <a:lstStyle/>
                        <a:p>
                          <a:endParaRPr lang="en-US" sz="14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(0.76)</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(-0.59)</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(0.83)</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(-0.66)</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(-0.44)</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(0.58)</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(-0.18)</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231585">
                    <a:tc>
                      <a:txBody>
                        <a:bodyPr/>
                        <a:lstStyle/>
                        <a:p>
                          <a:endParaRPr lang="en-US"/>
                        </a:p>
                      </a:txBody>
                      <a:tcPr marL="44450" marR="44450" marT="0" marB="0" anchor="b">
                        <a:lnL>
                          <a:noFill/>
                        </a:lnL>
                        <a:lnR>
                          <a:noFill/>
                        </a:lnR>
                        <a:lnT>
                          <a:noFill/>
                        </a:lnT>
                        <a:lnB>
                          <a:noFill/>
                        </a:lnB>
                        <a:blipFill rotWithShape="1">
                          <a:blip r:embed="rId2"/>
                          <a:stretch>
                            <a:fillRect l="-719" t="-994737" r="-1022302" b="-731579"/>
                          </a:stretch>
                        </a:blipFill>
                      </a:tcPr>
                    </a:tc>
                    <a:tc>
                      <a:txBody>
                        <a:bodyPr/>
                        <a:lstStyle/>
                        <a:p>
                          <a:pPr algn="ctr">
                            <a:spcAft>
                              <a:spcPts val="0"/>
                            </a:spcAft>
                          </a:pPr>
                          <a:r>
                            <a:rPr lang="de-DE" sz="1400">
                              <a:solidFill>
                                <a:srgbClr val="000000"/>
                              </a:solidFill>
                              <a:effectLst/>
                              <a:latin typeface="+mj-lt"/>
                              <a:ea typeface="Times New Roman"/>
                            </a:rPr>
                            <a:t>0.001***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213360">
                    <a:tc>
                      <a:txBody>
                        <a:bodyPr/>
                        <a:lstStyle/>
                        <a:p>
                          <a:endParaRPr lang="en-US" sz="14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(4.06)</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(1.82)</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(1.50)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(0.25)</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(1.88)</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(1.93)</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(-0.92)</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(-0.37)</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250508">
                    <a:tc>
                      <a:txBody>
                        <a:bodyPr/>
                        <a:lstStyle/>
                        <a:p>
                          <a:endParaRPr lang="en-US"/>
                        </a:p>
                      </a:txBody>
                      <a:tcPr marL="44450" marR="44450" marT="0" marB="0" anchor="b">
                        <a:lnL>
                          <a:noFill/>
                        </a:lnL>
                        <a:lnR>
                          <a:noFill/>
                        </a:lnR>
                        <a:lnT>
                          <a:noFill/>
                        </a:lnT>
                        <a:lnB>
                          <a:noFill/>
                        </a:lnB>
                        <a:blipFill rotWithShape="1">
                          <a:blip r:embed="rId2"/>
                          <a:stretch>
                            <a:fillRect l="-719" t="-1100000" r="-1022302" b="-492683"/>
                          </a:stretch>
                        </a:blipFill>
                      </a:tcPr>
                    </a:tc>
                    <a:tc>
                      <a:txBody>
                        <a:bodyPr/>
                        <a:lstStyle/>
                        <a:p>
                          <a:pPr algn="ctr">
                            <a:spcAft>
                              <a:spcPts val="0"/>
                            </a:spcAft>
                          </a:pPr>
                          <a:r>
                            <a:rPr lang="de-DE" sz="1400">
                              <a:solidFill>
                                <a:srgbClr val="000000"/>
                              </a:solidFill>
                              <a:effectLst/>
                              <a:latin typeface="+mj-lt"/>
                              <a:ea typeface="Times New Roman"/>
                            </a:rPr>
                            <a:t>1.409***</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1.312***</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1.644***</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0.004</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0.006</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0.038</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0.304***</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0.003</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213360">
                    <a:tc>
                      <a:txBody>
                        <a:bodyPr/>
                        <a:lstStyle/>
                        <a:p>
                          <a:endParaRPr lang="en-US" sz="14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(21.99)</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(14.65)</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(13.69)</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(0.37)</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(0.24)</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(0.75)</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(10.42)</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(0.06)</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252667">
                    <a:tc>
                      <a:txBody>
                        <a:bodyPr/>
                        <a:lstStyle/>
                        <a:p>
                          <a:endParaRPr lang="en-US"/>
                        </a:p>
                      </a:txBody>
                      <a:tcPr marL="44450" marR="44450" marT="0" marB="0" anchor="b">
                        <a:lnL>
                          <a:noFill/>
                        </a:lnL>
                        <a:lnR>
                          <a:noFill/>
                        </a:lnR>
                        <a:lnT>
                          <a:noFill/>
                        </a:lnT>
                        <a:lnB>
                          <a:noFill/>
                        </a:lnB>
                        <a:blipFill rotWithShape="1">
                          <a:blip r:embed="rId2"/>
                          <a:stretch>
                            <a:fillRect l="-719" t="-1254762" r="-1022302" b="-297619"/>
                          </a:stretch>
                        </a:blipFill>
                      </a:tcPr>
                    </a:tc>
                    <a:tc>
                      <a:txBody>
                        <a:bodyPr/>
                        <a:lstStyle/>
                        <a:p>
                          <a:pPr algn="ctr">
                            <a:spcAft>
                              <a:spcPts val="0"/>
                            </a:spcAft>
                          </a:pPr>
                          <a:r>
                            <a:rPr lang="de-DE" sz="1400">
                              <a:solidFill>
                                <a:srgbClr val="000000"/>
                              </a:solidFill>
                              <a:effectLst/>
                              <a:latin typeface="+mj-lt"/>
                              <a:ea typeface="Times New Roman"/>
                            </a:rPr>
                            <a:t>-0.000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213360">
                    <a:tc>
                      <a:txBody>
                        <a:bodyPr/>
                        <a:lstStyle/>
                        <a:p>
                          <a:endParaRPr lang="en-US" sz="1400" dirty="0">
                            <a:solidFill>
                              <a:srgbClr val="000000"/>
                            </a:solidFill>
                            <a:effectLst/>
                            <a:latin typeface="+mj-lt"/>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(-1.37)</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(-0.73)</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(0.12)</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(-0.73)</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(-0.70)</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(0.45)</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(-0.94)</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(0.67)</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213360">
                    <a:tc>
                      <a:txBody>
                        <a:bodyPr/>
                        <a:lstStyle/>
                        <a:p>
                          <a:endParaRPr lang="en-US"/>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blipFill rotWithShape="1">
                          <a:blip r:embed="rId2"/>
                          <a:stretch>
                            <a:fillRect l="-719" t="-1725714" r="-1022302" b="-157143"/>
                          </a:stretch>
                        </a:blipFill>
                      </a:tcPr>
                    </a:tc>
                    <a:tc>
                      <a:txBody>
                        <a:bodyPr/>
                        <a:lstStyle/>
                        <a:p>
                          <a:pPr algn="ctr">
                            <a:spcAft>
                              <a:spcPts val="0"/>
                            </a:spcAft>
                          </a:pPr>
                          <a:r>
                            <a:rPr lang="de-DE" sz="1400">
                              <a:solidFill>
                                <a:srgbClr val="000000"/>
                              </a:solidFill>
                              <a:effectLst/>
                              <a:latin typeface="+mj-lt"/>
                              <a:ea typeface="Times New Roman"/>
                            </a:rPr>
                            <a:t>1,591</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1,559</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1,523</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1,523</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1,591</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1,591</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1,591</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1,591</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231585">
                    <a:tc>
                      <a:txBody>
                        <a:bodyPr/>
                        <a:lstStyle/>
                        <a:p>
                          <a:endParaRPr lang="en-US"/>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blipFill rotWithShape="1">
                          <a:blip r:embed="rId2"/>
                          <a:stretch>
                            <a:fillRect l="-719" t="-1681579" r="-1022302" b="-44737"/>
                          </a:stretch>
                        </a:blipFill>
                      </a:tcPr>
                    </a:tc>
                    <a:tc>
                      <a:txBody>
                        <a:bodyPr/>
                        <a:lstStyle/>
                        <a:p>
                          <a:pPr algn="ctr">
                            <a:spcAft>
                              <a:spcPts val="0"/>
                            </a:spcAft>
                          </a:pPr>
                          <a:r>
                            <a:rPr lang="de-DE" sz="1400">
                              <a:solidFill>
                                <a:srgbClr val="000000"/>
                              </a:solidFill>
                              <a:effectLst/>
                              <a:latin typeface="+mj-lt"/>
                              <a:ea typeface="Times New Roman"/>
                            </a:rPr>
                            <a:t>77.95%</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53.26%</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65.83%</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0.56%</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0.11%</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0.15%</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12.80%</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dirty="0">
                              <a:solidFill>
                                <a:srgbClr val="000000"/>
                              </a:solidFill>
                              <a:effectLst/>
                              <a:latin typeface="+mj-lt"/>
                              <a:ea typeface="Times New Roman"/>
                            </a:rPr>
                            <a:t>0.03%</a:t>
                          </a:r>
                          <a:endParaRPr lang="en-US" sz="14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mc:Fallback>
      </mc:AlternateContent>
    </p:spTree>
    <p:extLst>
      <p:ext uri="{BB962C8B-B14F-4D97-AF65-F5344CB8AC3E}">
        <p14:creationId xmlns:p14="http://schemas.microsoft.com/office/powerpoint/2010/main" val="28954426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Figure</a:t>
            </a:r>
            <a:r>
              <a:rPr lang="de-DE" dirty="0" smtClean="0"/>
              <a:t> 4. </a:t>
            </a:r>
            <a:r>
              <a:rPr lang="de-DE" dirty="0" err="1" smtClean="0"/>
              <a:t>Factor</a:t>
            </a:r>
            <a:r>
              <a:rPr lang="de-DE" dirty="0" smtClean="0"/>
              <a:t> </a:t>
            </a:r>
            <a:r>
              <a:rPr lang="de-DE" dirty="0" err="1" smtClean="0"/>
              <a:t>Loadings</a:t>
            </a:r>
            <a:r>
              <a:rPr lang="de-DE" dirty="0" smtClean="0"/>
              <a:t> </a:t>
            </a:r>
            <a:r>
              <a:rPr lang="de-DE" dirty="0" err="1" smtClean="0"/>
              <a:t>and</a:t>
            </a:r>
            <a:r>
              <a:rPr lang="de-DE" dirty="0" smtClean="0"/>
              <a:t> Bank Portfolio Holdings</a:t>
            </a:r>
            <a:endParaRPr lang="de-DE" dirty="0"/>
          </a:p>
        </p:txBody>
      </p:sp>
      <p:grpSp>
        <p:nvGrpSpPr>
          <p:cNvPr id="4" name="Gruppieren 3"/>
          <p:cNvGrpSpPr/>
          <p:nvPr/>
        </p:nvGrpSpPr>
        <p:grpSpPr>
          <a:xfrm>
            <a:off x="416496" y="1078987"/>
            <a:ext cx="5067375" cy="5518365"/>
            <a:chOff x="2333897" y="934971"/>
            <a:chExt cx="5067375" cy="5518365"/>
          </a:xfrm>
        </p:grpSpPr>
        <p:pic>
          <p:nvPicPr>
            <p:cNvPr id="12" name="Grafik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7342" y="4602246"/>
              <a:ext cx="2533650" cy="1844040"/>
            </a:xfrm>
            <a:prstGeom prst="rect">
              <a:avLst/>
            </a:prstGeom>
          </p:spPr>
        </p:pic>
        <p:pic>
          <p:nvPicPr>
            <p:cNvPr id="13" name="Grafik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2897" y="937446"/>
              <a:ext cx="2533650" cy="1844040"/>
            </a:xfrm>
            <a:prstGeom prst="rect">
              <a:avLst/>
            </a:prstGeom>
          </p:spPr>
        </p:pic>
        <p:pic>
          <p:nvPicPr>
            <p:cNvPr id="15" name="Grafik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7622" y="4609296"/>
              <a:ext cx="2533650" cy="1844040"/>
            </a:xfrm>
            <a:prstGeom prst="rect">
              <a:avLst/>
            </a:prstGeom>
          </p:spPr>
        </p:pic>
        <p:pic>
          <p:nvPicPr>
            <p:cNvPr id="16" name="Grafik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45822" y="934971"/>
              <a:ext cx="2533650" cy="1844040"/>
            </a:xfrm>
            <a:prstGeom prst="rect">
              <a:avLst/>
            </a:prstGeom>
          </p:spPr>
        </p:pic>
        <p:pic>
          <p:nvPicPr>
            <p:cNvPr id="17" name="Grafik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3897" y="2780421"/>
              <a:ext cx="2533650" cy="1844040"/>
            </a:xfrm>
            <a:prstGeom prst="rect">
              <a:avLst/>
            </a:prstGeom>
          </p:spPr>
        </p:pic>
        <p:pic>
          <p:nvPicPr>
            <p:cNvPr id="18" name="Grafik 17"/>
            <p:cNvPicPr/>
            <p:nvPr/>
          </p:nvPicPr>
          <p:blipFill>
            <a:blip r:embed="rId7" cstate="print">
              <a:extLst>
                <a:ext uri="{28A0092B-C50C-407E-A947-70E740481C1C}">
                  <a14:useLocalDpi xmlns:a14="http://schemas.microsoft.com/office/drawing/2010/main" val="0"/>
                </a:ext>
              </a:extLst>
            </a:blip>
            <a:stretch>
              <a:fillRect/>
            </a:stretch>
          </p:blipFill>
          <p:spPr>
            <a:xfrm>
              <a:off x="4862898" y="2780927"/>
              <a:ext cx="2538374" cy="1843533"/>
            </a:xfrm>
            <a:prstGeom prst="rect">
              <a:avLst/>
            </a:prstGeom>
          </p:spPr>
        </p:pic>
      </p:grpSp>
      <p:sp>
        <p:nvSpPr>
          <p:cNvPr id="11" name="Inhaltsplatzhalter 4"/>
          <p:cNvSpPr>
            <a:spLocks noGrp="1"/>
          </p:cNvSpPr>
          <p:nvPr>
            <p:ph idx="1"/>
          </p:nvPr>
        </p:nvSpPr>
        <p:spPr>
          <a:xfrm>
            <a:off x="5817096" y="1053678"/>
            <a:ext cx="3672408" cy="5327650"/>
          </a:xfrm>
        </p:spPr>
        <p:txBody>
          <a:bodyPr/>
          <a:lstStyle/>
          <a:p>
            <a:r>
              <a:rPr lang="en-US" sz="1800" dirty="0" smtClean="0"/>
              <a:t>We estimate </a:t>
            </a:r>
            <a:r>
              <a:rPr lang="en-US" sz="1800" dirty="0"/>
              <a:t>the factor loadings for each bank in the time period 60 days before and 60 days after each reporting </a:t>
            </a:r>
            <a:r>
              <a:rPr lang="en-US" sz="1800" dirty="0" smtClean="0"/>
              <a:t>date.</a:t>
            </a:r>
          </a:p>
          <a:p>
            <a:endParaRPr lang="en-US" sz="1800" dirty="0"/>
          </a:p>
          <a:p>
            <a:r>
              <a:rPr lang="en-US" sz="1800" dirty="0" smtClean="0"/>
              <a:t>Here: Sept.’11, Dec’11 and June’12 for exposure to Italy and Spain.</a:t>
            </a:r>
          </a:p>
          <a:p>
            <a:endParaRPr lang="en-US" sz="1800" dirty="0"/>
          </a:p>
          <a:p>
            <a:r>
              <a:rPr lang="en-US" sz="1800" dirty="0" smtClean="0"/>
              <a:t>The </a:t>
            </a:r>
            <a:r>
              <a:rPr lang="en-US" sz="1800" dirty="0"/>
              <a:t>scatterplot shows a positive relationship between factor loadings and portfolio holdings. </a:t>
            </a:r>
            <a:endParaRPr lang="de-DE" sz="1800" dirty="0"/>
          </a:p>
        </p:txBody>
      </p:sp>
    </p:spTree>
    <p:extLst>
      <p:ext uri="{BB962C8B-B14F-4D97-AF65-F5344CB8AC3E}">
        <p14:creationId xmlns:p14="http://schemas.microsoft.com/office/powerpoint/2010/main" val="3061504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838" y="404813"/>
            <a:ext cx="9555162" cy="503237"/>
          </a:xfrm>
        </p:spPr>
        <p:txBody>
          <a:bodyPr/>
          <a:lstStyle/>
          <a:p>
            <a:r>
              <a:rPr lang="en-US" dirty="0"/>
              <a:t>Figure </a:t>
            </a:r>
            <a:r>
              <a:rPr lang="en-US" dirty="0" smtClean="0"/>
              <a:t>5. Cross-Sectional Differences</a:t>
            </a:r>
            <a:endParaRPr lang="de-DE"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587" y="1156502"/>
            <a:ext cx="5308837" cy="3856674"/>
          </a:xfrm>
          <a:prstGeom prst="rect">
            <a:avLst/>
          </a:prstGeom>
        </p:spPr>
      </p:pic>
      <mc:AlternateContent xmlns:mc="http://schemas.openxmlformats.org/markup-compatibility/2006" xmlns:a14="http://schemas.microsoft.com/office/drawing/2010/main">
        <mc:Choice Requires="a14">
          <p:sp>
            <p:nvSpPr>
              <p:cNvPr id="5" name="Inhaltsplatzhalter 4"/>
              <p:cNvSpPr txBox="1">
                <a:spLocks/>
              </p:cNvSpPr>
              <p:nvPr/>
            </p:nvSpPr>
            <p:spPr bwMode="auto">
              <a:xfrm>
                <a:off x="5817096" y="1125686"/>
                <a:ext cx="3672408" cy="5327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2060"/>
                  </a:buClr>
                  <a:buFont typeface="Wingdings" pitchFamily="2" charset="2"/>
                  <a:buChar char="Ø"/>
                  <a:defRPr sz="2000">
                    <a:solidFill>
                      <a:srgbClr val="030509"/>
                    </a:solidFill>
                    <a:latin typeface="+mn-lt"/>
                    <a:ea typeface="+mn-ea"/>
                    <a:cs typeface="+mn-cs"/>
                  </a:defRPr>
                </a:lvl1pPr>
                <a:lvl2pPr marL="742950" indent="-285750" algn="l" rtl="0" eaLnBrk="0" fontAlgn="base" hangingPunct="0">
                  <a:spcBef>
                    <a:spcPct val="20000"/>
                  </a:spcBef>
                  <a:spcAft>
                    <a:spcPct val="0"/>
                  </a:spcAft>
                  <a:buClr>
                    <a:srgbClr val="002060"/>
                  </a:buClr>
                  <a:buChar char="–"/>
                  <a:defRPr sz="1800">
                    <a:solidFill>
                      <a:srgbClr val="030509"/>
                    </a:solidFill>
                    <a:latin typeface="+mn-lt"/>
                  </a:defRPr>
                </a:lvl2pPr>
                <a:lvl3pPr marL="1143000" indent="-228600" algn="l" rtl="0" eaLnBrk="0" fontAlgn="base" hangingPunct="0">
                  <a:spcBef>
                    <a:spcPct val="20000"/>
                  </a:spcBef>
                  <a:spcAft>
                    <a:spcPct val="0"/>
                  </a:spcAft>
                  <a:buClr>
                    <a:srgbClr val="002060"/>
                  </a:buClr>
                  <a:buChar char="•"/>
                  <a:defRPr sz="1800">
                    <a:solidFill>
                      <a:srgbClr val="030509"/>
                    </a:solidFill>
                    <a:latin typeface="+mn-lt"/>
                  </a:defRPr>
                </a:lvl3pPr>
                <a:lvl4pPr marL="1600200" indent="-228600" algn="l" rtl="0" eaLnBrk="0" fontAlgn="base" hangingPunct="0">
                  <a:spcBef>
                    <a:spcPct val="20000"/>
                  </a:spcBef>
                  <a:spcAft>
                    <a:spcPct val="0"/>
                  </a:spcAft>
                  <a:buClr>
                    <a:srgbClr val="002060"/>
                  </a:buClr>
                  <a:buChar char="–"/>
                  <a:defRPr sz="1600">
                    <a:solidFill>
                      <a:srgbClr val="030509"/>
                    </a:solidFill>
                    <a:latin typeface="+mn-lt"/>
                  </a:defRPr>
                </a:lvl4pPr>
                <a:lvl5pPr marL="2057400" indent="-228600" algn="l" rtl="0" eaLnBrk="0" fontAlgn="base" hangingPunct="0">
                  <a:spcBef>
                    <a:spcPct val="20000"/>
                  </a:spcBef>
                  <a:spcAft>
                    <a:spcPct val="0"/>
                  </a:spcAft>
                  <a:buChar char="»"/>
                  <a:defRPr sz="1400">
                    <a:solidFill>
                      <a:srgbClr val="030509"/>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r>
                  <a:rPr lang="en-US" sz="1800" kern="0" dirty="0"/>
                  <a:t>This graphic plots </a:t>
                </a:r>
                <a14:m>
                  <m:oMath xmlns:m="http://schemas.openxmlformats.org/officeDocument/2006/math">
                    <m:sSub>
                      <m:sSubPr>
                        <m:ctrlPr>
                          <a:rPr lang="de-DE" sz="1800" i="1">
                            <a:latin typeface="Cambria Math"/>
                          </a:rPr>
                        </m:ctrlPr>
                      </m:sSubPr>
                      <m:e>
                        <m:acc>
                          <m:accPr>
                            <m:chr m:val="̂"/>
                            <m:ctrlPr>
                              <a:rPr lang="de-DE" sz="1800" i="1">
                                <a:latin typeface="Cambria Math"/>
                              </a:rPr>
                            </m:ctrlPr>
                          </m:accPr>
                          <m:e>
                            <m:r>
                              <a:rPr lang="en-US" sz="1800" i="1">
                                <a:latin typeface="Cambria Math"/>
                              </a:rPr>
                              <m:t>𝛽</m:t>
                            </m:r>
                          </m:e>
                        </m:acc>
                      </m:e>
                      <m:sub>
                        <m:r>
                          <a:rPr lang="de-DE" sz="1800" i="1">
                            <a:latin typeface="Cambria Math"/>
                          </a:rPr>
                          <m:t>𝐺𝑒𝑟𝑚𝑎𝑛𝑦</m:t>
                        </m:r>
                        <m:r>
                          <a:rPr lang="en-US" sz="1800" i="1">
                            <a:latin typeface="Cambria Math"/>
                          </a:rPr>
                          <m:t>,</m:t>
                        </m:r>
                        <m:r>
                          <a:rPr lang="de-DE" sz="1800" i="1">
                            <a:latin typeface="Cambria Math"/>
                          </a:rPr>
                          <m:t>𝑖</m:t>
                        </m:r>
                      </m:sub>
                    </m:sSub>
                  </m:oMath>
                </a14:m>
                <a:r>
                  <a:rPr lang="en-US" sz="1800" kern="0" dirty="0" smtClean="0"/>
                  <a:t> measured quarterly during </a:t>
                </a:r>
                <a:r>
                  <a:rPr lang="en-US" sz="1800" kern="0" dirty="0"/>
                  <a:t>the Jan 2011 – Dec 2011 period against US MMF withdrawals in 2011 scaled by </a:t>
                </a:r>
                <a:r>
                  <a:rPr lang="en-US" sz="1800" kern="0" dirty="0" smtClean="0"/>
                  <a:t>total </a:t>
                </a:r>
                <a:r>
                  <a:rPr lang="en-US" sz="1800" kern="0" dirty="0"/>
                  <a:t>assets</a:t>
                </a:r>
                <a:r>
                  <a:rPr lang="en-US" sz="1800" kern="0" dirty="0" smtClean="0"/>
                  <a:t>.</a:t>
                </a:r>
              </a:p>
              <a:p>
                <a:endParaRPr lang="en-US" sz="1800" kern="0" dirty="0"/>
              </a:p>
              <a:p>
                <a:r>
                  <a:rPr lang="en-US" sz="1800" dirty="0"/>
                  <a:t>The correlation between </a:t>
                </a:r>
                <a14:m>
                  <m:oMath xmlns:m="http://schemas.openxmlformats.org/officeDocument/2006/math">
                    <m:sSub>
                      <m:sSubPr>
                        <m:ctrlPr>
                          <a:rPr lang="de-DE" sz="1800" i="1">
                            <a:latin typeface="Cambria Math"/>
                          </a:rPr>
                        </m:ctrlPr>
                      </m:sSubPr>
                      <m:e>
                        <m:acc>
                          <m:accPr>
                            <m:chr m:val="̂"/>
                            <m:ctrlPr>
                              <a:rPr lang="de-DE" sz="1800" i="1">
                                <a:latin typeface="Cambria Math"/>
                              </a:rPr>
                            </m:ctrlPr>
                          </m:accPr>
                          <m:e>
                            <m:r>
                              <a:rPr lang="en-US" sz="1800" i="1">
                                <a:latin typeface="Cambria Math"/>
                              </a:rPr>
                              <m:t>𝛽</m:t>
                            </m:r>
                          </m:e>
                        </m:acc>
                      </m:e>
                      <m:sub>
                        <m:r>
                          <a:rPr lang="de-DE" sz="1800" i="1">
                            <a:latin typeface="Cambria Math"/>
                          </a:rPr>
                          <m:t>𝐺𝑒𝑟𝑚𝑎𝑛𝑦</m:t>
                        </m:r>
                        <m:r>
                          <a:rPr lang="en-US" sz="1800" i="1">
                            <a:latin typeface="Cambria Math"/>
                          </a:rPr>
                          <m:t>,</m:t>
                        </m:r>
                        <m:r>
                          <a:rPr lang="de-DE" sz="1800" i="1">
                            <a:latin typeface="Cambria Math"/>
                          </a:rPr>
                          <m:t>𝑖</m:t>
                        </m:r>
                      </m:sub>
                    </m:sSub>
                  </m:oMath>
                </a14:m>
                <a:r>
                  <a:rPr lang="en-US" sz="1800" dirty="0"/>
                  <a:t> and the MMF changes is 0.71 suggesting that US MMF exposure is an important determinant of banks’ liquidity problems.</a:t>
                </a:r>
                <a:endParaRPr lang="en-US" sz="1800" kern="0" dirty="0" smtClean="0"/>
              </a:p>
              <a:p>
                <a:endParaRPr lang="en-US" sz="1800" kern="0" dirty="0"/>
              </a:p>
              <a:p>
                <a:endParaRPr lang="en-US" sz="1800" kern="0" dirty="0"/>
              </a:p>
            </p:txBody>
          </p:sp>
        </mc:Choice>
        <mc:Fallback xmlns="">
          <p:sp>
            <p:nvSpPr>
              <p:cNvPr id="5" name="Inhaltsplatzhalter 4"/>
              <p:cNvSpPr txBox="1">
                <a:spLocks noRot="1" noChangeAspect="1" noMove="1" noResize="1" noEditPoints="1" noAdjustHandles="1" noChangeArrowheads="1" noChangeShapeType="1" noTextEdit="1"/>
              </p:cNvSpPr>
              <p:nvPr/>
            </p:nvSpPr>
            <p:spPr bwMode="auto">
              <a:xfrm>
                <a:off x="5817096" y="1125686"/>
                <a:ext cx="3672408" cy="5327650"/>
              </a:xfrm>
              <a:prstGeom prst="rect">
                <a:avLst/>
              </a:prstGeom>
              <a:blipFill rotWithShape="0">
                <a:blip r:embed="rId3"/>
                <a:stretch>
                  <a:fillRect l="-995" t="-458" r="-332"/>
                </a:stretch>
              </a:blipFill>
              <a:ln w="9525">
                <a:noFill/>
                <a:miter lim="800000"/>
                <a:headEnd/>
                <a:tailEnd/>
              </a:ln>
            </p:spPr>
            <p:txBody>
              <a:bodyPr/>
              <a:lstStyle/>
              <a:p>
                <a:r>
                  <a:rPr lang="de-DE">
                    <a:noFill/>
                  </a:rPr>
                  <a:t> </a:t>
                </a:r>
              </a:p>
            </p:txBody>
          </p:sp>
        </mc:Fallback>
      </mc:AlternateContent>
    </p:spTree>
    <p:extLst>
      <p:ext uri="{BB962C8B-B14F-4D97-AF65-F5344CB8AC3E}">
        <p14:creationId xmlns:p14="http://schemas.microsoft.com/office/powerpoint/2010/main" val="13180090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Results from S</a:t>
            </a:r>
            <a:r>
              <a:rPr lang="en-US" dirty="0" smtClean="0"/>
              <a:t>eemingly Unrelated Regressions</a:t>
            </a:r>
            <a:endParaRPr lang="de-DE" dirty="0"/>
          </a:p>
        </p:txBody>
      </p:sp>
      <p:sp>
        <p:nvSpPr>
          <p:cNvPr id="3" name="Inhaltsplatzhalter 2"/>
          <p:cNvSpPr>
            <a:spLocks noGrp="1"/>
          </p:cNvSpPr>
          <p:nvPr>
            <p:ph idx="1"/>
          </p:nvPr>
        </p:nvSpPr>
        <p:spPr>
          <a:xfrm>
            <a:off x="350838" y="1196975"/>
            <a:ext cx="9283700" cy="1295921"/>
          </a:xfrm>
        </p:spPr>
        <p:txBody>
          <a:bodyPr/>
          <a:lstStyle/>
          <a:p>
            <a:r>
              <a:rPr lang="en-US" dirty="0"/>
              <a:t>We assess the importance of portfolio holdings of sovereign debt as well as money market fund exposure in explaining our factor loadings in a one-step framework using </a:t>
            </a:r>
            <a:r>
              <a:rPr lang="en-US" dirty="0" err="1"/>
              <a:t>Zellner’s</a:t>
            </a:r>
            <a:r>
              <a:rPr lang="en-US" dirty="0"/>
              <a:t> (1968) seemingly unrelated regression (SUR) technique</a:t>
            </a:r>
            <a:r>
              <a:rPr lang="en-US" dirty="0" smtClean="0"/>
              <a:t>.</a:t>
            </a:r>
            <a:r>
              <a:rPr lang="en-US" dirty="0"/>
              <a:t> </a:t>
            </a:r>
            <a:endParaRPr lang="en-US" dirty="0" smtClean="0"/>
          </a:p>
          <a:p>
            <a:pPr lvl="1"/>
            <a:r>
              <a:rPr lang="en-US" dirty="0" smtClean="0"/>
              <a:t>This </a:t>
            </a:r>
            <a:r>
              <a:rPr lang="en-US" dirty="0"/>
              <a:t>approach has also been used, for example, in French et al. (1983) to estimate the effects of nominal contracting on stock </a:t>
            </a:r>
            <a:r>
              <a:rPr lang="en-US" dirty="0" smtClean="0"/>
              <a:t>returns</a:t>
            </a:r>
          </a:p>
        </p:txBody>
      </p:sp>
      <mc:AlternateContent xmlns:mc="http://schemas.openxmlformats.org/markup-compatibility/2006">
        <mc:Choice xmlns:a14="http://schemas.microsoft.com/office/drawing/2010/main" Requires="a14">
          <p:sp>
            <p:nvSpPr>
              <p:cNvPr id="4" name="Rechteck 3"/>
              <p:cNvSpPr/>
              <p:nvPr/>
            </p:nvSpPr>
            <p:spPr>
              <a:xfrm>
                <a:off x="0" y="3497620"/>
                <a:ext cx="9906000" cy="128022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rgbClr val="030509"/>
                              </a:solidFill>
                              <a:latin typeface="Cambria Math"/>
                            </a:rPr>
                          </m:ctrlPr>
                        </m:sSubPr>
                        <m:e>
                          <m:r>
                            <a:rPr lang="en-US" i="1">
                              <a:solidFill>
                                <a:srgbClr val="030509"/>
                              </a:solidFill>
                              <a:latin typeface="Cambria Math"/>
                            </a:rPr>
                            <m:t>𝑅</m:t>
                          </m:r>
                        </m:e>
                        <m:sub>
                          <m:r>
                            <a:rPr lang="en-US" i="1">
                              <a:solidFill>
                                <a:srgbClr val="030509"/>
                              </a:solidFill>
                              <a:latin typeface="Cambria Math"/>
                            </a:rPr>
                            <m:t>𝑖</m:t>
                          </m:r>
                          <m:r>
                            <a:rPr lang="en-US" i="1">
                              <a:solidFill>
                                <a:srgbClr val="030509"/>
                              </a:solidFill>
                              <a:latin typeface="Cambria Math"/>
                            </a:rPr>
                            <m:t>,</m:t>
                          </m:r>
                          <m:r>
                            <a:rPr lang="en-US" i="1">
                              <a:solidFill>
                                <a:srgbClr val="030509"/>
                              </a:solidFill>
                              <a:latin typeface="Cambria Math"/>
                            </a:rPr>
                            <m:t>𝑡</m:t>
                          </m:r>
                        </m:sub>
                      </m:sSub>
                      <m:r>
                        <a:rPr lang="en-US" i="1">
                          <a:solidFill>
                            <a:srgbClr val="030509"/>
                          </a:solidFill>
                          <a:latin typeface="Cambria Math"/>
                        </a:rPr>
                        <m:t>=</m:t>
                      </m:r>
                      <m:sSub>
                        <m:sSubPr>
                          <m:ctrlPr>
                            <a:rPr lang="de-DE" i="1">
                              <a:solidFill>
                                <a:srgbClr val="030509"/>
                              </a:solidFill>
                              <a:latin typeface="Cambria Math"/>
                            </a:rPr>
                          </m:ctrlPr>
                        </m:sSubPr>
                        <m:e>
                          <m:r>
                            <a:rPr lang="en-US" i="1">
                              <a:solidFill>
                                <a:srgbClr val="030509"/>
                              </a:solidFill>
                              <a:latin typeface="Cambria Math"/>
                            </a:rPr>
                            <m:t>𝛽</m:t>
                          </m:r>
                        </m:e>
                        <m:sub>
                          <m:r>
                            <a:rPr lang="en-US" i="1">
                              <a:solidFill>
                                <a:srgbClr val="030509"/>
                              </a:solidFill>
                              <a:latin typeface="Cambria Math"/>
                            </a:rPr>
                            <m:t>0</m:t>
                          </m:r>
                        </m:sub>
                      </m:sSub>
                      <m:r>
                        <a:rPr lang="en-US" i="1">
                          <a:solidFill>
                            <a:srgbClr val="030509"/>
                          </a:solidFill>
                          <a:latin typeface="Cambria Math"/>
                        </a:rPr>
                        <m:t>+</m:t>
                      </m:r>
                      <m:sSub>
                        <m:sSubPr>
                          <m:ctrlPr>
                            <a:rPr lang="de-DE" i="1" smtClean="0">
                              <a:solidFill>
                                <a:srgbClr val="FF0000"/>
                              </a:solidFill>
                              <a:latin typeface="Cambria Math"/>
                            </a:rPr>
                          </m:ctrlPr>
                        </m:sSubPr>
                        <m:e>
                          <m:r>
                            <a:rPr lang="en-US" i="1">
                              <a:solidFill>
                                <a:srgbClr val="FF0000"/>
                              </a:solidFill>
                              <a:latin typeface="Cambria Math"/>
                            </a:rPr>
                            <m:t>𝛼</m:t>
                          </m:r>
                        </m:e>
                        <m:sub>
                          <m:r>
                            <a:rPr lang="en-US" i="1">
                              <a:solidFill>
                                <a:srgbClr val="FF0000"/>
                              </a:solidFill>
                              <a:latin typeface="Cambria Math"/>
                            </a:rPr>
                            <m:t>0</m:t>
                          </m:r>
                        </m:sub>
                      </m:sSub>
                      <m:sSub>
                        <m:sSubPr>
                          <m:ctrlPr>
                            <a:rPr lang="de-DE" i="1">
                              <a:solidFill>
                                <a:srgbClr val="030509"/>
                              </a:solidFill>
                              <a:latin typeface="Cambria Math"/>
                            </a:rPr>
                          </m:ctrlPr>
                        </m:sSubPr>
                        <m:e>
                          <m:r>
                            <a:rPr lang="en-US" i="1">
                              <a:solidFill>
                                <a:srgbClr val="030509"/>
                              </a:solidFill>
                              <a:latin typeface="Cambria Math"/>
                            </a:rPr>
                            <m:t>𝑅</m:t>
                          </m:r>
                        </m:e>
                        <m:sub>
                          <m:r>
                            <a:rPr lang="en-US" i="1">
                              <a:solidFill>
                                <a:srgbClr val="030509"/>
                              </a:solidFill>
                              <a:latin typeface="Cambria Math"/>
                            </a:rPr>
                            <m:t>𝐺𝐼𝑃𝑆𝐼</m:t>
                          </m:r>
                          <m:r>
                            <a:rPr lang="en-US" i="1">
                              <a:solidFill>
                                <a:srgbClr val="030509"/>
                              </a:solidFill>
                              <a:latin typeface="Cambria Math"/>
                            </a:rPr>
                            <m:t>,</m:t>
                          </m:r>
                          <m:r>
                            <a:rPr lang="en-US" i="1">
                              <a:solidFill>
                                <a:srgbClr val="030509"/>
                              </a:solidFill>
                              <a:latin typeface="Cambria Math"/>
                            </a:rPr>
                            <m:t>𝑡</m:t>
                          </m:r>
                        </m:sub>
                      </m:sSub>
                      <m:r>
                        <a:rPr lang="en-US" i="1">
                          <a:solidFill>
                            <a:srgbClr val="030509"/>
                          </a:solidFill>
                          <a:latin typeface="Cambria Math"/>
                        </a:rPr>
                        <m:t>+</m:t>
                      </m:r>
                      <m:sSub>
                        <m:sSubPr>
                          <m:ctrlPr>
                            <a:rPr lang="de-DE" i="1" smtClean="0">
                              <a:solidFill>
                                <a:srgbClr val="FF0000"/>
                              </a:solidFill>
                              <a:latin typeface="Cambria Math"/>
                            </a:rPr>
                          </m:ctrlPr>
                        </m:sSubPr>
                        <m:e>
                          <m:r>
                            <a:rPr lang="en-US" i="1">
                              <a:solidFill>
                                <a:srgbClr val="FF0000"/>
                              </a:solidFill>
                              <a:latin typeface="Cambria Math"/>
                            </a:rPr>
                            <m:t>𝛼</m:t>
                          </m:r>
                        </m:e>
                        <m:sub>
                          <m:r>
                            <a:rPr lang="en-US" i="1">
                              <a:solidFill>
                                <a:srgbClr val="FF0000"/>
                              </a:solidFill>
                              <a:latin typeface="Cambria Math"/>
                            </a:rPr>
                            <m:t>1</m:t>
                          </m:r>
                        </m:sub>
                      </m:sSub>
                      <m:f>
                        <m:fPr>
                          <m:ctrlPr>
                            <a:rPr lang="de-DE" i="1">
                              <a:solidFill>
                                <a:srgbClr val="FF0000"/>
                              </a:solidFill>
                              <a:latin typeface="Cambria Math"/>
                            </a:rPr>
                          </m:ctrlPr>
                        </m:fPr>
                        <m:num>
                          <m:sSub>
                            <m:sSubPr>
                              <m:ctrlPr>
                                <a:rPr lang="de-DE" i="1">
                                  <a:solidFill>
                                    <a:srgbClr val="FF0000"/>
                                  </a:solidFill>
                                  <a:latin typeface="Cambria Math"/>
                                </a:rPr>
                              </m:ctrlPr>
                            </m:sSubPr>
                            <m:e>
                              <m:r>
                                <a:rPr lang="en-US" i="1">
                                  <a:solidFill>
                                    <a:srgbClr val="FF0000"/>
                                  </a:solidFill>
                                  <a:latin typeface="Cambria Math"/>
                                </a:rPr>
                                <m:t>𝐻𝑜𝑙𝑑𝑖𝑛𝑔𝑠</m:t>
                              </m:r>
                            </m:e>
                            <m:sub>
                              <m:r>
                                <a:rPr lang="de-DE" b="0" i="1" smtClean="0">
                                  <a:solidFill>
                                    <a:srgbClr val="FF0000"/>
                                  </a:solidFill>
                                  <a:latin typeface="Cambria Math"/>
                                </a:rPr>
                                <m:t>𝐺𝐼𝑃𝑆𝐼</m:t>
                              </m:r>
                              <m:r>
                                <a:rPr lang="de-DE" b="0" i="1" smtClean="0">
                                  <a:solidFill>
                                    <a:srgbClr val="FF0000"/>
                                  </a:solidFill>
                                  <a:latin typeface="Cambria Math"/>
                                </a:rPr>
                                <m:t>,</m:t>
                              </m:r>
                              <m:r>
                                <a:rPr lang="en-US" i="1">
                                  <a:solidFill>
                                    <a:srgbClr val="FF0000"/>
                                  </a:solidFill>
                                  <a:latin typeface="Cambria Math"/>
                                </a:rPr>
                                <m:t>𝑖</m:t>
                              </m:r>
                              <m:r>
                                <a:rPr lang="en-US" i="1">
                                  <a:solidFill>
                                    <a:srgbClr val="FF0000"/>
                                  </a:solidFill>
                                  <a:latin typeface="Cambria Math"/>
                                </a:rPr>
                                <m:t>,</m:t>
                              </m:r>
                              <m:r>
                                <a:rPr lang="en-US" i="1">
                                  <a:solidFill>
                                    <a:srgbClr val="FF0000"/>
                                  </a:solidFill>
                                  <a:latin typeface="Cambria Math"/>
                                </a:rPr>
                                <m:t>𝑡</m:t>
                              </m:r>
                              <m:r>
                                <a:rPr lang="en-US" i="1">
                                  <a:solidFill>
                                    <a:srgbClr val="FF0000"/>
                                  </a:solidFill>
                                  <a:latin typeface="Cambria Math"/>
                                </a:rPr>
                                <m:t>−1</m:t>
                              </m:r>
                            </m:sub>
                          </m:sSub>
                        </m:num>
                        <m:den>
                          <m:sSub>
                            <m:sSubPr>
                              <m:ctrlPr>
                                <a:rPr lang="de-DE" i="1">
                                  <a:solidFill>
                                    <a:srgbClr val="FF0000"/>
                                  </a:solidFill>
                                  <a:latin typeface="Cambria Math"/>
                                </a:rPr>
                              </m:ctrlPr>
                            </m:sSubPr>
                            <m:e>
                              <m:r>
                                <a:rPr lang="en-US" i="1">
                                  <a:solidFill>
                                    <a:srgbClr val="FF0000"/>
                                  </a:solidFill>
                                  <a:latin typeface="Cambria Math"/>
                                </a:rPr>
                                <m:t>𝐴𝑠𝑠𝑒𝑡𝑠</m:t>
                              </m:r>
                            </m:e>
                            <m:sub>
                              <m:r>
                                <a:rPr lang="en-US" i="1">
                                  <a:solidFill>
                                    <a:srgbClr val="FF0000"/>
                                  </a:solidFill>
                                  <a:latin typeface="Cambria Math"/>
                                </a:rPr>
                                <m:t>𝑖</m:t>
                              </m:r>
                              <m:r>
                                <a:rPr lang="en-US" i="1">
                                  <a:solidFill>
                                    <a:srgbClr val="FF0000"/>
                                  </a:solidFill>
                                  <a:latin typeface="Cambria Math"/>
                                </a:rPr>
                                <m:t>,</m:t>
                              </m:r>
                              <m:r>
                                <a:rPr lang="en-US" i="1">
                                  <a:solidFill>
                                    <a:srgbClr val="FF0000"/>
                                  </a:solidFill>
                                  <a:latin typeface="Cambria Math"/>
                                </a:rPr>
                                <m:t>𝑡</m:t>
                              </m:r>
                              <m:r>
                                <a:rPr lang="en-US" i="1">
                                  <a:solidFill>
                                    <a:srgbClr val="FF0000"/>
                                  </a:solidFill>
                                  <a:latin typeface="Cambria Math"/>
                                </a:rPr>
                                <m:t>−1</m:t>
                              </m:r>
                            </m:sub>
                          </m:sSub>
                        </m:den>
                      </m:f>
                      <m:r>
                        <a:rPr lang="en-US" i="1">
                          <a:solidFill>
                            <a:srgbClr val="FF0000"/>
                          </a:solidFill>
                          <a:latin typeface="Cambria Math"/>
                        </a:rPr>
                        <m:t> </m:t>
                      </m:r>
                      <m:sSub>
                        <m:sSubPr>
                          <m:ctrlPr>
                            <a:rPr lang="de-DE" i="1">
                              <a:solidFill>
                                <a:srgbClr val="030509"/>
                              </a:solidFill>
                              <a:latin typeface="Cambria Math"/>
                            </a:rPr>
                          </m:ctrlPr>
                        </m:sSubPr>
                        <m:e>
                          <m:r>
                            <a:rPr lang="en-US" i="1">
                              <a:solidFill>
                                <a:srgbClr val="030509"/>
                              </a:solidFill>
                              <a:latin typeface="Cambria Math"/>
                            </a:rPr>
                            <m:t>𝑅</m:t>
                          </m:r>
                        </m:e>
                        <m:sub>
                          <m:r>
                            <a:rPr lang="en-US" i="1">
                              <a:solidFill>
                                <a:srgbClr val="030509"/>
                              </a:solidFill>
                              <a:latin typeface="Cambria Math"/>
                            </a:rPr>
                            <m:t>𝐺𝐼𝑃𝑆𝐼</m:t>
                          </m:r>
                          <m:r>
                            <a:rPr lang="en-US" i="1">
                              <a:solidFill>
                                <a:srgbClr val="030509"/>
                              </a:solidFill>
                              <a:latin typeface="Cambria Math"/>
                            </a:rPr>
                            <m:t>,</m:t>
                          </m:r>
                          <m:r>
                            <a:rPr lang="en-US" i="1">
                              <a:solidFill>
                                <a:srgbClr val="030509"/>
                              </a:solidFill>
                              <a:latin typeface="Cambria Math"/>
                            </a:rPr>
                            <m:t>𝑡</m:t>
                          </m:r>
                        </m:sub>
                      </m:sSub>
                      <m:r>
                        <a:rPr lang="en-US" i="1">
                          <a:solidFill>
                            <a:srgbClr val="030509"/>
                          </a:solidFill>
                          <a:latin typeface="Cambria Math"/>
                        </a:rPr>
                        <m:t>+</m:t>
                      </m:r>
                      <m:sSub>
                        <m:sSubPr>
                          <m:ctrlPr>
                            <a:rPr lang="de-DE" i="1">
                              <a:solidFill>
                                <a:srgbClr val="030509"/>
                              </a:solidFill>
                              <a:latin typeface="Cambria Math"/>
                            </a:rPr>
                          </m:ctrlPr>
                        </m:sSubPr>
                        <m:e>
                          <m:r>
                            <a:rPr lang="en-US" i="1">
                              <a:solidFill>
                                <a:srgbClr val="030509"/>
                              </a:solidFill>
                              <a:latin typeface="Cambria Math"/>
                            </a:rPr>
                            <m:t>𝛼</m:t>
                          </m:r>
                        </m:e>
                        <m:sub>
                          <m:r>
                            <a:rPr lang="en-US" i="1">
                              <a:solidFill>
                                <a:srgbClr val="030509"/>
                              </a:solidFill>
                              <a:latin typeface="Cambria Math"/>
                            </a:rPr>
                            <m:t>2</m:t>
                          </m:r>
                        </m:sub>
                      </m:sSub>
                      <m:sSub>
                        <m:sSubPr>
                          <m:ctrlPr>
                            <a:rPr lang="de-DE" i="1">
                              <a:solidFill>
                                <a:srgbClr val="030509"/>
                              </a:solidFill>
                              <a:latin typeface="Cambria Math"/>
                            </a:rPr>
                          </m:ctrlPr>
                        </m:sSubPr>
                        <m:e>
                          <m:r>
                            <a:rPr lang="en-US" i="1">
                              <a:solidFill>
                                <a:srgbClr val="030509"/>
                              </a:solidFill>
                              <a:latin typeface="Cambria Math"/>
                            </a:rPr>
                            <m:t>𝑅</m:t>
                          </m:r>
                        </m:e>
                        <m:sub>
                          <m:r>
                            <a:rPr lang="en-US" i="1">
                              <a:solidFill>
                                <a:srgbClr val="030509"/>
                              </a:solidFill>
                              <a:latin typeface="Cambria Math"/>
                            </a:rPr>
                            <m:t>𝐺𝑒𝑟𝑚𝑎𝑛𝑦</m:t>
                          </m:r>
                          <m:r>
                            <a:rPr lang="en-US" i="1">
                              <a:solidFill>
                                <a:srgbClr val="030509"/>
                              </a:solidFill>
                              <a:latin typeface="Cambria Math"/>
                            </a:rPr>
                            <m:t>,</m:t>
                          </m:r>
                          <m:r>
                            <a:rPr lang="en-US" i="1">
                              <a:solidFill>
                                <a:srgbClr val="030509"/>
                              </a:solidFill>
                              <a:latin typeface="Cambria Math"/>
                            </a:rPr>
                            <m:t>𝑡</m:t>
                          </m:r>
                        </m:sub>
                      </m:sSub>
                      <m:r>
                        <a:rPr lang="en-US" i="1">
                          <a:solidFill>
                            <a:srgbClr val="030509"/>
                          </a:solidFill>
                          <a:latin typeface="Cambria Math"/>
                        </a:rPr>
                        <m:t>+</m:t>
                      </m:r>
                      <m:sSub>
                        <m:sSubPr>
                          <m:ctrlPr>
                            <a:rPr lang="de-DE" i="1" smtClean="0">
                              <a:solidFill>
                                <a:schemeClr val="bg1">
                                  <a:lumMod val="10000"/>
                                </a:schemeClr>
                              </a:solidFill>
                              <a:latin typeface="Cambria Math"/>
                            </a:rPr>
                          </m:ctrlPr>
                        </m:sSubPr>
                        <m:e>
                          <m:r>
                            <a:rPr lang="en-US" i="1">
                              <a:solidFill>
                                <a:schemeClr val="bg1">
                                  <a:lumMod val="10000"/>
                                </a:schemeClr>
                              </a:solidFill>
                              <a:latin typeface="Cambria Math"/>
                            </a:rPr>
                            <m:t>𝛼</m:t>
                          </m:r>
                        </m:e>
                        <m:sub>
                          <m:r>
                            <a:rPr lang="en-US" i="1">
                              <a:solidFill>
                                <a:schemeClr val="bg1">
                                  <a:lumMod val="10000"/>
                                </a:schemeClr>
                              </a:solidFill>
                              <a:latin typeface="Cambria Math"/>
                            </a:rPr>
                            <m:t>3</m:t>
                          </m:r>
                        </m:sub>
                      </m:sSub>
                      <m:f>
                        <m:fPr>
                          <m:ctrlPr>
                            <a:rPr lang="de-DE" i="1" smtClean="0">
                              <a:solidFill>
                                <a:schemeClr val="bg1">
                                  <a:lumMod val="10000"/>
                                </a:schemeClr>
                              </a:solidFill>
                              <a:latin typeface="Cambria Math"/>
                            </a:rPr>
                          </m:ctrlPr>
                        </m:fPr>
                        <m:num>
                          <m:sSub>
                            <m:sSubPr>
                              <m:ctrlPr>
                                <a:rPr lang="de-DE" i="1">
                                  <a:solidFill>
                                    <a:schemeClr val="bg1">
                                      <a:lumMod val="10000"/>
                                    </a:schemeClr>
                                  </a:solidFill>
                                  <a:latin typeface="Cambria Math"/>
                                </a:rPr>
                              </m:ctrlPr>
                            </m:sSubPr>
                            <m:e>
                              <m:r>
                                <a:rPr lang="en-US" i="1">
                                  <a:solidFill>
                                    <a:schemeClr val="bg1">
                                      <a:lumMod val="10000"/>
                                    </a:schemeClr>
                                  </a:solidFill>
                                  <a:latin typeface="Cambria Math"/>
                                </a:rPr>
                                <m:t>𝐻𝑜𝑙𝑑𝑖𝑛𝑔𝑠</m:t>
                              </m:r>
                            </m:e>
                            <m:sub>
                              <m:r>
                                <a:rPr lang="de-DE" b="0" i="1" smtClean="0">
                                  <a:solidFill>
                                    <a:schemeClr val="bg1">
                                      <a:lumMod val="10000"/>
                                    </a:schemeClr>
                                  </a:solidFill>
                                  <a:latin typeface="Cambria Math"/>
                                </a:rPr>
                                <m:t>𝐺𝑒𝑟𝑚𝑎𝑛𝑦</m:t>
                              </m:r>
                              <m:r>
                                <a:rPr lang="de-DE" b="0" i="1" smtClean="0">
                                  <a:solidFill>
                                    <a:schemeClr val="bg1">
                                      <a:lumMod val="10000"/>
                                    </a:schemeClr>
                                  </a:solidFill>
                                  <a:latin typeface="Cambria Math"/>
                                </a:rPr>
                                <m:t>,</m:t>
                              </m:r>
                              <m:r>
                                <a:rPr lang="en-US" i="1">
                                  <a:solidFill>
                                    <a:schemeClr val="bg1">
                                      <a:lumMod val="10000"/>
                                    </a:schemeClr>
                                  </a:solidFill>
                                  <a:latin typeface="Cambria Math"/>
                                </a:rPr>
                                <m:t>𝑖</m:t>
                              </m:r>
                              <m:r>
                                <a:rPr lang="en-US" i="1">
                                  <a:solidFill>
                                    <a:schemeClr val="bg1">
                                      <a:lumMod val="10000"/>
                                    </a:schemeClr>
                                  </a:solidFill>
                                  <a:latin typeface="Cambria Math"/>
                                </a:rPr>
                                <m:t>,</m:t>
                              </m:r>
                              <m:r>
                                <a:rPr lang="en-US" i="1">
                                  <a:solidFill>
                                    <a:schemeClr val="bg1">
                                      <a:lumMod val="10000"/>
                                    </a:schemeClr>
                                  </a:solidFill>
                                  <a:latin typeface="Cambria Math"/>
                                </a:rPr>
                                <m:t>𝑡</m:t>
                              </m:r>
                              <m:r>
                                <a:rPr lang="en-US" i="1">
                                  <a:solidFill>
                                    <a:schemeClr val="bg1">
                                      <a:lumMod val="10000"/>
                                    </a:schemeClr>
                                  </a:solidFill>
                                  <a:latin typeface="Cambria Math"/>
                                </a:rPr>
                                <m:t>−1</m:t>
                              </m:r>
                            </m:sub>
                          </m:sSub>
                        </m:num>
                        <m:den>
                          <m:sSub>
                            <m:sSubPr>
                              <m:ctrlPr>
                                <a:rPr lang="de-DE" i="1">
                                  <a:solidFill>
                                    <a:schemeClr val="bg1">
                                      <a:lumMod val="10000"/>
                                    </a:schemeClr>
                                  </a:solidFill>
                                  <a:latin typeface="Cambria Math"/>
                                </a:rPr>
                              </m:ctrlPr>
                            </m:sSubPr>
                            <m:e>
                              <m:r>
                                <a:rPr lang="en-US" i="1">
                                  <a:solidFill>
                                    <a:schemeClr val="bg1">
                                      <a:lumMod val="10000"/>
                                    </a:schemeClr>
                                  </a:solidFill>
                                  <a:latin typeface="Cambria Math"/>
                                </a:rPr>
                                <m:t>𝐴𝑠𝑠𝑒𝑡𝑠</m:t>
                              </m:r>
                            </m:e>
                            <m:sub>
                              <m:r>
                                <a:rPr lang="en-US" i="1">
                                  <a:solidFill>
                                    <a:schemeClr val="bg1">
                                      <a:lumMod val="10000"/>
                                    </a:schemeClr>
                                  </a:solidFill>
                                  <a:latin typeface="Cambria Math"/>
                                </a:rPr>
                                <m:t>𝑖</m:t>
                              </m:r>
                              <m:r>
                                <a:rPr lang="en-US" i="1">
                                  <a:solidFill>
                                    <a:schemeClr val="bg1">
                                      <a:lumMod val="10000"/>
                                    </a:schemeClr>
                                  </a:solidFill>
                                  <a:latin typeface="Cambria Math"/>
                                </a:rPr>
                                <m:t>,</m:t>
                              </m:r>
                              <m:r>
                                <a:rPr lang="en-US" i="1">
                                  <a:solidFill>
                                    <a:schemeClr val="bg1">
                                      <a:lumMod val="10000"/>
                                    </a:schemeClr>
                                  </a:solidFill>
                                  <a:latin typeface="Cambria Math"/>
                                </a:rPr>
                                <m:t>𝑡</m:t>
                              </m:r>
                              <m:r>
                                <a:rPr lang="en-US" i="1">
                                  <a:solidFill>
                                    <a:schemeClr val="bg1">
                                      <a:lumMod val="10000"/>
                                    </a:schemeClr>
                                  </a:solidFill>
                                  <a:latin typeface="Cambria Math"/>
                                </a:rPr>
                                <m:t>−1</m:t>
                              </m:r>
                            </m:sub>
                          </m:sSub>
                        </m:den>
                      </m:f>
                      <m:sSub>
                        <m:sSubPr>
                          <m:ctrlPr>
                            <a:rPr lang="de-DE" i="1">
                              <a:solidFill>
                                <a:schemeClr val="bg1">
                                  <a:lumMod val="10000"/>
                                </a:schemeClr>
                              </a:solidFill>
                              <a:latin typeface="Cambria Math"/>
                            </a:rPr>
                          </m:ctrlPr>
                        </m:sSubPr>
                        <m:e>
                          <m:r>
                            <a:rPr lang="en-US" i="1">
                              <a:solidFill>
                                <a:schemeClr val="bg1">
                                  <a:lumMod val="10000"/>
                                </a:schemeClr>
                              </a:solidFill>
                              <a:latin typeface="Cambria Math"/>
                            </a:rPr>
                            <m:t>𝑅</m:t>
                          </m:r>
                        </m:e>
                        <m:sub>
                          <m:r>
                            <a:rPr lang="en-US" i="1">
                              <a:solidFill>
                                <a:schemeClr val="bg1">
                                  <a:lumMod val="10000"/>
                                </a:schemeClr>
                              </a:solidFill>
                              <a:latin typeface="Cambria Math"/>
                            </a:rPr>
                            <m:t>𝐺𝑒𝑟𝑚𝑎𝑛𝑦</m:t>
                          </m:r>
                          <m:r>
                            <a:rPr lang="en-US" i="1">
                              <a:solidFill>
                                <a:schemeClr val="bg1">
                                  <a:lumMod val="10000"/>
                                </a:schemeClr>
                              </a:solidFill>
                              <a:latin typeface="Cambria Math"/>
                            </a:rPr>
                            <m:t>,</m:t>
                          </m:r>
                          <m:r>
                            <a:rPr lang="en-US" i="1">
                              <a:solidFill>
                                <a:schemeClr val="bg1">
                                  <a:lumMod val="10000"/>
                                </a:schemeClr>
                              </a:solidFill>
                              <a:latin typeface="Cambria Math"/>
                            </a:rPr>
                            <m:t>𝑡</m:t>
                          </m:r>
                        </m:sub>
                      </m:sSub>
                      <m:r>
                        <a:rPr lang="de-DE" b="0" i="1" smtClean="0">
                          <a:solidFill>
                            <a:srgbClr val="030509"/>
                          </a:solidFill>
                          <a:latin typeface="Cambria Math"/>
                        </a:rPr>
                        <m:t>+…</m:t>
                      </m:r>
                    </m:oMath>
                  </m:oMathPara>
                </a14:m>
                <a:endParaRPr lang="de-DE" dirty="0" smtClean="0">
                  <a:solidFill>
                    <a:srgbClr val="030509"/>
                  </a:solidFill>
                </a:endParaRPr>
              </a:p>
            </p:txBody>
          </p:sp>
        </mc:Choice>
        <mc:Fallback>
          <p:sp>
            <p:nvSpPr>
              <p:cNvPr id="4" name="Rechteck 3"/>
              <p:cNvSpPr>
                <a:spLocks noRot="1" noChangeAspect="1" noMove="1" noResize="1" noEditPoints="1" noAdjustHandles="1" noChangeArrowheads="1" noChangeShapeType="1" noTextEdit="1"/>
              </p:cNvSpPr>
              <p:nvPr/>
            </p:nvSpPr>
            <p:spPr>
              <a:xfrm>
                <a:off x="0" y="3497620"/>
                <a:ext cx="9906000" cy="1280222"/>
              </a:xfrm>
              <a:prstGeom prst="rect">
                <a:avLst/>
              </a:prstGeom>
              <a:blipFill rotWithShape="1">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Inhaltsplatzhalter 2"/>
              <p:cNvSpPr txBox="1">
                <a:spLocks/>
              </p:cNvSpPr>
              <p:nvPr/>
            </p:nvSpPr>
            <p:spPr bwMode="auto">
              <a:xfrm>
                <a:off x="273345" y="4941391"/>
                <a:ext cx="9283700" cy="129592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2060"/>
                  </a:buClr>
                  <a:buFont typeface="Wingdings" pitchFamily="2" charset="2"/>
                  <a:buChar char="Ø"/>
                  <a:defRPr sz="2000">
                    <a:solidFill>
                      <a:srgbClr val="030509"/>
                    </a:solidFill>
                    <a:latin typeface="+mn-lt"/>
                    <a:ea typeface="+mn-ea"/>
                    <a:cs typeface="+mn-cs"/>
                  </a:defRPr>
                </a:lvl1pPr>
                <a:lvl2pPr marL="742950" indent="-285750" algn="l" rtl="0" eaLnBrk="0" fontAlgn="base" hangingPunct="0">
                  <a:spcBef>
                    <a:spcPct val="20000"/>
                  </a:spcBef>
                  <a:spcAft>
                    <a:spcPct val="0"/>
                  </a:spcAft>
                  <a:buClr>
                    <a:srgbClr val="002060"/>
                  </a:buClr>
                  <a:buChar char="–"/>
                  <a:defRPr sz="1800">
                    <a:solidFill>
                      <a:srgbClr val="030509"/>
                    </a:solidFill>
                    <a:latin typeface="+mn-lt"/>
                  </a:defRPr>
                </a:lvl2pPr>
                <a:lvl3pPr marL="1143000" indent="-228600" algn="l" rtl="0" eaLnBrk="0" fontAlgn="base" hangingPunct="0">
                  <a:spcBef>
                    <a:spcPct val="20000"/>
                  </a:spcBef>
                  <a:spcAft>
                    <a:spcPct val="0"/>
                  </a:spcAft>
                  <a:buClr>
                    <a:srgbClr val="002060"/>
                  </a:buClr>
                  <a:buChar char="•"/>
                  <a:defRPr sz="1800">
                    <a:solidFill>
                      <a:srgbClr val="030509"/>
                    </a:solidFill>
                    <a:latin typeface="+mn-lt"/>
                  </a:defRPr>
                </a:lvl3pPr>
                <a:lvl4pPr marL="1600200" indent="-228600" algn="l" rtl="0" eaLnBrk="0" fontAlgn="base" hangingPunct="0">
                  <a:spcBef>
                    <a:spcPct val="20000"/>
                  </a:spcBef>
                  <a:spcAft>
                    <a:spcPct val="0"/>
                  </a:spcAft>
                  <a:buClr>
                    <a:srgbClr val="002060"/>
                  </a:buClr>
                  <a:buChar char="–"/>
                  <a:defRPr sz="1600">
                    <a:solidFill>
                      <a:srgbClr val="030509"/>
                    </a:solidFill>
                    <a:latin typeface="+mn-lt"/>
                  </a:defRPr>
                </a:lvl4pPr>
                <a:lvl5pPr marL="2057400" indent="-228600" algn="l" rtl="0" eaLnBrk="0" fontAlgn="base" hangingPunct="0">
                  <a:spcBef>
                    <a:spcPct val="20000"/>
                  </a:spcBef>
                  <a:spcAft>
                    <a:spcPct val="0"/>
                  </a:spcAft>
                  <a:buChar char="»"/>
                  <a:defRPr sz="1400">
                    <a:solidFill>
                      <a:srgbClr val="030509"/>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14:m>
                  <m:oMath xmlns:m="http://schemas.openxmlformats.org/officeDocument/2006/math">
                    <m:sSub>
                      <m:sSubPr>
                        <m:ctrlPr>
                          <a:rPr lang="en-US" i="1" smtClean="0">
                            <a:latin typeface="Cambria Math"/>
                          </a:rPr>
                        </m:ctrlPr>
                      </m:sSubPr>
                      <m:e>
                        <m:acc>
                          <m:accPr>
                            <m:chr m:val="̂"/>
                            <m:ctrlPr>
                              <a:rPr lang="en-US" i="1">
                                <a:latin typeface="Cambria Math"/>
                              </a:rPr>
                            </m:ctrlPr>
                          </m:accPr>
                          <m:e>
                            <m:r>
                              <a:rPr lang="en-US" i="1">
                                <a:latin typeface="Cambria Math"/>
                              </a:rPr>
                              <m:t>𝛽</m:t>
                            </m:r>
                          </m:e>
                        </m:acc>
                      </m:e>
                      <m:sub>
                        <m:r>
                          <a:rPr lang="en-US" i="1">
                            <a:latin typeface="Cambria Math"/>
                          </a:rPr>
                          <m:t>𝐺𝐼𝑃𝑆𝐼</m:t>
                        </m:r>
                      </m:sub>
                    </m:sSub>
                  </m:oMath>
                </a14:m>
                <a:r>
                  <a:rPr lang="en-US" dirty="0"/>
                  <a:t> is taking the form </a:t>
                </a:r>
                <a14:m>
                  <m:oMath xmlns:m="http://schemas.openxmlformats.org/officeDocument/2006/math">
                    <m:sSub>
                      <m:sSubPr>
                        <m:ctrlPr>
                          <a:rPr lang="en-US" i="1" smtClean="0">
                            <a:solidFill>
                              <a:srgbClr val="FF0000"/>
                            </a:solidFill>
                            <a:latin typeface="Cambria Math"/>
                          </a:rPr>
                        </m:ctrlPr>
                      </m:sSubPr>
                      <m:e>
                        <m:r>
                          <a:rPr lang="en-US" i="1">
                            <a:solidFill>
                              <a:srgbClr val="FF0000"/>
                            </a:solidFill>
                            <a:latin typeface="Cambria Math"/>
                          </a:rPr>
                          <m:t>𝛼</m:t>
                        </m:r>
                      </m:e>
                      <m:sub>
                        <m:r>
                          <a:rPr lang="en-US" i="1">
                            <a:solidFill>
                              <a:srgbClr val="FF0000"/>
                            </a:solidFill>
                            <a:latin typeface="Cambria Math"/>
                          </a:rPr>
                          <m:t>0 </m:t>
                        </m:r>
                      </m:sub>
                    </m:sSub>
                    <m:r>
                      <a:rPr lang="en-US" i="1">
                        <a:solidFill>
                          <a:srgbClr val="FF0000"/>
                        </a:solidFill>
                        <a:latin typeface="Cambria Math"/>
                      </a:rPr>
                      <m:t>+</m:t>
                    </m:r>
                    <m:sSub>
                      <m:sSubPr>
                        <m:ctrlPr>
                          <a:rPr lang="en-US" i="1">
                            <a:solidFill>
                              <a:srgbClr val="FF0000"/>
                            </a:solidFill>
                            <a:latin typeface="Cambria Math"/>
                          </a:rPr>
                        </m:ctrlPr>
                      </m:sSubPr>
                      <m:e>
                        <m:r>
                          <a:rPr lang="en-US" i="1">
                            <a:solidFill>
                              <a:srgbClr val="FF0000"/>
                            </a:solidFill>
                            <a:latin typeface="Cambria Math"/>
                          </a:rPr>
                          <m:t>𝛼</m:t>
                        </m:r>
                      </m:e>
                      <m:sub>
                        <m:r>
                          <a:rPr lang="en-US" i="1">
                            <a:solidFill>
                              <a:srgbClr val="FF0000"/>
                            </a:solidFill>
                            <a:latin typeface="Cambria Math"/>
                          </a:rPr>
                          <m:t>1</m:t>
                        </m:r>
                      </m:sub>
                    </m:sSub>
                    <m:f>
                      <m:fPr>
                        <m:ctrlPr>
                          <a:rPr lang="en-US" i="1">
                            <a:solidFill>
                              <a:srgbClr val="FF0000"/>
                            </a:solidFill>
                            <a:latin typeface="Cambria Math"/>
                          </a:rPr>
                        </m:ctrlPr>
                      </m:fPr>
                      <m:num>
                        <m:sSub>
                          <m:sSubPr>
                            <m:ctrlPr>
                              <a:rPr lang="en-US" i="1">
                                <a:solidFill>
                                  <a:srgbClr val="FF0000"/>
                                </a:solidFill>
                                <a:latin typeface="Cambria Math"/>
                              </a:rPr>
                            </m:ctrlPr>
                          </m:sSubPr>
                          <m:e>
                            <m:r>
                              <a:rPr lang="en-US" i="1">
                                <a:solidFill>
                                  <a:srgbClr val="FF0000"/>
                                </a:solidFill>
                                <a:latin typeface="Cambria Math"/>
                              </a:rPr>
                              <m:t>𝐻𝑜𝑙𝑑𝑖𝑛𝑔𝑠</m:t>
                            </m:r>
                          </m:e>
                          <m:sub>
                            <m:r>
                              <a:rPr lang="en-US" i="1">
                                <a:solidFill>
                                  <a:srgbClr val="FF0000"/>
                                </a:solidFill>
                                <a:latin typeface="Cambria Math"/>
                              </a:rPr>
                              <m:t>𝐺𝐼𝑃𝑆𝐼</m:t>
                            </m:r>
                            <m:r>
                              <a:rPr lang="en-US" i="1">
                                <a:solidFill>
                                  <a:srgbClr val="FF0000"/>
                                </a:solidFill>
                                <a:latin typeface="Cambria Math"/>
                              </a:rPr>
                              <m:t>,</m:t>
                            </m:r>
                            <m:r>
                              <a:rPr lang="en-US" i="1">
                                <a:solidFill>
                                  <a:srgbClr val="FF0000"/>
                                </a:solidFill>
                                <a:latin typeface="Cambria Math"/>
                              </a:rPr>
                              <m:t>𝑖</m:t>
                            </m:r>
                            <m:r>
                              <a:rPr lang="en-US" i="1">
                                <a:solidFill>
                                  <a:srgbClr val="FF0000"/>
                                </a:solidFill>
                                <a:latin typeface="Cambria Math"/>
                              </a:rPr>
                              <m:t>,</m:t>
                            </m:r>
                            <m:r>
                              <a:rPr lang="en-US" i="1">
                                <a:solidFill>
                                  <a:srgbClr val="FF0000"/>
                                </a:solidFill>
                                <a:latin typeface="Cambria Math"/>
                              </a:rPr>
                              <m:t>𝑡</m:t>
                            </m:r>
                            <m:r>
                              <a:rPr lang="en-US" i="1">
                                <a:solidFill>
                                  <a:srgbClr val="FF0000"/>
                                </a:solidFill>
                                <a:latin typeface="Cambria Math"/>
                              </a:rPr>
                              <m:t>−1</m:t>
                            </m:r>
                          </m:sub>
                        </m:sSub>
                      </m:num>
                      <m:den>
                        <m:sSub>
                          <m:sSubPr>
                            <m:ctrlPr>
                              <a:rPr lang="en-US" i="1">
                                <a:solidFill>
                                  <a:srgbClr val="FF0000"/>
                                </a:solidFill>
                                <a:latin typeface="Cambria Math"/>
                              </a:rPr>
                            </m:ctrlPr>
                          </m:sSubPr>
                          <m:e>
                            <m:r>
                              <a:rPr lang="en-US" i="1">
                                <a:solidFill>
                                  <a:srgbClr val="FF0000"/>
                                </a:solidFill>
                                <a:latin typeface="Cambria Math"/>
                              </a:rPr>
                              <m:t>𝐴𝑠𝑠𝑒𝑡𝑠</m:t>
                            </m:r>
                          </m:e>
                          <m:sub>
                            <m:r>
                              <a:rPr lang="en-US" i="1">
                                <a:solidFill>
                                  <a:srgbClr val="FF0000"/>
                                </a:solidFill>
                                <a:latin typeface="Cambria Math"/>
                              </a:rPr>
                              <m:t>𝑖</m:t>
                            </m:r>
                            <m:r>
                              <a:rPr lang="en-US" i="1">
                                <a:solidFill>
                                  <a:srgbClr val="FF0000"/>
                                </a:solidFill>
                                <a:latin typeface="Cambria Math"/>
                              </a:rPr>
                              <m:t>,</m:t>
                            </m:r>
                            <m:r>
                              <a:rPr lang="en-US" i="1">
                                <a:solidFill>
                                  <a:srgbClr val="FF0000"/>
                                </a:solidFill>
                                <a:latin typeface="Cambria Math"/>
                              </a:rPr>
                              <m:t>𝑡</m:t>
                            </m:r>
                            <m:r>
                              <a:rPr lang="en-US" i="1">
                                <a:solidFill>
                                  <a:srgbClr val="FF0000"/>
                                </a:solidFill>
                                <a:latin typeface="Cambria Math"/>
                              </a:rPr>
                              <m:t>−1</m:t>
                            </m:r>
                          </m:sub>
                        </m:sSub>
                      </m:den>
                    </m:f>
                  </m:oMath>
                </a14:m>
                <a:endParaRPr lang="en-US" dirty="0" smtClean="0"/>
              </a:p>
              <a:p>
                <a:endParaRPr lang="en-US" dirty="0" smtClean="0"/>
              </a:p>
              <a:p>
                <a14:m>
                  <m:oMath xmlns:m="http://schemas.openxmlformats.org/officeDocument/2006/math">
                    <m:sSub>
                      <m:sSubPr>
                        <m:ctrlPr>
                          <a:rPr lang="en-US" i="1">
                            <a:latin typeface="Cambria Math"/>
                          </a:rPr>
                        </m:ctrlPr>
                      </m:sSubPr>
                      <m:e>
                        <m:acc>
                          <m:accPr>
                            <m:chr m:val="̂"/>
                            <m:ctrlPr>
                              <a:rPr lang="en-US" i="1">
                                <a:latin typeface="Cambria Math"/>
                              </a:rPr>
                            </m:ctrlPr>
                          </m:accPr>
                          <m:e>
                            <m:r>
                              <a:rPr lang="en-US" i="1">
                                <a:latin typeface="Cambria Math"/>
                              </a:rPr>
                              <m:t>𝛽</m:t>
                            </m:r>
                          </m:e>
                        </m:acc>
                      </m:e>
                      <m:sub>
                        <m:r>
                          <a:rPr lang="en-US" i="1">
                            <a:latin typeface="Cambria Math"/>
                          </a:rPr>
                          <m:t>𝐺𝐼𝑃𝑆𝐼</m:t>
                        </m:r>
                      </m:sub>
                    </m:sSub>
                    <m:r>
                      <a:rPr lang="en-US" i="1">
                        <a:latin typeface="Cambria Math"/>
                      </a:rPr>
                      <m:t> </m:t>
                    </m:r>
                  </m:oMath>
                </a14:m>
                <a:r>
                  <a:rPr lang="en-US" dirty="0" smtClean="0"/>
                  <a:t>should be larger if banks have larger </a:t>
                </a:r>
                <a:r>
                  <a:rPr lang="en-US" dirty="0" smtClean="0"/>
                  <a:t>GIPSI bond </a:t>
                </a:r>
                <a:r>
                  <a:rPr lang="en-US" dirty="0" smtClean="0"/>
                  <a:t>holdings (</a:t>
                </a:r>
                <a14:m>
                  <m:oMath xmlns:m="http://schemas.openxmlformats.org/officeDocument/2006/math">
                    <m:sSub>
                      <m:sSubPr>
                        <m:ctrlPr>
                          <a:rPr lang="en-US" i="1">
                            <a:solidFill>
                              <a:srgbClr val="FF0000"/>
                            </a:solidFill>
                            <a:latin typeface="Cambria Math"/>
                          </a:rPr>
                        </m:ctrlPr>
                      </m:sSubPr>
                      <m:e>
                        <m:r>
                          <a:rPr lang="en-US" i="1">
                            <a:solidFill>
                              <a:srgbClr val="FF0000"/>
                            </a:solidFill>
                            <a:latin typeface="Cambria Math"/>
                          </a:rPr>
                          <m:t>𝛼</m:t>
                        </m:r>
                      </m:e>
                      <m:sub>
                        <m:r>
                          <a:rPr lang="en-US" i="1">
                            <a:solidFill>
                              <a:srgbClr val="FF0000"/>
                            </a:solidFill>
                            <a:latin typeface="Cambria Math"/>
                          </a:rPr>
                          <m:t>1</m:t>
                        </m:r>
                      </m:sub>
                    </m:sSub>
                    <m:r>
                      <a:rPr lang="de-DE" b="0" i="0" smtClean="0">
                        <a:solidFill>
                          <a:srgbClr val="FF0000"/>
                        </a:solidFill>
                        <a:latin typeface="Cambria Math"/>
                      </a:rPr>
                      <m:t>&gt;0</m:t>
                    </m:r>
                  </m:oMath>
                </a14:m>
                <a:r>
                  <a:rPr lang="de-DE" b="0" dirty="0" smtClean="0"/>
                  <a:t>)</a:t>
                </a:r>
              </a:p>
              <a:p>
                <a:pPr marL="0" indent="0">
                  <a:buNone/>
                </a:pPr>
                <a:endParaRPr lang="en-US" dirty="0"/>
              </a:p>
            </p:txBody>
          </p:sp>
        </mc:Choice>
        <mc:Fallback>
          <p:sp>
            <p:nvSpPr>
              <p:cNvPr id="5" name="Inhaltsplatzhalter 2"/>
              <p:cNvSpPr txBox="1">
                <a:spLocks noRot="1" noChangeAspect="1" noMove="1" noResize="1" noEditPoints="1" noAdjustHandles="1" noChangeArrowheads="1" noChangeShapeType="1" noTextEdit="1"/>
              </p:cNvSpPr>
              <p:nvPr/>
            </p:nvSpPr>
            <p:spPr bwMode="auto">
              <a:xfrm>
                <a:off x="273345" y="4941391"/>
                <a:ext cx="9283700" cy="1295921"/>
              </a:xfrm>
              <a:prstGeom prst="rect">
                <a:avLst/>
              </a:prstGeom>
              <a:blipFill rotWithShape="1">
                <a:blip r:embed="rId3"/>
                <a:stretch>
                  <a:fillRect l="-591" b="-13679"/>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41011699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Results from S</a:t>
            </a:r>
            <a:r>
              <a:rPr lang="en-US" dirty="0" smtClean="0"/>
              <a:t>eemingly Unrelated Regressions</a:t>
            </a:r>
            <a:endParaRPr lang="de-DE" dirty="0"/>
          </a:p>
        </p:txBody>
      </p:sp>
      <p:sp>
        <p:nvSpPr>
          <p:cNvPr id="3" name="Inhaltsplatzhalter 2"/>
          <p:cNvSpPr>
            <a:spLocks noGrp="1"/>
          </p:cNvSpPr>
          <p:nvPr>
            <p:ph idx="1"/>
          </p:nvPr>
        </p:nvSpPr>
        <p:spPr>
          <a:xfrm>
            <a:off x="350838" y="1196975"/>
            <a:ext cx="9283700" cy="1295921"/>
          </a:xfrm>
        </p:spPr>
        <p:txBody>
          <a:bodyPr/>
          <a:lstStyle/>
          <a:p>
            <a:r>
              <a:rPr lang="en-US" dirty="0"/>
              <a:t>We assess the importance of portfolio holdings of sovereign debt as well as money market fund exposure in explaining our factor loadings in a one-step framework using </a:t>
            </a:r>
            <a:r>
              <a:rPr lang="en-US" dirty="0" err="1"/>
              <a:t>Zellner’s</a:t>
            </a:r>
            <a:r>
              <a:rPr lang="en-US" dirty="0"/>
              <a:t> (1968) seemingly unrelated regression (SUR) technique</a:t>
            </a:r>
            <a:r>
              <a:rPr lang="en-US" dirty="0" smtClean="0"/>
              <a:t>.</a:t>
            </a:r>
            <a:r>
              <a:rPr lang="en-US" dirty="0"/>
              <a:t> </a:t>
            </a:r>
            <a:endParaRPr lang="en-US" dirty="0" smtClean="0"/>
          </a:p>
          <a:p>
            <a:pPr lvl="1"/>
            <a:r>
              <a:rPr lang="en-US" dirty="0" smtClean="0"/>
              <a:t>This </a:t>
            </a:r>
            <a:r>
              <a:rPr lang="en-US" dirty="0"/>
              <a:t>approach has also been used, for example, in French et al. (1983) to estimate the effects of nominal contracting on stock </a:t>
            </a:r>
            <a:r>
              <a:rPr lang="en-US" dirty="0" smtClean="0"/>
              <a:t>returns</a:t>
            </a:r>
          </a:p>
        </p:txBody>
      </p:sp>
      <mc:AlternateContent xmlns:mc="http://schemas.openxmlformats.org/markup-compatibility/2006">
        <mc:Choice xmlns:a14="http://schemas.microsoft.com/office/drawing/2010/main" Requires="a14">
          <p:sp>
            <p:nvSpPr>
              <p:cNvPr id="5" name="Inhaltsplatzhalter 2"/>
              <p:cNvSpPr txBox="1">
                <a:spLocks/>
              </p:cNvSpPr>
              <p:nvPr/>
            </p:nvSpPr>
            <p:spPr bwMode="auto">
              <a:xfrm>
                <a:off x="272480" y="4869383"/>
                <a:ext cx="9283700" cy="129592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2060"/>
                  </a:buClr>
                  <a:buFont typeface="Wingdings" pitchFamily="2" charset="2"/>
                  <a:buChar char="Ø"/>
                  <a:defRPr sz="2000">
                    <a:solidFill>
                      <a:srgbClr val="030509"/>
                    </a:solidFill>
                    <a:latin typeface="+mn-lt"/>
                    <a:ea typeface="+mn-ea"/>
                    <a:cs typeface="+mn-cs"/>
                  </a:defRPr>
                </a:lvl1pPr>
                <a:lvl2pPr marL="742950" indent="-285750" algn="l" rtl="0" eaLnBrk="0" fontAlgn="base" hangingPunct="0">
                  <a:spcBef>
                    <a:spcPct val="20000"/>
                  </a:spcBef>
                  <a:spcAft>
                    <a:spcPct val="0"/>
                  </a:spcAft>
                  <a:buClr>
                    <a:srgbClr val="002060"/>
                  </a:buClr>
                  <a:buChar char="–"/>
                  <a:defRPr sz="1800">
                    <a:solidFill>
                      <a:srgbClr val="030509"/>
                    </a:solidFill>
                    <a:latin typeface="+mn-lt"/>
                  </a:defRPr>
                </a:lvl2pPr>
                <a:lvl3pPr marL="1143000" indent="-228600" algn="l" rtl="0" eaLnBrk="0" fontAlgn="base" hangingPunct="0">
                  <a:spcBef>
                    <a:spcPct val="20000"/>
                  </a:spcBef>
                  <a:spcAft>
                    <a:spcPct val="0"/>
                  </a:spcAft>
                  <a:buClr>
                    <a:srgbClr val="002060"/>
                  </a:buClr>
                  <a:buChar char="•"/>
                  <a:defRPr sz="1800">
                    <a:solidFill>
                      <a:srgbClr val="030509"/>
                    </a:solidFill>
                    <a:latin typeface="+mn-lt"/>
                  </a:defRPr>
                </a:lvl3pPr>
                <a:lvl4pPr marL="1600200" indent="-228600" algn="l" rtl="0" eaLnBrk="0" fontAlgn="base" hangingPunct="0">
                  <a:spcBef>
                    <a:spcPct val="20000"/>
                  </a:spcBef>
                  <a:spcAft>
                    <a:spcPct val="0"/>
                  </a:spcAft>
                  <a:buClr>
                    <a:srgbClr val="002060"/>
                  </a:buClr>
                  <a:buChar char="–"/>
                  <a:defRPr sz="1600">
                    <a:solidFill>
                      <a:srgbClr val="030509"/>
                    </a:solidFill>
                    <a:latin typeface="+mn-lt"/>
                  </a:defRPr>
                </a:lvl4pPr>
                <a:lvl5pPr marL="2057400" indent="-228600" algn="l" rtl="0" eaLnBrk="0" fontAlgn="base" hangingPunct="0">
                  <a:spcBef>
                    <a:spcPct val="20000"/>
                  </a:spcBef>
                  <a:spcAft>
                    <a:spcPct val="0"/>
                  </a:spcAft>
                  <a:buChar char="»"/>
                  <a:defRPr sz="1400">
                    <a:solidFill>
                      <a:srgbClr val="030509"/>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14:m>
                  <m:oMath xmlns:m="http://schemas.openxmlformats.org/officeDocument/2006/math">
                    <m:sSub>
                      <m:sSubPr>
                        <m:ctrlPr>
                          <a:rPr lang="de-DE" i="1" smtClean="0">
                            <a:latin typeface="Cambria Math"/>
                          </a:rPr>
                        </m:ctrlPr>
                      </m:sSubPr>
                      <m:e>
                        <m:acc>
                          <m:accPr>
                            <m:chr m:val="̂"/>
                            <m:ctrlPr>
                              <a:rPr lang="de-DE" i="1">
                                <a:latin typeface="Cambria Math"/>
                              </a:rPr>
                            </m:ctrlPr>
                          </m:accPr>
                          <m:e>
                            <m:r>
                              <a:rPr lang="en-US" i="1">
                                <a:latin typeface="Cambria Math"/>
                              </a:rPr>
                              <m:t>𝛽</m:t>
                            </m:r>
                          </m:e>
                        </m:acc>
                      </m:e>
                      <m:sub>
                        <m:r>
                          <a:rPr lang="de-DE" i="1">
                            <a:latin typeface="Cambria Math"/>
                          </a:rPr>
                          <m:t>𝐺𝑒𝑟𝑚𝑎𝑛𝑦</m:t>
                        </m:r>
                      </m:sub>
                    </m:sSub>
                  </m:oMath>
                </a14:m>
                <a:r>
                  <a:rPr lang="en-US" dirty="0"/>
                  <a:t> is taking the form </a:t>
                </a:r>
                <a14:m>
                  <m:oMath xmlns:m="http://schemas.openxmlformats.org/officeDocument/2006/math">
                    <m:sSub>
                      <m:sSubPr>
                        <m:ctrlPr>
                          <a:rPr lang="de-DE" i="1" smtClean="0">
                            <a:solidFill>
                              <a:srgbClr val="FF0000"/>
                            </a:solidFill>
                            <a:latin typeface="Cambria Math"/>
                          </a:rPr>
                        </m:ctrlPr>
                      </m:sSubPr>
                      <m:e>
                        <m:r>
                          <a:rPr lang="en-US" i="1">
                            <a:solidFill>
                              <a:srgbClr val="FF0000"/>
                            </a:solidFill>
                            <a:latin typeface="Cambria Math"/>
                          </a:rPr>
                          <m:t>𝛼</m:t>
                        </m:r>
                      </m:e>
                      <m:sub>
                        <m:r>
                          <a:rPr lang="en-US" i="1">
                            <a:solidFill>
                              <a:srgbClr val="FF0000"/>
                            </a:solidFill>
                            <a:latin typeface="Cambria Math"/>
                          </a:rPr>
                          <m:t>2</m:t>
                        </m:r>
                      </m:sub>
                    </m:sSub>
                    <m:r>
                      <a:rPr lang="en-US" i="1">
                        <a:solidFill>
                          <a:srgbClr val="FF0000"/>
                        </a:solidFill>
                        <a:latin typeface="Cambria Math"/>
                      </a:rPr>
                      <m:t>+</m:t>
                    </m:r>
                    <m:sSub>
                      <m:sSubPr>
                        <m:ctrlPr>
                          <a:rPr lang="de-DE" i="1">
                            <a:solidFill>
                              <a:srgbClr val="FF0000"/>
                            </a:solidFill>
                            <a:latin typeface="Cambria Math"/>
                          </a:rPr>
                        </m:ctrlPr>
                      </m:sSubPr>
                      <m:e>
                        <m:r>
                          <a:rPr lang="en-US" i="1">
                            <a:solidFill>
                              <a:srgbClr val="FF0000"/>
                            </a:solidFill>
                            <a:latin typeface="Cambria Math"/>
                          </a:rPr>
                          <m:t>𝛼</m:t>
                        </m:r>
                      </m:e>
                      <m:sub>
                        <m:r>
                          <a:rPr lang="en-US" i="1">
                            <a:solidFill>
                              <a:srgbClr val="FF0000"/>
                            </a:solidFill>
                            <a:latin typeface="Cambria Math"/>
                          </a:rPr>
                          <m:t>3</m:t>
                        </m:r>
                      </m:sub>
                    </m:sSub>
                    <m:f>
                      <m:fPr>
                        <m:ctrlPr>
                          <a:rPr lang="de-DE" i="1">
                            <a:solidFill>
                              <a:srgbClr val="FF0000"/>
                            </a:solidFill>
                            <a:latin typeface="Cambria Math"/>
                          </a:rPr>
                        </m:ctrlPr>
                      </m:fPr>
                      <m:num>
                        <m:sSub>
                          <m:sSubPr>
                            <m:ctrlPr>
                              <a:rPr lang="de-DE" i="1">
                                <a:solidFill>
                                  <a:srgbClr val="FF0000"/>
                                </a:solidFill>
                                <a:latin typeface="Cambria Math"/>
                              </a:rPr>
                            </m:ctrlPr>
                          </m:sSubPr>
                          <m:e>
                            <m:r>
                              <a:rPr lang="en-US" i="1">
                                <a:solidFill>
                                  <a:srgbClr val="FF0000"/>
                                </a:solidFill>
                                <a:latin typeface="Cambria Math"/>
                              </a:rPr>
                              <m:t>𝐻𝑜𝑙𝑑𝑖𝑛𝑔𝑠</m:t>
                            </m:r>
                          </m:e>
                          <m:sub>
                            <m:r>
                              <a:rPr lang="de-DE" i="1">
                                <a:solidFill>
                                  <a:srgbClr val="FF0000"/>
                                </a:solidFill>
                                <a:latin typeface="Cambria Math"/>
                              </a:rPr>
                              <m:t>𝐺𝑒𝑟𝑚𝑎𝑛𝑦</m:t>
                            </m:r>
                            <m:r>
                              <a:rPr lang="de-DE" i="1">
                                <a:solidFill>
                                  <a:srgbClr val="FF0000"/>
                                </a:solidFill>
                                <a:latin typeface="Cambria Math"/>
                              </a:rPr>
                              <m:t>,</m:t>
                            </m:r>
                            <m:r>
                              <a:rPr lang="en-US" i="1">
                                <a:solidFill>
                                  <a:srgbClr val="FF0000"/>
                                </a:solidFill>
                                <a:latin typeface="Cambria Math"/>
                              </a:rPr>
                              <m:t>𝑖</m:t>
                            </m:r>
                            <m:r>
                              <a:rPr lang="en-US" i="1">
                                <a:solidFill>
                                  <a:srgbClr val="FF0000"/>
                                </a:solidFill>
                                <a:latin typeface="Cambria Math"/>
                              </a:rPr>
                              <m:t>,</m:t>
                            </m:r>
                            <m:r>
                              <a:rPr lang="en-US" i="1">
                                <a:solidFill>
                                  <a:srgbClr val="FF0000"/>
                                </a:solidFill>
                                <a:latin typeface="Cambria Math"/>
                              </a:rPr>
                              <m:t>𝑡</m:t>
                            </m:r>
                            <m:r>
                              <a:rPr lang="en-US" i="1">
                                <a:solidFill>
                                  <a:srgbClr val="FF0000"/>
                                </a:solidFill>
                                <a:latin typeface="Cambria Math"/>
                              </a:rPr>
                              <m:t>−1</m:t>
                            </m:r>
                          </m:sub>
                        </m:sSub>
                      </m:num>
                      <m:den>
                        <m:sSub>
                          <m:sSubPr>
                            <m:ctrlPr>
                              <a:rPr lang="de-DE" i="1">
                                <a:solidFill>
                                  <a:srgbClr val="FF0000"/>
                                </a:solidFill>
                                <a:latin typeface="Cambria Math"/>
                              </a:rPr>
                            </m:ctrlPr>
                          </m:sSubPr>
                          <m:e>
                            <m:r>
                              <a:rPr lang="en-US" i="1">
                                <a:solidFill>
                                  <a:srgbClr val="FF0000"/>
                                </a:solidFill>
                                <a:latin typeface="Cambria Math"/>
                              </a:rPr>
                              <m:t>𝐴𝑠𝑠𝑒𝑡𝑠</m:t>
                            </m:r>
                          </m:e>
                          <m:sub>
                            <m:r>
                              <a:rPr lang="en-US" i="1">
                                <a:solidFill>
                                  <a:srgbClr val="FF0000"/>
                                </a:solidFill>
                                <a:latin typeface="Cambria Math"/>
                              </a:rPr>
                              <m:t>𝑖</m:t>
                            </m:r>
                            <m:r>
                              <a:rPr lang="en-US" i="1">
                                <a:solidFill>
                                  <a:srgbClr val="FF0000"/>
                                </a:solidFill>
                                <a:latin typeface="Cambria Math"/>
                              </a:rPr>
                              <m:t>,</m:t>
                            </m:r>
                            <m:r>
                              <a:rPr lang="en-US" i="1">
                                <a:solidFill>
                                  <a:srgbClr val="FF0000"/>
                                </a:solidFill>
                                <a:latin typeface="Cambria Math"/>
                              </a:rPr>
                              <m:t>𝑡</m:t>
                            </m:r>
                            <m:r>
                              <a:rPr lang="en-US" i="1">
                                <a:solidFill>
                                  <a:srgbClr val="FF0000"/>
                                </a:solidFill>
                                <a:latin typeface="Cambria Math"/>
                              </a:rPr>
                              <m:t>−1</m:t>
                            </m:r>
                          </m:sub>
                        </m:sSub>
                      </m:den>
                    </m:f>
                  </m:oMath>
                </a14:m>
                <a:endParaRPr lang="de-DE" dirty="0" smtClean="0">
                  <a:solidFill>
                    <a:srgbClr val="FF0000"/>
                  </a:solidFill>
                </a:endParaRPr>
              </a:p>
              <a:p>
                <a:endParaRPr lang="en-US" dirty="0"/>
              </a:p>
              <a:p>
                <a14:m>
                  <m:oMath xmlns:m="http://schemas.openxmlformats.org/officeDocument/2006/math">
                    <m:sSub>
                      <m:sSubPr>
                        <m:ctrlPr>
                          <a:rPr lang="en-US" i="1">
                            <a:latin typeface="Cambria Math"/>
                          </a:rPr>
                        </m:ctrlPr>
                      </m:sSubPr>
                      <m:e>
                        <m:acc>
                          <m:accPr>
                            <m:chr m:val="̂"/>
                            <m:ctrlPr>
                              <a:rPr lang="en-US" i="1">
                                <a:latin typeface="Cambria Math"/>
                              </a:rPr>
                            </m:ctrlPr>
                          </m:accPr>
                          <m:e>
                            <m:r>
                              <a:rPr lang="en-US" i="1">
                                <a:latin typeface="Cambria Math"/>
                              </a:rPr>
                              <m:t>𝛽</m:t>
                            </m:r>
                          </m:e>
                        </m:acc>
                      </m:e>
                      <m:sub>
                        <m:r>
                          <a:rPr lang="de-DE" b="0" i="1" smtClean="0">
                            <a:latin typeface="Cambria Math"/>
                          </a:rPr>
                          <m:t>𝐺𝑒𝑟𝑚𝑎𝑛𝑦</m:t>
                        </m:r>
                      </m:sub>
                    </m:sSub>
                    <m:r>
                      <a:rPr lang="en-US" i="1">
                        <a:latin typeface="Cambria Math"/>
                      </a:rPr>
                      <m:t> </m:t>
                    </m:r>
                  </m:oMath>
                </a14:m>
                <a:r>
                  <a:rPr lang="en-US" dirty="0"/>
                  <a:t>should be </a:t>
                </a:r>
                <a:r>
                  <a:rPr lang="en-US" dirty="0"/>
                  <a:t>larger if banks have </a:t>
                </a:r>
                <a:r>
                  <a:rPr lang="en-US" dirty="0" smtClean="0"/>
                  <a:t>larger German </a:t>
                </a:r>
                <a:r>
                  <a:rPr lang="en-US" dirty="0"/>
                  <a:t>bond holdings </a:t>
                </a:r>
                <a:r>
                  <a:rPr lang="en-US" dirty="0" smtClean="0"/>
                  <a:t/>
                </a:r>
                <a:br>
                  <a:rPr lang="en-US" dirty="0" smtClean="0"/>
                </a:br>
                <a:r>
                  <a:rPr lang="en-US" dirty="0"/>
                  <a:t>(</a:t>
                </a:r>
                <a14:m>
                  <m:oMath xmlns:m="http://schemas.openxmlformats.org/officeDocument/2006/math">
                    <m:sSub>
                      <m:sSubPr>
                        <m:ctrlPr>
                          <a:rPr lang="en-US" i="1">
                            <a:solidFill>
                              <a:srgbClr val="FF0000"/>
                            </a:solidFill>
                            <a:latin typeface="Cambria Math"/>
                          </a:rPr>
                        </m:ctrlPr>
                      </m:sSubPr>
                      <m:e>
                        <m:r>
                          <a:rPr lang="en-US" i="1">
                            <a:solidFill>
                              <a:srgbClr val="FF0000"/>
                            </a:solidFill>
                            <a:latin typeface="Cambria Math"/>
                          </a:rPr>
                          <m:t>𝛼</m:t>
                        </m:r>
                      </m:e>
                      <m:sub>
                        <m:r>
                          <a:rPr lang="de-DE" b="0" i="1" smtClean="0">
                            <a:solidFill>
                              <a:srgbClr val="FF0000"/>
                            </a:solidFill>
                            <a:latin typeface="Cambria Math"/>
                          </a:rPr>
                          <m:t>3</m:t>
                        </m:r>
                      </m:sub>
                    </m:sSub>
                    <m:r>
                      <a:rPr lang="de-DE" b="0" i="0" smtClean="0">
                        <a:solidFill>
                          <a:srgbClr val="FF0000"/>
                        </a:solidFill>
                        <a:latin typeface="Cambria Math"/>
                      </a:rPr>
                      <m:t>&gt;</m:t>
                    </m:r>
                    <m:r>
                      <a:rPr lang="de-DE">
                        <a:solidFill>
                          <a:srgbClr val="FF0000"/>
                        </a:solidFill>
                        <a:latin typeface="Cambria Math"/>
                      </a:rPr>
                      <m:t>0</m:t>
                    </m:r>
                  </m:oMath>
                </a14:m>
                <a:r>
                  <a:rPr lang="de-DE" dirty="0"/>
                  <a:t>)</a:t>
                </a:r>
              </a:p>
            </p:txBody>
          </p:sp>
        </mc:Choice>
        <mc:Fallback>
          <p:sp>
            <p:nvSpPr>
              <p:cNvPr id="5" name="Inhaltsplatzhalter 2"/>
              <p:cNvSpPr txBox="1">
                <a:spLocks noRot="1" noChangeAspect="1" noMove="1" noResize="1" noEditPoints="1" noAdjustHandles="1" noChangeArrowheads="1" noChangeShapeType="1" noTextEdit="1"/>
              </p:cNvSpPr>
              <p:nvPr/>
            </p:nvSpPr>
            <p:spPr bwMode="auto">
              <a:xfrm>
                <a:off x="272480" y="4869383"/>
                <a:ext cx="9283700" cy="1295921"/>
              </a:xfrm>
              <a:prstGeom prst="rect">
                <a:avLst/>
              </a:prstGeom>
              <a:blipFill rotWithShape="1">
                <a:blip r:embed="rId2"/>
                <a:stretch>
                  <a:fillRect l="-591" b="-41038"/>
                </a:stretch>
              </a:blipFill>
              <a:ln w="9525">
                <a:noFill/>
                <a:miter lim="800000"/>
                <a:headEnd/>
                <a:tailEnd/>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hteck 3"/>
              <p:cNvSpPr/>
              <p:nvPr/>
            </p:nvSpPr>
            <p:spPr>
              <a:xfrm>
                <a:off x="0" y="3372914"/>
                <a:ext cx="9906000" cy="128022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rgbClr val="030509"/>
                              </a:solidFill>
                              <a:latin typeface="Cambria Math"/>
                            </a:rPr>
                          </m:ctrlPr>
                        </m:sSubPr>
                        <m:e>
                          <m:r>
                            <a:rPr lang="en-US" i="1">
                              <a:solidFill>
                                <a:srgbClr val="030509"/>
                              </a:solidFill>
                              <a:latin typeface="Cambria Math"/>
                            </a:rPr>
                            <m:t>𝑅</m:t>
                          </m:r>
                        </m:e>
                        <m:sub>
                          <m:r>
                            <a:rPr lang="en-US" i="1">
                              <a:solidFill>
                                <a:srgbClr val="030509"/>
                              </a:solidFill>
                              <a:latin typeface="Cambria Math"/>
                            </a:rPr>
                            <m:t>𝑖</m:t>
                          </m:r>
                          <m:r>
                            <a:rPr lang="en-US" i="1">
                              <a:solidFill>
                                <a:srgbClr val="030509"/>
                              </a:solidFill>
                              <a:latin typeface="Cambria Math"/>
                            </a:rPr>
                            <m:t>,</m:t>
                          </m:r>
                          <m:r>
                            <a:rPr lang="en-US" i="1">
                              <a:solidFill>
                                <a:srgbClr val="030509"/>
                              </a:solidFill>
                              <a:latin typeface="Cambria Math"/>
                            </a:rPr>
                            <m:t>𝑡</m:t>
                          </m:r>
                        </m:sub>
                      </m:sSub>
                      <m:r>
                        <a:rPr lang="en-US" i="1">
                          <a:solidFill>
                            <a:srgbClr val="030509"/>
                          </a:solidFill>
                          <a:latin typeface="Cambria Math"/>
                        </a:rPr>
                        <m:t>=</m:t>
                      </m:r>
                      <m:sSub>
                        <m:sSubPr>
                          <m:ctrlPr>
                            <a:rPr lang="de-DE" i="1" smtClean="0">
                              <a:solidFill>
                                <a:schemeClr val="bg1">
                                  <a:lumMod val="10000"/>
                                </a:schemeClr>
                              </a:solidFill>
                              <a:latin typeface="Cambria Math"/>
                            </a:rPr>
                          </m:ctrlPr>
                        </m:sSubPr>
                        <m:e>
                          <m:r>
                            <a:rPr lang="en-US" i="1">
                              <a:solidFill>
                                <a:schemeClr val="bg1">
                                  <a:lumMod val="10000"/>
                                </a:schemeClr>
                              </a:solidFill>
                              <a:latin typeface="Cambria Math"/>
                            </a:rPr>
                            <m:t>𝛽</m:t>
                          </m:r>
                        </m:e>
                        <m:sub>
                          <m:r>
                            <a:rPr lang="en-US" i="1">
                              <a:solidFill>
                                <a:schemeClr val="bg1">
                                  <a:lumMod val="10000"/>
                                </a:schemeClr>
                              </a:solidFill>
                              <a:latin typeface="Cambria Math"/>
                            </a:rPr>
                            <m:t>0</m:t>
                          </m:r>
                        </m:sub>
                      </m:sSub>
                      <m:r>
                        <a:rPr lang="en-US" i="1">
                          <a:solidFill>
                            <a:schemeClr val="bg1">
                              <a:lumMod val="10000"/>
                            </a:schemeClr>
                          </a:solidFill>
                          <a:latin typeface="Cambria Math"/>
                        </a:rPr>
                        <m:t>+</m:t>
                      </m:r>
                      <m:sSub>
                        <m:sSubPr>
                          <m:ctrlPr>
                            <a:rPr lang="de-DE" i="1" smtClean="0">
                              <a:solidFill>
                                <a:schemeClr val="bg1">
                                  <a:lumMod val="10000"/>
                                </a:schemeClr>
                              </a:solidFill>
                              <a:latin typeface="Cambria Math"/>
                            </a:rPr>
                          </m:ctrlPr>
                        </m:sSubPr>
                        <m:e>
                          <m:r>
                            <a:rPr lang="en-US" i="1">
                              <a:solidFill>
                                <a:schemeClr val="bg1">
                                  <a:lumMod val="10000"/>
                                </a:schemeClr>
                              </a:solidFill>
                              <a:latin typeface="Cambria Math"/>
                            </a:rPr>
                            <m:t>𝛼</m:t>
                          </m:r>
                        </m:e>
                        <m:sub>
                          <m:r>
                            <a:rPr lang="en-US" i="1">
                              <a:solidFill>
                                <a:schemeClr val="bg1">
                                  <a:lumMod val="10000"/>
                                </a:schemeClr>
                              </a:solidFill>
                              <a:latin typeface="Cambria Math"/>
                            </a:rPr>
                            <m:t>0</m:t>
                          </m:r>
                        </m:sub>
                      </m:sSub>
                      <m:sSub>
                        <m:sSubPr>
                          <m:ctrlPr>
                            <a:rPr lang="de-DE" i="1">
                              <a:solidFill>
                                <a:schemeClr val="bg1">
                                  <a:lumMod val="10000"/>
                                </a:schemeClr>
                              </a:solidFill>
                              <a:latin typeface="Cambria Math"/>
                            </a:rPr>
                          </m:ctrlPr>
                        </m:sSubPr>
                        <m:e>
                          <m:r>
                            <a:rPr lang="en-US" i="1">
                              <a:solidFill>
                                <a:schemeClr val="bg1">
                                  <a:lumMod val="10000"/>
                                </a:schemeClr>
                              </a:solidFill>
                              <a:latin typeface="Cambria Math"/>
                            </a:rPr>
                            <m:t>𝑅</m:t>
                          </m:r>
                        </m:e>
                        <m:sub>
                          <m:r>
                            <a:rPr lang="en-US" i="1">
                              <a:solidFill>
                                <a:schemeClr val="bg1">
                                  <a:lumMod val="10000"/>
                                </a:schemeClr>
                              </a:solidFill>
                              <a:latin typeface="Cambria Math"/>
                            </a:rPr>
                            <m:t>𝐺𝐼𝑃𝑆𝐼</m:t>
                          </m:r>
                          <m:r>
                            <a:rPr lang="en-US" i="1">
                              <a:solidFill>
                                <a:schemeClr val="bg1">
                                  <a:lumMod val="10000"/>
                                </a:schemeClr>
                              </a:solidFill>
                              <a:latin typeface="Cambria Math"/>
                            </a:rPr>
                            <m:t>,</m:t>
                          </m:r>
                          <m:r>
                            <a:rPr lang="en-US" i="1">
                              <a:solidFill>
                                <a:schemeClr val="bg1">
                                  <a:lumMod val="10000"/>
                                </a:schemeClr>
                              </a:solidFill>
                              <a:latin typeface="Cambria Math"/>
                            </a:rPr>
                            <m:t>𝑡</m:t>
                          </m:r>
                        </m:sub>
                      </m:sSub>
                      <m:r>
                        <a:rPr lang="en-US" i="1">
                          <a:solidFill>
                            <a:schemeClr val="bg1">
                              <a:lumMod val="10000"/>
                            </a:schemeClr>
                          </a:solidFill>
                          <a:latin typeface="Cambria Math"/>
                        </a:rPr>
                        <m:t>+</m:t>
                      </m:r>
                      <m:sSub>
                        <m:sSubPr>
                          <m:ctrlPr>
                            <a:rPr lang="de-DE" i="1" smtClean="0">
                              <a:solidFill>
                                <a:schemeClr val="bg1">
                                  <a:lumMod val="10000"/>
                                </a:schemeClr>
                              </a:solidFill>
                              <a:latin typeface="Cambria Math"/>
                            </a:rPr>
                          </m:ctrlPr>
                        </m:sSubPr>
                        <m:e>
                          <m:r>
                            <a:rPr lang="en-US" i="1">
                              <a:solidFill>
                                <a:schemeClr val="bg1">
                                  <a:lumMod val="10000"/>
                                </a:schemeClr>
                              </a:solidFill>
                              <a:latin typeface="Cambria Math"/>
                            </a:rPr>
                            <m:t>𝛼</m:t>
                          </m:r>
                        </m:e>
                        <m:sub>
                          <m:r>
                            <a:rPr lang="en-US" i="1">
                              <a:solidFill>
                                <a:schemeClr val="bg1">
                                  <a:lumMod val="10000"/>
                                </a:schemeClr>
                              </a:solidFill>
                              <a:latin typeface="Cambria Math"/>
                            </a:rPr>
                            <m:t>1</m:t>
                          </m:r>
                        </m:sub>
                      </m:sSub>
                      <m:f>
                        <m:fPr>
                          <m:ctrlPr>
                            <a:rPr lang="de-DE" i="1">
                              <a:solidFill>
                                <a:schemeClr val="bg1">
                                  <a:lumMod val="10000"/>
                                </a:schemeClr>
                              </a:solidFill>
                              <a:latin typeface="Cambria Math"/>
                            </a:rPr>
                          </m:ctrlPr>
                        </m:fPr>
                        <m:num>
                          <m:sSub>
                            <m:sSubPr>
                              <m:ctrlPr>
                                <a:rPr lang="de-DE" i="1">
                                  <a:solidFill>
                                    <a:schemeClr val="bg1">
                                      <a:lumMod val="10000"/>
                                    </a:schemeClr>
                                  </a:solidFill>
                                  <a:latin typeface="Cambria Math"/>
                                </a:rPr>
                              </m:ctrlPr>
                            </m:sSubPr>
                            <m:e>
                              <m:r>
                                <a:rPr lang="en-US" i="1">
                                  <a:solidFill>
                                    <a:schemeClr val="bg1">
                                      <a:lumMod val="10000"/>
                                    </a:schemeClr>
                                  </a:solidFill>
                                  <a:latin typeface="Cambria Math"/>
                                </a:rPr>
                                <m:t>𝐻𝑜𝑙𝑑𝑖𝑛𝑔𝑠</m:t>
                              </m:r>
                            </m:e>
                            <m:sub>
                              <m:r>
                                <a:rPr lang="de-DE" b="0" i="1" smtClean="0">
                                  <a:solidFill>
                                    <a:schemeClr val="bg1">
                                      <a:lumMod val="10000"/>
                                    </a:schemeClr>
                                  </a:solidFill>
                                  <a:latin typeface="Cambria Math"/>
                                </a:rPr>
                                <m:t>𝐺𝐼𝑃𝑆𝐼</m:t>
                              </m:r>
                              <m:r>
                                <a:rPr lang="de-DE" b="0" i="1" smtClean="0">
                                  <a:solidFill>
                                    <a:schemeClr val="bg1">
                                      <a:lumMod val="10000"/>
                                    </a:schemeClr>
                                  </a:solidFill>
                                  <a:latin typeface="Cambria Math"/>
                                </a:rPr>
                                <m:t>,</m:t>
                              </m:r>
                              <m:r>
                                <a:rPr lang="en-US" i="1">
                                  <a:solidFill>
                                    <a:schemeClr val="bg1">
                                      <a:lumMod val="10000"/>
                                    </a:schemeClr>
                                  </a:solidFill>
                                  <a:latin typeface="Cambria Math"/>
                                </a:rPr>
                                <m:t>𝑖</m:t>
                              </m:r>
                              <m:r>
                                <a:rPr lang="en-US" i="1">
                                  <a:solidFill>
                                    <a:schemeClr val="bg1">
                                      <a:lumMod val="10000"/>
                                    </a:schemeClr>
                                  </a:solidFill>
                                  <a:latin typeface="Cambria Math"/>
                                </a:rPr>
                                <m:t>,</m:t>
                              </m:r>
                              <m:r>
                                <a:rPr lang="en-US" i="1">
                                  <a:solidFill>
                                    <a:schemeClr val="bg1">
                                      <a:lumMod val="10000"/>
                                    </a:schemeClr>
                                  </a:solidFill>
                                  <a:latin typeface="Cambria Math"/>
                                </a:rPr>
                                <m:t>𝑡</m:t>
                              </m:r>
                              <m:r>
                                <a:rPr lang="en-US" i="1">
                                  <a:solidFill>
                                    <a:schemeClr val="bg1">
                                      <a:lumMod val="10000"/>
                                    </a:schemeClr>
                                  </a:solidFill>
                                  <a:latin typeface="Cambria Math"/>
                                </a:rPr>
                                <m:t>−1</m:t>
                              </m:r>
                            </m:sub>
                          </m:sSub>
                        </m:num>
                        <m:den>
                          <m:sSub>
                            <m:sSubPr>
                              <m:ctrlPr>
                                <a:rPr lang="de-DE" i="1">
                                  <a:solidFill>
                                    <a:schemeClr val="bg1">
                                      <a:lumMod val="10000"/>
                                    </a:schemeClr>
                                  </a:solidFill>
                                  <a:latin typeface="Cambria Math"/>
                                </a:rPr>
                              </m:ctrlPr>
                            </m:sSubPr>
                            <m:e>
                              <m:r>
                                <a:rPr lang="en-US" i="1">
                                  <a:solidFill>
                                    <a:schemeClr val="bg1">
                                      <a:lumMod val="10000"/>
                                    </a:schemeClr>
                                  </a:solidFill>
                                  <a:latin typeface="Cambria Math"/>
                                </a:rPr>
                                <m:t>𝐴𝑠𝑠𝑒𝑡𝑠</m:t>
                              </m:r>
                            </m:e>
                            <m:sub>
                              <m:r>
                                <a:rPr lang="en-US" i="1">
                                  <a:solidFill>
                                    <a:schemeClr val="bg1">
                                      <a:lumMod val="10000"/>
                                    </a:schemeClr>
                                  </a:solidFill>
                                  <a:latin typeface="Cambria Math"/>
                                </a:rPr>
                                <m:t>𝑖</m:t>
                              </m:r>
                              <m:r>
                                <a:rPr lang="en-US" i="1">
                                  <a:solidFill>
                                    <a:schemeClr val="bg1">
                                      <a:lumMod val="10000"/>
                                    </a:schemeClr>
                                  </a:solidFill>
                                  <a:latin typeface="Cambria Math"/>
                                </a:rPr>
                                <m:t>,</m:t>
                              </m:r>
                              <m:r>
                                <a:rPr lang="en-US" i="1">
                                  <a:solidFill>
                                    <a:schemeClr val="bg1">
                                      <a:lumMod val="10000"/>
                                    </a:schemeClr>
                                  </a:solidFill>
                                  <a:latin typeface="Cambria Math"/>
                                </a:rPr>
                                <m:t>𝑡</m:t>
                              </m:r>
                              <m:r>
                                <a:rPr lang="en-US" i="1">
                                  <a:solidFill>
                                    <a:schemeClr val="bg1">
                                      <a:lumMod val="10000"/>
                                    </a:schemeClr>
                                  </a:solidFill>
                                  <a:latin typeface="Cambria Math"/>
                                </a:rPr>
                                <m:t>−1</m:t>
                              </m:r>
                            </m:sub>
                          </m:sSub>
                        </m:den>
                      </m:f>
                      <m:r>
                        <a:rPr lang="en-US" i="1">
                          <a:solidFill>
                            <a:srgbClr val="FF0000"/>
                          </a:solidFill>
                          <a:latin typeface="Cambria Math"/>
                        </a:rPr>
                        <m:t> </m:t>
                      </m:r>
                      <m:sSub>
                        <m:sSubPr>
                          <m:ctrlPr>
                            <a:rPr lang="de-DE" i="1">
                              <a:solidFill>
                                <a:srgbClr val="030509"/>
                              </a:solidFill>
                              <a:latin typeface="Cambria Math"/>
                            </a:rPr>
                          </m:ctrlPr>
                        </m:sSubPr>
                        <m:e>
                          <m:r>
                            <a:rPr lang="en-US" i="1">
                              <a:solidFill>
                                <a:srgbClr val="030509"/>
                              </a:solidFill>
                              <a:latin typeface="Cambria Math"/>
                            </a:rPr>
                            <m:t>𝑅</m:t>
                          </m:r>
                        </m:e>
                        <m:sub>
                          <m:r>
                            <a:rPr lang="en-US" i="1">
                              <a:solidFill>
                                <a:srgbClr val="030509"/>
                              </a:solidFill>
                              <a:latin typeface="Cambria Math"/>
                            </a:rPr>
                            <m:t>𝐺𝐼𝑃𝑆𝐼</m:t>
                          </m:r>
                          <m:r>
                            <a:rPr lang="en-US" i="1">
                              <a:solidFill>
                                <a:srgbClr val="030509"/>
                              </a:solidFill>
                              <a:latin typeface="Cambria Math"/>
                            </a:rPr>
                            <m:t>,</m:t>
                          </m:r>
                          <m:r>
                            <a:rPr lang="en-US" i="1">
                              <a:solidFill>
                                <a:srgbClr val="030509"/>
                              </a:solidFill>
                              <a:latin typeface="Cambria Math"/>
                            </a:rPr>
                            <m:t>𝑡</m:t>
                          </m:r>
                        </m:sub>
                      </m:sSub>
                      <m:r>
                        <a:rPr lang="en-US" i="1">
                          <a:solidFill>
                            <a:srgbClr val="030509"/>
                          </a:solidFill>
                          <a:latin typeface="Cambria Math"/>
                        </a:rPr>
                        <m:t>+</m:t>
                      </m:r>
                      <m:sSub>
                        <m:sSubPr>
                          <m:ctrlPr>
                            <a:rPr lang="de-DE" i="1" smtClean="0">
                              <a:solidFill>
                                <a:srgbClr val="FF0000"/>
                              </a:solidFill>
                              <a:latin typeface="Cambria Math"/>
                            </a:rPr>
                          </m:ctrlPr>
                        </m:sSubPr>
                        <m:e>
                          <m:r>
                            <a:rPr lang="en-US" i="1">
                              <a:solidFill>
                                <a:srgbClr val="FF0000"/>
                              </a:solidFill>
                              <a:latin typeface="Cambria Math"/>
                            </a:rPr>
                            <m:t>𝛼</m:t>
                          </m:r>
                        </m:e>
                        <m:sub>
                          <m:r>
                            <a:rPr lang="en-US" i="1">
                              <a:solidFill>
                                <a:srgbClr val="FF0000"/>
                              </a:solidFill>
                              <a:latin typeface="Cambria Math"/>
                            </a:rPr>
                            <m:t>2</m:t>
                          </m:r>
                        </m:sub>
                      </m:sSub>
                      <m:sSub>
                        <m:sSubPr>
                          <m:ctrlPr>
                            <a:rPr lang="de-DE" i="1">
                              <a:solidFill>
                                <a:srgbClr val="030509"/>
                              </a:solidFill>
                              <a:latin typeface="Cambria Math"/>
                            </a:rPr>
                          </m:ctrlPr>
                        </m:sSubPr>
                        <m:e>
                          <m:r>
                            <a:rPr lang="en-US" i="1">
                              <a:solidFill>
                                <a:srgbClr val="030509"/>
                              </a:solidFill>
                              <a:latin typeface="Cambria Math"/>
                            </a:rPr>
                            <m:t>𝑅</m:t>
                          </m:r>
                        </m:e>
                        <m:sub>
                          <m:r>
                            <a:rPr lang="en-US" i="1">
                              <a:solidFill>
                                <a:srgbClr val="030509"/>
                              </a:solidFill>
                              <a:latin typeface="Cambria Math"/>
                            </a:rPr>
                            <m:t>𝐺𝑒𝑟𝑚𝑎𝑛𝑦</m:t>
                          </m:r>
                          <m:r>
                            <a:rPr lang="en-US" i="1">
                              <a:solidFill>
                                <a:srgbClr val="030509"/>
                              </a:solidFill>
                              <a:latin typeface="Cambria Math"/>
                            </a:rPr>
                            <m:t>,</m:t>
                          </m:r>
                          <m:r>
                            <a:rPr lang="en-US" i="1">
                              <a:solidFill>
                                <a:srgbClr val="030509"/>
                              </a:solidFill>
                              <a:latin typeface="Cambria Math"/>
                            </a:rPr>
                            <m:t>𝑡</m:t>
                          </m:r>
                        </m:sub>
                      </m:sSub>
                      <m:r>
                        <a:rPr lang="en-US" i="1">
                          <a:solidFill>
                            <a:srgbClr val="030509"/>
                          </a:solidFill>
                          <a:latin typeface="Cambria Math"/>
                        </a:rPr>
                        <m:t>+</m:t>
                      </m:r>
                      <m:sSub>
                        <m:sSubPr>
                          <m:ctrlPr>
                            <a:rPr lang="de-DE" i="1" smtClean="0">
                              <a:solidFill>
                                <a:srgbClr val="FF0000"/>
                              </a:solidFill>
                              <a:latin typeface="Cambria Math"/>
                            </a:rPr>
                          </m:ctrlPr>
                        </m:sSubPr>
                        <m:e>
                          <m:r>
                            <a:rPr lang="en-US" i="1">
                              <a:solidFill>
                                <a:srgbClr val="FF0000"/>
                              </a:solidFill>
                              <a:latin typeface="Cambria Math"/>
                            </a:rPr>
                            <m:t>𝛼</m:t>
                          </m:r>
                        </m:e>
                        <m:sub>
                          <m:r>
                            <a:rPr lang="en-US" i="1">
                              <a:solidFill>
                                <a:srgbClr val="FF0000"/>
                              </a:solidFill>
                              <a:latin typeface="Cambria Math"/>
                            </a:rPr>
                            <m:t>3</m:t>
                          </m:r>
                        </m:sub>
                      </m:sSub>
                      <m:f>
                        <m:fPr>
                          <m:ctrlPr>
                            <a:rPr lang="de-DE" i="1" smtClean="0">
                              <a:solidFill>
                                <a:srgbClr val="FF0000"/>
                              </a:solidFill>
                              <a:latin typeface="Cambria Math"/>
                            </a:rPr>
                          </m:ctrlPr>
                        </m:fPr>
                        <m:num>
                          <m:sSub>
                            <m:sSubPr>
                              <m:ctrlPr>
                                <a:rPr lang="de-DE" i="1">
                                  <a:solidFill>
                                    <a:srgbClr val="FF0000"/>
                                  </a:solidFill>
                                  <a:latin typeface="Cambria Math"/>
                                </a:rPr>
                              </m:ctrlPr>
                            </m:sSubPr>
                            <m:e>
                              <m:r>
                                <a:rPr lang="en-US" i="1">
                                  <a:solidFill>
                                    <a:srgbClr val="FF0000"/>
                                  </a:solidFill>
                                  <a:latin typeface="Cambria Math"/>
                                </a:rPr>
                                <m:t>𝐻𝑜𝑙𝑑𝑖𝑛𝑔𝑠</m:t>
                              </m:r>
                            </m:e>
                            <m:sub>
                              <m:r>
                                <a:rPr lang="de-DE" b="0" i="1" smtClean="0">
                                  <a:solidFill>
                                    <a:srgbClr val="FF0000"/>
                                  </a:solidFill>
                                  <a:latin typeface="Cambria Math"/>
                                </a:rPr>
                                <m:t>𝐺𝑒𝑟𝑚𝑎𝑛𝑦</m:t>
                              </m:r>
                              <m:r>
                                <a:rPr lang="de-DE" b="0" i="1" smtClean="0">
                                  <a:solidFill>
                                    <a:srgbClr val="FF0000"/>
                                  </a:solidFill>
                                  <a:latin typeface="Cambria Math"/>
                                </a:rPr>
                                <m:t>,</m:t>
                              </m:r>
                              <m:r>
                                <a:rPr lang="en-US" i="1">
                                  <a:solidFill>
                                    <a:srgbClr val="FF0000"/>
                                  </a:solidFill>
                                  <a:latin typeface="Cambria Math"/>
                                </a:rPr>
                                <m:t>𝑖</m:t>
                              </m:r>
                              <m:r>
                                <a:rPr lang="en-US" i="1">
                                  <a:solidFill>
                                    <a:srgbClr val="FF0000"/>
                                  </a:solidFill>
                                  <a:latin typeface="Cambria Math"/>
                                </a:rPr>
                                <m:t>,</m:t>
                              </m:r>
                              <m:r>
                                <a:rPr lang="en-US" i="1">
                                  <a:solidFill>
                                    <a:srgbClr val="FF0000"/>
                                  </a:solidFill>
                                  <a:latin typeface="Cambria Math"/>
                                </a:rPr>
                                <m:t>𝑡</m:t>
                              </m:r>
                              <m:r>
                                <a:rPr lang="en-US" i="1">
                                  <a:solidFill>
                                    <a:srgbClr val="FF0000"/>
                                  </a:solidFill>
                                  <a:latin typeface="Cambria Math"/>
                                </a:rPr>
                                <m:t>−1</m:t>
                              </m:r>
                            </m:sub>
                          </m:sSub>
                        </m:num>
                        <m:den>
                          <m:sSub>
                            <m:sSubPr>
                              <m:ctrlPr>
                                <a:rPr lang="de-DE" i="1">
                                  <a:solidFill>
                                    <a:srgbClr val="FF0000"/>
                                  </a:solidFill>
                                  <a:latin typeface="Cambria Math"/>
                                </a:rPr>
                              </m:ctrlPr>
                            </m:sSubPr>
                            <m:e>
                              <m:r>
                                <a:rPr lang="en-US" i="1">
                                  <a:solidFill>
                                    <a:srgbClr val="FF0000"/>
                                  </a:solidFill>
                                  <a:latin typeface="Cambria Math"/>
                                </a:rPr>
                                <m:t>𝐴𝑠𝑠𝑒𝑡𝑠</m:t>
                              </m:r>
                            </m:e>
                            <m:sub>
                              <m:r>
                                <a:rPr lang="en-US" i="1">
                                  <a:solidFill>
                                    <a:srgbClr val="FF0000"/>
                                  </a:solidFill>
                                  <a:latin typeface="Cambria Math"/>
                                </a:rPr>
                                <m:t>𝑖</m:t>
                              </m:r>
                              <m:r>
                                <a:rPr lang="en-US" i="1">
                                  <a:solidFill>
                                    <a:srgbClr val="FF0000"/>
                                  </a:solidFill>
                                  <a:latin typeface="Cambria Math"/>
                                </a:rPr>
                                <m:t>,</m:t>
                              </m:r>
                              <m:r>
                                <a:rPr lang="en-US" i="1">
                                  <a:solidFill>
                                    <a:srgbClr val="FF0000"/>
                                  </a:solidFill>
                                  <a:latin typeface="Cambria Math"/>
                                </a:rPr>
                                <m:t>𝑡</m:t>
                              </m:r>
                              <m:r>
                                <a:rPr lang="en-US" i="1">
                                  <a:solidFill>
                                    <a:srgbClr val="FF0000"/>
                                  </a:solidFill>
                                  <a:latin typeface="Cambria Math"/>
                                </a:rPr>
                                <m:t>−1</m:t>
                              </m:r>
                            </m:sub>
                          </m:sSub>
                        </m:den>
                      </m:f>
                      <m:sSub>
                        <m:sSubPr>
                          <m:ctrlPr>
                            <a:rPr lang="de-DE" i="1">
                              <a:solidFill>
                                <a:schemeClr val="bg1">
                                  <a:lumMod val="10000"/>
                                </a:schemeClr>
                              </a:solidFill>
                              <a:latin typeface="Cambria Math"/>
                            </a:rPr>
                          </m:ctrlPr>
                        </m:sSubPr>
                        <m:e>
                          <m:r>
                            <a:rPr lang="en-US" i="1">
                              <a:solidFill>
                                <a:schemeClr val="bg1">
                                  <a:lumMod val="10000"/>
                                </a:schemeClr>
                              </a:solidFill>
                              <a:latin typeface="Cambria Math"/>
                            </a:rPr>
                            <m:t>𝑅</m:t>
                          </m:r>
                        </m:e>
                        <m:sub>
                          <m:r>
                            <a:rPr lang="en-US" i="1">
                              <a:solidFill>
                                <a:schemeClr val="bg1">
                                  <a:lumMod val="10000"/>
                                </a:schemeClr>
                              </a:solidFill>
                              <a:latin typeface="Cambria Math"/>
                            </a:rPr>
                            <m:t>𝐺𝑒𝑟𝑚𝑎𝑛𝑦</m:t>
                          </m:r>
                          <m:r>
                            <a:rPr lang="en-US" i="1">
                              <a:solidFill>
                                <a:schemeClr val="bg1">
                                  <a:lumMod val="10000"/>
                                </a:schemeClr>
                              </a:solidFill>
                              <a:latin typeface="Cambria Math"/>
                            </a:rPr>
                            <m:t>,</m:t>
                          </m:r>
                          <m:r>
                            <a:rPr lang="en-US" i="1">
                              <a:solidFill>
                                <a:schemeClr val="bg1">
                                  <a:lumMod val="10000"/>
                                </a:schemeClr>
                              </a:solidFill>
                              <a:latin typeface="Cambria Math"/>
                            </a:rPr>
                            <m:t>𝑡</m:t>
                          </m:r>
                        </m:sub>
                      </m:sSub>
                      <m:r>
                        <a:rPr lang="de-DE" b="0" i="1" smtClean="0">
                          <a:solidFill>
                            <a:srgbClr val="030509"/>
                          </a:solidFill>
                          <a:latin typeface="Cambria Math"/>
                        </a:rPr>
                        <m:t>+…</m:t>
                      </m:r>
                    </m:oMath>
                  </m:oMathPara>
                </a14:m>
                <a:endParaRPr lang="de-DE" dirty="0" smtClean="0">
                  <a:solidFill>
                    <a:srgbClr val="030509"/>
                  </a:solidFill>
                </a:endParaRPr>
              </a:p>
            </p:txBody>
          </p:sp>
        </mc:Choice>
        <mc:Fallback>
          <p:sp>
            <p:nvSpPr>
              <p:cNvPr id="6" name="Rechteck 3"/>
              <p:cNvSpPr>
                <a:spLocks noRot="1" noChangeAspect="1" noMove="1" noResize="1" noEditPoints="1" noAdjustHandles="1" noChangeArrowheads="1" noChangeShapeType="1" noTextEdit="1"/>
              </p:cNvSpPr>
              <p:nvPr/>
            </p:nvSpPr>
            <p:spPr>
              <a:xfrm>
                <a:off x="0" y="3372914"/>
                <a:ext cx="9906000" cy="1280222"/>
              </a:xfrm>
              <a:prstGeom prst="rect">
                <a:avLst/>
              </a:prstGeom>
              <a:blipFill rotWithShape="1">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95028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Figure 1.B. Pairwise Comparison of Government Bond Yield Spreads: Spain versus Germany</a:t>
            </a:r>
            <a:endParaRPr lang="de-DE" dirty="0"/>
          </a:p>
        </p:txBody>
      </p:sp>
      <p:sp>
        <p:nvSpPr>
          <p:cNvPr id="5" name="Content Placeholder 2"/>
          <p:cNvSpPr>
            <a:spLocks noGrp="1"/>
          </p:cNvSpPr>
          <p:nvPr>
            <p:ph idx="1"/>
          </p:nvPr>
        </p:nvSpPr>
        <p:spPr>
          <a:xfrm>
            <a:off x="350838" y="1196753"/>
            <a:ext cx="9283700" cy="648072"/>
          </a:xfrm>
        </p:spPr>
        <p:txBody>
          <a:bodyPr/>
          <a:lstStyle/>
          <a:p>
            <a:pPr marL="0" indent="0" algn="just">
              <a:buNone/>
            </a:pPr>
            <a:r>
              <a:rPr lang="en-US" sz="1600" dirty="0"/>
              <a:t>This graphic shows the time series of 10-year government bond yields comparing </a:t>
            </a:r>
            <a:r>
              <a:rPr lang="en-US" sz="1600" dirty="0" smtClean="0"/>
              <a:t>Spanish and </a:t>
            </a:r>
            <a:r>
              <a:rPr lang="en-US" sz="1600" dirty="0"/>
              <a:t>German 10-year government bond yields since January </a:t>
            </a:r>
            <a:r>
              <a:rPr lang="en-US" sz="1600" dirty="0" smtClean="0"/>
              <a:t>2005 (Source: Bloomberg).</a:t>
            </a:r>
            <a:endParaRPr lang="en-US" sz="1600" dirty="0"/>
          </a:p>
        </p:txBody>
      </p:sp>
      <p:grpSp>
        <p:nvGrpSpPr>
          <p:cNvPr id="3" name="Group 2"/>
          <p:cNvGrpSpPr/>
          <p:nvPr/>
        </p:nvGrpSpPr>
        <p:grpSpPr>
          <a:xfrm>
            <a:off x="1712640" y="1988840"/>
            <a:ext cx="6480720" cy="4248472"/>
            <a:chOff x="1640632" y="1988840"/>
            <a:chExt cx="6480720" cy="4248472"/>
          </a:xfrm>
        </p:grpSpPr>
        <p:pic>
          <p:nvPicPr>
            <p:cNvPr id="8" name="Grafik 1"/>
            <p:cNvPicPr/>
            <p:nvPr/>
          </p:nvPicPr>
          <p:blipFill>
            <a:blip r:embed="rId2">
              <a:extLst>
                <a:ext uri="{28A0092B-C50C-407E-A947-70E740481C1C}">
                  <a14:useLocalDpi xmlns:a14="http://schemas.microsoft.com/office/drawing/2010/main" val="0"/>
                </a:ext>
              </a:extLst>
            </a:blip>
            <a:stretch>
              <a:fillRect/>
            </a:stretch>
          </p:blipFill>
          <p:spPr>
            <a:xfrm>
              <a:off x="1640632" y="1988840"/>
              <a:ext cx="6480720" cy="4248472"/>
            </a:xfrm>
            <a:prstGeom prst="rect">
              <a:avLst/>
            </a:prstGeom>
          </p:spPr>
        </p:pic>
        <p:sp>
          <p:nvSpPr>
            <p:cNvPr id="10" name="Textfeld 16"/>
            <p:cNvSpPr txBox="1"/>
            <p:nvPr/>
          </p:nvSpPr>
          <p:spPr>
            <a:xfrm>
              <a:off x="6681192" y="3212689"/>
              <a:ext cx="317500" cy="206375"/>
            </a:xfrm>
            <a:prstGeom prst="rect">
              <a:avLst/>
            </a:prstGeom>
            <a:solidFill>
              <a:schemeClr val="lt1"/>
            </a:solidFill>
            <a:ln w="3175">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de-DE" sz="900">
                  <a:solidFill>
                    <a:srgbClr val="000000"/>
                  </a:solidFill>
                  <a:effectLst/>
                  <a:latin typeface="Times New Roman"/>
                  <a:ea typeface="Calibri"/>
                </a:rPr>
                <a:t>A</a:t>
              </a:r>
              <a:endParaRPr lang="en-US" sz="1100">
                <a:solidFill>
                  <a:srgbClr val="000000"/>
                </a:solidFill>
                <a:effectLst/>
                <a:latin typeface="Times New Roman"/>
                <a:ea typeface="Calibri"/>
              </a:endParaRPr>
            </a:p>
          </p:txBody>
        </p:sp>
        <p:sp>
          <p:nvSpPr>
            <p:cNvPr id="11" name="Textfeld 17"/>
            <p:cNvSpPr txBox="1"/>
            <p:nvPr/>
          </p:nvSpPr>
          <p:spPr>
            <a:xfrm>
              <a:off x="7257256" y="3906701"/>
              <a:ext cx="516255" cy="206375"/>
            </a:xfrm>
            <a:prstGeom prst="rect">
              <a:avLst/>
            </a:prstGeom>
            <a:solidFill>
              <a:schemeClr val="lt1"/>
            </a:solidFill>
            <a:ln w="3175">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de-DE" sz="900" dirty="0">
                  <a:solidFill>
                    <a:srgbClr val="000000"/>
                  </a:solidFill>
                  <a:effectLst/>
                  <a:latin typeface="Times New Roman"/>
                  <a:ea typeface="Calibri"/>
                </a:rPr>
                <a:t>BBB+</a:t>
              </a:r>
              <a:endParaRPr lang="en-US" sz="1100" dirty="0">
                <a:solidFill>
                  <a:srgbClr val="000000"/>
                </a:solidFill>
                <a:effectLst/>
                <a:latin typeface="Times New Roman"/>
                <a:ea typeface="Calibri"/>
              </a:endParaRPr>
            </a:p>
          </p:txBody>
        </p:sp>
        <p:sp>
          <p:nvSpPr>
            <p:cNvPr id="12" name="Textfeld 18"/>
            <p:cNvSpPr txBox="1"/>
            <p:nvPr/>
          </p:nvSpPr>
          <p:spPr>
            <a:xfrm>
              <a:off x="6339562" y="3700326"/>
              <a:ext cx="341630" cy="206375"/>
            </a:xfrm>
            <a:prstGeom prst="rect">
              <a:avLst/>
            </a:prstGeom>
            <a:solidFill>
              <a:schemeClr val="lt1"/>
            </a:solidFill>
            <a:ln w="3175">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de-DE" sz="900" dirty="0">
                  <a:solidFill>
                    <a:srgbClr val="000000"/>
                  </a:solidFill>
                  <a:effectLst/>
                  <a:latin typeface="Times New Roman"/>
                  <a:ea typeface="Calibri"/>
                </a:rPr>
                <a:t>A++A</a:t>
              </a:r>
              <a:endParaRPr lang="en-US" sz="1100" dirty="0">
                <a:solidFill>
                  <a:srgbClr val="000000"/>
                </a:solidFill>
                <a:effectLst/>
                <a:latin typeface="Times New Roman"/>
                <a:ea typeface="Calibri"/>
              </a:endParaRPr>
            </a:p>
          </p:txBody>
        </p:sp>
      </p:grpSp>
    </p:spTree>
    <p:extLst>
      <p:ext uri="{BB962C8B-B14F-4D97-AF65-F5344CB8AC3E}">
        <p14:creationId xmlns:p14="http://schemas.microsoft.com/office/powerpoint/2010/main" val="21149157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488" y="404813"/>
            <a:ext cx="9561512" cy="503237"/>
          </a:xfrm>
        </p:spPr>
        <p:txBody>
          <a:bodyPr/>
          <a:lstStyle/>
          <a:p>
            <a:r>
              <a:rPr lang="en-US" dirty="0" smtClean="0"/>
              <a:t>Table </a:t>
            </a:r>
            <a:r>
              <a:rPr lang="en-US" dirty="0" smtClean="0"/>
              <a:t>6. </a:t>
            </a:r>
            <a:r>
              <a:rPr lang="en-US" dirty="0" smtClean="0"/>
              <a:t>Results </a:t>
            </a:r>
            <a:r>
              <a:rPr lang="en-US" dirty="0"/>
              <a:t>from </a:t>
            </a:r>
            <a:r>
              <a:rPr lang="en-US" dirty="0" smtClean="0"/>
              <a:t>Seemingly </a:t>
            </a:r>
            <a:r>
              <a:rPr lang="en-US" dirty="0"/>
              <a:t>U</a:t>
            </a:r>
            <a:r>
              <a:rPr lang="en-US" dirty="0" smtClean="0"/>
              <a:t>nrelated </a:t>
            </a:r>
            <a:r>
              <a:rPr lang="en-US" dirty="0"/>
              <a:t>Regressions (cont’d)</a:t>
            </a:r>
            <a:endParaRPr lang="de-DE" dirty="0"/>
          </a:p>
        </p:txBody>
      </p:sp>
      <mc:AlternateContent xmlns:mc="http://schemas.openxmlformats.org/markup-compatibility/2006" xmlns:a14="http://schemas.microsoft.com/office/drawing/2010/main">
        <mc:Choice Requires="a14">
          <p:sp>
            <p:nvSpPr>
              <p:cNvPr id="5" name="Inhaltsplatzhalter 4"/>
              <p:cNvSpPr>
                <a:spLocks noGrp="1"/>
              </p:cNvSpPr>
              <p:nvPr>
                <p:ph idx="1"/>
              </p:nvPr>
            </p:nvSpPr>
            <p:spPr>
              <a:xfrm>
                <a:off x="350838" y="3789040"/>
                <a:ext cx="9283700" cy="1007889"/>
              </a:xfrm>
            </p:spPr>
            <p:txBody>
              <a:bodyPr/>
              <a:lstStyle/>
              <a:p>
                <a14:m>
                  <m:oMath xmlns:m="http://schemas.openxmlformats.org/officeDocument/2006/math">
                    <m:r>
                      <a:rPr lang="en-US" i="1">
                        <a:latin typeface="Cambria Math"/>
                      </a:rPr>
                      <m:t> </m:t>
                    </m:r>
                    <m:sSub>
                      <m:sSubPr>
                        <m:ctrlPr>
                          <a:rPr lang="de-DE" i="1">
                            <a:latin typeface="Cambria Math"/>
                          </a:rPr>
                        </m:ctrlPr>
                      </m:sSubPr>
                      <m:e>
                        <m:acc>
                          <m:accPr>
                            <m:chr m:val="̂"/>
                            <m:ctrlPr>
                              <a:rPr lang="de-DE" i="1">
                                <a:latin typeface="Cambria Math"/>
                              </a:rPr>
                            </m:ctrlPr>
                          </m:accPr>
                          <m:e>
                            <m:r>
                              <a:rPr lang="en-US" i="1">
                                <a:latin typeface="Cambria Math"/>
                              </a:rPr>
                              <m:t>𝛼</m:t>
                            </m:r>
                          </m:e>
                        </m:acc>
                      </m:e>
                      <m:sub>
                        <m:r>
                          <a:rPr lang="en-US" i="1">
                            <a:latin typeface="Cambria Math"/>
                          </a:rPr>
                          <m:t>0</m:t>
                        </m:r>
                      </m:sub>
                    </m:sSub>
                  </m:oMath>
                </a14:m>
                <a:r>
                  <a:rPr lang="en-US" dirty="0"/>
                  <a:t>, </a:t>
                </a:r>
                <a14:m>
                  <m:oMath xmlns:m="http://schemas.openxmlformats.org/officeDocument/2006/math">
                    <m:sSub>
                      <m:sSubPr>
                        <m:ctrlPr>
                          <a:rPr lang="de-DE" i="1">
                            <a:latin typeface="Cambria Math"/>
                          </a:rPr>
                        </m:ctrlPr>
                      </m:sSubPr>
                      <m:e>
                        <m:acc>
                          <m:accPr>
                            <m:chr m:val="̂"/>
                            <m:ctrlPr>
                              <a:rPr lang="de-DE" i="1">
                                <a:latin typeface="Cambria Math"/>
                              </a:rPr>
                            </m:ctrlPr>
                          </m:accPr>
                          <m:e>
                            <m:r>
                              <a:rPr lang="en-US" i="1">
                                <a:latin typeface="Cambria Math"/>
                              </a:rPr>
                              <m:t>𝛼</m:t>
                            </m:r>
                          </m:e>
                        </m:acc>
                      </m:e>
                      <m:sub>
                        <m:r>
                          <a:rPr lang="en-US" i="1">
                            <a:latin typeface="Cambria Math"/>
                          </a:rPr>
                          <m:t>1</m:t>
                        </m:r>
                      </m:sub>
                    </m:sSub>
                  </m:oMath>
                </a14:m>
                <a:r>
                  <a:rPr lang="en-US" dirty="0"/>
                  <a:t>, </a:t>
                </a:r>
                <a14:m>
                  <m:oMath xmlns:m="http://schemas.openxmlformats.org/officeDocument/2006/math">
                    <m:sSub>
                      <m:sSubPr>
                        <m:ctrlPr>
                          <a:rPr lang="de-DE" i="1">
                            <a:latin typeface="Cambria Math"/>
                          </a:rPr>
                        </m:ctrlPr>
                      </m:sSubPr>
                      <m:e>
                        <m:acc>
                          <m:accPr>
                            <m:chr m:val="̂"/>
                            <m:ctrlPr>
                              <a:rPr lang="de-DE" i="1">
                                <a:latin typeface="Cambria Math"/>
                              </a:rPr>
                            </m:ctrlPr>
                          </m:accPr>
                          <m:e>
                            <m:r>
                              <a:rPr lang="en-US" i="1">
                                <a:latin typeface="Cambria Math"/>
                              </a:rPr>
                              <m:t>𝛼</m:t>
                            </m:r>
                          </m:e>
                        </m:acc>
                      </m:e>
                      <m:sub>
                        <m:r>
                          <a:rPr lang="en-US" i="1">
                            <a:latin typeface="Cambria Math"/>
                          </a:rPr>
                          <m:t>2</m:t>
                        </m:r>
                      </m:sub>
                    </m:sSub>
                  </m:oMath>
                </a14:m>
                <a:r>
                  <a:rPr lang="en-US" dirty="0"/>
                  <a:t> and </a:t>
                </a:r>
                <a14:m>
                  <m:oMath xmlns:m="http://schemas.openxmlformats.org/officeDocument/2006/math">
                    <m:sSub>
                      <m:sSubPr>
                        <m:ctrlPr>
                          <a:rPr lang="de-DE" i="1">
                            <a:latin typeface="Cambria Math"/>
                          </a:rPr>
                        </m:ctrlPr>
                      </m:sSubPr>
                      <m:e>
                        <m:acc>
                          <m:accPr>
                            <m:chr m:val="̂"/>
                            <m:ctrlPr>
                              <a:rPr lang="de-DE" i="1">
                                <a:latin typeface="Cambria Math"/>
                              </a:rPr>
                            </m:ctrlPr>
                          </m:accPr>
                          <m:e>
                            <m:r>
                              <a:rPr lang="en-US" i="1">
                                <a:latin typeface="Cambria Math"/>
                              </a:rPr>
                              <m:t>𝛼</m:t>
                            </m:r>
                          </m:e>
                        </m:acc>
                      </m:e>
                      <m:sub>
                        <m:r>
                          <a:rPr lang="en-US" i="1">
                            <a:latin typeface="Cambria Math"/>
                          </a:rPr>
                          <m:t>3</m:t>
                        </m:r>
                      </m:sub>
                    </m:sSub>
                  </m:oMath>
                </a14:m>
                <a:r>
                  <a:rPr lang="en-US" dirty="0"/>
                  <a:t> are point estimates under the constraints they are constant across all banks</a:t>
                </a:r>
                <a:r>
                  <a:rPr lang="en-US" dirty="0" smtClean="0"/>
                  <a:t>.</a:t>
                </a:r>
              </a:p>
              <a:p>
                <a:endParaRPr lang="en-US" dirty="0"/>
              </a:p>
              <a:p>
                <a:r>
                  <a:rPr lang="en-US" dirty="0"/>
                  <a:t>We thus can interpret these coefficients as average factor loadings of our sample banks.</a:t>
                </a:r>
                <a:endParaRPr lang="de-DE" dirty="0"/>
              </a:p>
            </p:txBody>
          </p:sp>
        </mc:Choice>
        <mc:Fallback xmlns="">
          <p:sp>
            <p:nvSpPr>
              <p:cNvPr id="5" name="Inhaltsplatzhalter 4"/>
              <p:cNvSpPr>
                <a:spLocks noGrp="1" noRot="1" noChangeAspect="1" noMove="1" noResize="1" noEditPoints="1" noAdjustHandles="1" noChangeArrowheads="1" noChangeShapeType="1" noTextEdit="1"/>
              </p:cNvSpPr>
              <p:nvPr>
                <p:ph idx="1"/>
              </p:nvPr>
            </p:nvSpPr>
            <p:spPr>
              <a:xfrm>
                <a:off x="350838" y="3789040"/>
                <a:ext cx="9283700" cy="1007889"/>
              </a:xfrm>
              <a:blipFill rotWithShape="0">
                <a:blip r:embed="rId4"/>
                <a:stretch>
                  <a:fillRect l="-591" t="-3030" r="-131" b="-84242"/>
                </a:stretch>
              </a:blipFill>
            </p:spPr>
            <p:txBody>
              <a:bodyPr/>
              <a:lstStyle/>
              <a:p>
                <a:r>
                  <a:rPr lang="de-DE">
                    <a:noFill/>
                  </a:rPr>
                  <a:t> </a:t>
                </a:r>
              </a:p>
            </p:txBody>
          </p:sp>
        </mc:Fallback>
      </mc:AlternateContent>
      <p:sp>
        <p:nvSpPr>
          <p:cNvPr id="7" name="Ellipse 6"/>
          <p:cNvSpPr/>
          <p:nvPr/>
        </p:nvSpPr>
        <p:spPr>
          <a:xfrm>
            <a:off x="3656856" y="1052736"/>
            <a:ext cx="1224136" cy="22322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p:cNvSpPr/>
          <p:nvPr/>
        </p:nvSpPr>
        <p:spPr>
          <a:xfrm>
            <a:off x="6681192" y="1110195"/>
            <a:ext cx="1224136" cy="22322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4" name="Table 3"/>
          <p:cNvGraphicFramePr>
            <a:graphicFrameLocks noGrp="1"/>
          </p:cNvGraphicFramePr>
          <p:nvPr>
            <p:extLst>
              <p:ext uri="{D42A27DB-BD31-4B8C-83A1-F6EECF244321}">
                <p14:modId xmlns:p14="http://schemas.microsoft.com/office/powerpoint/2010/main" val="804100108"/>
              </p:ext>
            </p:extLst>
          </p:nvPr>
        </p:nvGraphicFramePr>
        <p:xfrm>
          <a:off x="347155" y="1196752"/>
          <a:ext cx="9283698" cy="1920240"/>
        </p:xfrm>
        <a:graphic>
          <a:graphicData uri="http://schemas.openxmlformats.org/drawingml/2006/table">
            <a:tbl>
              <a:tblPr firstRow="1" firstCol="1" bandRow="1"/>
              <a:tblGrid>
                <a:gridCol w="1547283"/>
                <a:gridCol w="1547283"/>
                <a:gridCol w="1547283"/>
                <a:gridCol w="1547283"/>
                <a:gridCol w="1547283"/>
                <a:gridCol w="1547283"/>
              </a:tblGrid>
              <a:tr h="0">
                <a:tc>
                  <a:txBody>
                    <a:bodyPr/>
                    <a:lstStyle/>
                    <a:p>
                      <a:pPr>
                        <a:spcAft>
                          <a:spcPts val="0"/>
                        </a:spcAft>
                      </a:pPr>
                      <a:r>
                        <a:rPr lang="de-DE" sz="1400" b="1">
                          <a:solidFill>
                            <a:srgbClr val="000000"/>
                          </a:solidFill>
                          <a:effectLst/>
                          <a:latin typeface="+mj-lt"/>
                          <a:ea typeface="Times New Roman"/>
                        </a:rPr>
                        <a:t>GIPSI</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α0</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α</a:t>
                      </a:r>
                      <a:r>
                        <a:rPr lang="de-DE" sz="1400" b="1" baseline="-25000">
                          <a:solidFill>
                            <a:srgbClr val="000000"/>
                          </a:solidFill>
                          <a:effectLst/>
                          <a:latin typeface="+mj-lt"/>
                          <a:ea typeface="Times New Roman"/>
                        </a:rPr>
                        <a:t>1</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α</a:t>
                      </a:r>
                      <a:r>
                        <a:rPr lang="de-DE" sz="1400" b="1" baseline="-25000">
                          <a:solidFill>
                            <a:srgbClr val="000000"/>
                          </a:solidFill>
                          <a:effectLst/>
                          <a:latin typeface="+mj-lt"/>
                          <a:ea typeface="Times New Roman"/>
                        </a:rPr>
                        <a:t>2</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α3</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400" b="1">
                          <a:solidFill>
                            <a:srgbClr val="000000"/>
                          </a:solidFill>
                          <a:effectLst/>
                          <a:latin typeface="+mj-lt"/>
                          <a:ea typeface="Times New Roman"/>
                        </a:rPr>
                        <a:t>Prob &gt; chi</a:t>
                      </a:r>
                      <a:r>
                        <a:rPr lang="de-DE" sz="1400" b="1" baseline="30000">
                          <a:solidFill>
                            <a:srgbClr val="000000"/>
                          </a:solidFill>
                          <a:effectLst/>
                          <a:latin typeface="+mj-lt"/>
                          <a:ea typeface="Times New Roman"/>
                        </a:rPr>
                        <a:t>2</a:t>
                      </a:r>
                      <a:r>
                        <a:rPr lang="de-DE" sz="1400" b="1">
                          <a:solidFill>
                            <a:srgbClr val="000000"/>
                          </a:solidFill>
                          <a:effectLst/>
                          <a:latin typeface="+mj-lt"/>
                          <a:ea typeface="Times New Roman"/>
                        </a:rPr>
                        <a:t> </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de-DE" sz="1400">
                          <a:solidFill>
                            <a:srgbClr val="000000"/>
                          </a:solidFill>
                          <a:effectLst/>
                          <a:latin typeface="+mj-lt"/>
                          <a:ea typeface="Times New Roman"/>
                        </a:rPr>
                        <a:t>GIPSI</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0.316***</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6.423***</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-2.446***</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4.380***</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&lt;0.001</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0">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(8.86)</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(16.07)</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(-37.89)</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(2.73)</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r>
              <a:tr h="0">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r>
              <a:tr h="0">
                <a:tc>
                  <a:txBody>
                    <a:bodyPr/>
                    <a:lstStyle/>
                    <a:p>
                      <a:pPr>
                        <a:spcAft>
                          <a:spcPts val="0"/>
                        </a:spcAft>
                      </a:pPr>
                      <a:r>
                        <a:rPr lang="de-DE" sz="1400">
                          <a:solidFill>
                            <a:srgbClr val="000000"/>
                          </a:solidFill>
                          <a:effectLst/>
                          <a:latin typeface="+mj-lt"/>
                          <a:ea typeface="Times New Roman"/>
                        </a:rPr>
                        <a:t>Italy</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0.365***</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9.444***</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-2.330***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3.664**</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&lt;0.001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(10.87)</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(13.46)</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(-31.37)</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(2.21)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r>
              <a:tr h="0">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r>
              <a:tr h="0">
                <a:tc>
                  <a:txBody>
                    <a:bodyPr/>
                    <a:lstStyle/>
                    <a:p>
                      <a:pPr>
                        <a:spcAft>
                          <a:spcPts val="0"/>
                        </a:spcAft>
                      </a:pPr>
                      <a:r>
                        <a:rPr lang="de-DE" sz="1400">
                          <a:solidFill>
                            <a:srgbClr val="000000"/>
                          </a:solidFill>
                          <a:effectLst/>
                          <a:latin typeface="+mj-lt"/>
                          <a:ea typeface="Times New Roman"/>
                        </a:rPr>
                        <a:t>Spain</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0.381***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5.368***</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--2.442***</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3.690**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&lt;0.001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pPr>
                        <a:spcAft>
                          <a:spcPts val="0"/>
                        </a:spcAft>
                      </a:pPr>
                      <a:r>
                        <a:rPr lang="de-DE" sz="1400">
                          <a:solidFill>
                            <a:srgbClr val="000000"/>
                          </a:solidFill>
                          <a:effectLst/>
                          <a:latin typeface="+mj-lt"/>
                          <a:ea typeface="Times New Roman"/>
                        </a:rPr>
                        <a:t> </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(10.42)</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(12.18)</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(-38.00)</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(2.24)</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dirty="0">
                          <a:solidFill>
                            <a:srgbClr val="000000"/>
                          </a:solidFill>
                          <a:effectLst/>
                          <a:latin typeface="+mj-lt"/>
                          <a:ea typeface="Times New Roman"/>
                        </a:rPr>
                        <a:t> </a:t>
                      </a:r>
                      <a:endParaRPr lang="en-US" sz="14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1167294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472" y="404813"/>
            <a:ext cx="9505056" cy="503237"/>
          </a:xfrm>
        </p:spPr>
        <p:txBody>
          <a:bodyPr/>
          <a:lstStyle/>
          <a:p>
            <a:r>
              <a:rPr lang="en-US" dirty="0"/>
              <a:t>Table </a:t>
            </a:r>
            <a:r>
              <a:rPr lang="en-US" dirty="0" smtClean="0"/>
              <a:t>6. </a:t>
            </a:r>
            <a:r>
              <a:rPr lang="en-US" dirty="0"/>
              <a:t>Results from Seemingly Unrelated Regressions (cont’d)</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350838" y="4797151"/>
                <a:ext cx="9283700" cy="1727473"/>
              </a:xfrm>
            </p:spPr>
            <p:txBody>
              <a:bodyPr/>
              <a:lstStyle/>
              <a:p>
                <a14:m>
                  <m:oMath xmlns:m="http://schemas.openxmlformats.org/officeDocument/2006/math">
                    <m:sSub>
                      <m:sSubPr>
                        <m:ctrlPr>
                          <a:rPr lang="de-DE" i="1">
                            <a:latin typeface="Cambria Math"/>
                          </a:rPr>
                        </m:ctrlPr>
                      </m:sSubPr>
                      <m:e>
                        <m:acc>
                          <m:accPr>
                            <m:chr m:val="̂"/>
                            <m:ctrlPr>
                              <a:rPr lang="de-DE" i="1">
                                <a:latin typeface="Cambria Math"/>
                              </a:rPr>
                            </m:ctrlPr>
                          </m:accPr>
                          <m:e>
                            <m:r>
                              <a:rPr lang="en-US" i="1">
                                <a:latin typeface="Cambria Math"/>
                              </a:rPr>
                              <m:t>𝛽</m:t>
                            </m:r>
                          </m:e>
                        </m:acc>
                      </m:e>
                      <m:sub>
                        <m:r>
                          <a:rPr lang="de-DE" i="1">
                            <a:latin typeface="Cambria Math"/>
                          </a:rPr>
                          <m:t>𝐺𝑒𝑟𝑚𝑎𝑛𝑦</m:t>
                        </m:r>
                      </m:sub>
                    </m:sSub>
                  </m:oMath>
                </a14:m>
                <a:r>
                  <a:rPr lang="en-US" dirty="0"/>
                  <a:t> is taking the form </a:t>
                </a:r>
                <a14:m>
                  <m:oMath xmlns:m="http://schemas.openxmlformats.org/officeDocument/2006/math">
                    <m:sSub>
                      <m:sSubPr>
                        <m:ctrlPr>
                          <a:rPr lang="de-DE" i="1">
                            <a:solidFill>
                              <a:srgbClr val="FF0000"/>
                            </a:solidFill>
                            <a:latin typeface="Cambria Math"/>
                          </a:rPr>
                        </m:ctrlPr>
                      </m:sSubPr>
                      <m:e>
                        <m:r>
                          <a:rPr lang="en-US" i="1">
                            <a:solidFill>
                              <a:srgbClr val="FF0000"/>
                            </a:solidFill>
                            <a:latin typeface="Cambria Math"/>
                          </a:rPr>
                          <m:t>𝛼</m:t>
                        </m:r>
                      </m:e>
                      <m:sub>
                        <m:r>
                          <a:rPr lang="en-US" i="1">
                            <a:solidFill>
                              <a:srgbClr val="FF0000"/>
                            </a:solidFill>
                            <a:latin typeface="Cambria Math"/>
                          </a:rPr>
                          <m:t>2</m:t>
                        </m:r>
                      </m:sub>
                    </m:sSub>
                    <m:r>
                      <a:rPr lang="en-US" i="1">
                        <a:solidFill>
                          <a:srgbClr val="FF0000"/>
                        </a:solidFill>
                        <a:latin typeface="Cambria Math"/>
                      </a:rPr>
                      <m:t>+</m:t>
                    </m:r>
                    <m:sSub>
                      <m:sSubPr>
                        <m:ctrlPr>
                          <a:rPr lang="de-DE" i="1">
                            <a:solidFill>
                              <a:srgbClr val="FF0000"/>
                            </a:solidFill>
                            <a:latin typeface="Cambria Math"/>
                          </a:rPr>
                        </m:ctrlPr>
                      </m:sSubPr>
                      <m:e>
                        <m:r>
                          <a:rPr lang="en-US" i="1">
                            <a:solidFill>
                              <a:srgbClr val="FF0000"/>
                            </a:solidFill>
                            <a:latin typeface="Cambria Math"/>
                          </a:rPr>
                          <m:t>𝛼</m:t>
                        </m:r>
                      </m:e>
                      <m:sub>
                        <m:r>
                          <a:rPr lang="en-US" i="1">
                            <a:solidFill>
                              <a:srgbClr val="FF0000"/>
                            </a:solidFill>
                            <a:latin typeface="Cambria Math"/>
                          </a:rPr>
                          <m:t>3</m:t>
                        </m:r>
                      </m:sub>
                    </m:sSub>
                    <m:f>
                      <m:fPr>
                        <m:ctrlPr>
                          <a:rPr lang="de-DE" i="1">
                            <a:solidFill>
                              <a:srgbClr val="FF0000"/>
                            </a:solidFill>
                            <a:latin typeface="Cambria Math"/>
                          </a:rPr>
                        </m:ctrlPr>
                      </m:fPr>
                      <m:num>
                        <m:sSub>
                          <m:sSubPr>
                            <m:ctrlPr>
                              <a:rPr lang="de-DE" i="1">
                                <a:solidFill>
                                  <a:srgbClr val="FF0000"/>
                                </a:solidFill>
                                <a:latin typeface="Cambria Math"/>
                              </a:rPr>
                            </m:ctrlPr>
                          </m:sSubPr>
                          <m:e>
                            <m:r>
                              <a:rPr lang="en-US" i="1">
                                <a:solidFill>
                                  <a:srgbClr val="FF0000"/>
                                </a:solidFill>
                                <a:latin typeface="Cambria Math"/>
                              </a:rPr>
                              <m:t>∆</m:t>
                            </m:r>
                            <m:r>
                              <a:rPr lang="en-US" i="1">
                                <a:solidFill>
                                  <a:srgbClr val="FF0000"/>
                                </a:solidFill>
                                <a:latin typeface="Cambria Math"/>
                              </a:rPr>
                              <m:t>𝑀𝑀𝐹</m:t>
                            </m:r>
                          </m:e>
                          <m:sub>
                            <m:r>
                              <a:rPr lang="en-US" i="1">
                                <a:solidFill>
                                  <a:srgbClr val="FF0000"/>
                                </a:solidFill>
                                <a:latin typeface="Cambria Math"/>
                              </a:rPr>
                              <m:t>𝑖</m:t>
                            </m:r>
                            <m:r>
                              <a:rPr lang="en-US" i="1">
                                <a:solidFill>
                                  <a:srgbClr val="FF0000"/>
                                </a:solidFill>
                                <a:latin typeface="Cambria Math"/>
                              </a:rPr>
                              <m:t>,</m:t>
                            </m:r>
                            <m:r>
                              <a:rPr lang="en-US" i="1">
                                <a:solidFill>
                                  <a:srgbClr val="FF0000"/>
                                </a:solidFill>
                                <a:latin typeface="Cambria Math"/>
                              </a:rPr>
                              <m:t>𝑡</m:t>
                            </m:r>
                          </m:sub>
                        </m:sSub>
                      </m:num>
                      <m:den>
                        <m:sSub>
                          <m:sSubPr>
                            <m:ctrlPr>
                              <a:rPr lang="de-DE" i="1">
                                <a:solidFill>
                                  <a:srgbClr val="FF0000"/>
                                </a:solidFill>
                                <a:latin typeface="Cambria Math"/>
                              </a:rPr>
                            </m:ctrlPr>
                          </m:sSubPr>
                          <m:e>
                            <m:r>
                              <a:rPr lang="en-US" i="1">
                                <a:solidFill>
                                  <a:srgbClr val="FF0000"/>
                                </a:solidFill>
                                <a:latin typeface="Cambria Math"/>
                              </a:rPr>
                              <m:t>𝐴𝑠𝑠𝑒𝑡𝑠</m:t>
                            </m:r>
                          </m:e>
                          <m:sub>
                            <m:r>
                              <a:rPr lang="en-US" i="1">
                                <a:solidFill>
                                  <a:srgbClr val="FF0000"/>
                                </a:solidFill>
                                <a:latin typeface="Cambria Math"/>
                              </a:rPr>
                              <m:t>𝑖</m:t>
                            </m:r>
                            <m:r>
                              <a:rPr lang="en-US" i="1">
                                <a:solidFill>
                                  <a:srgbClr val="FF0000"/>
                                </a:solidFill>
                                <a:latin typeface="Cambria Math"/>
                              </a:rPr>
                              <m:t>,</m:t>
                            </m:r>
                            <m:r>
                              <a:rPr lang="en-US" i="1">
                                <a:solidFill>
                                  <a:srgbClr val="FF0000"/>
                                </a:solidFill>
                                <a:latin typeface="Cambria Math"/>
                              </a:rPr>
                              <m:t>𝑡</m:t>
                            </m:r>
                            <m:r>
                              <a:rPr lang="en-US" i="1">
                                <a:solidFill>
                                  <a:srgbClr val="FF0000"/>
                                </a:solidFill>
                                <a:latin typeface="Cambria Math"/>
                              </a:rPr>
                              <m:t>−1</m:t>
                            </m:r>
                          </m:sub>
                        </m:sSub>
                      </m:den>
                    </m:f>
                  </m:oMath>
                </a14:m>
                <a:endParaRPr lang="de-DE" dirty="0">
                  <a:solidFill>
                    <a:srgbClr val="FF0000"/>
                  </a:solidFill>
                </a:endParaRPr>
              </a:p>
              <a:p>
                <a:endParaRPr lang="en-US" dirty="0"/>
              </a:p>
              <a:p>
                <a14:m>
                  <m:oMath xmlns:m="http://schemas.openxmlformats.org/officeDocument/2006/math">
                    <m:sSub>
                      <m:sSubPr>
                        <m:ctrlPr>
                          <a:rPr lang="en-US" i="1">
                            <a:latin typeface="Cambria Math"/>
                          </a:rPr>
                        </m:ctrlPr>
                      </m:sSubPr>
                      <m:e>
                        <m:acc>
                          <m:accPr>
                            <m:chr m:val="̂"/>
                            <m:ctrlPr>
                              <a:rPr lang="en-US" i="1">
                                <a:latin typeface="Cambria Math"/>
                              </a:rPr>
                            </m:ctrlPr>
                          </m:accPr>
                          <m:e>
                            <m:r>
                              <a:rPr lang="en-US" i="1">
                                <a:latin typeface="Cambria Math"/>
                              </a:rPr>
                              <m:t>𝛽</m:t>
                            </m:r>
                          </m:e>
                        </m:acc>
                      </m:e>
                      <m:sub>
                        <m:r>
                          <a:rPr lang="de-DE" i="1">
                            <a:latin typeface="Cambria Math"/>
                          </a:rPr>
                          <m:t>𝐺𝑒𝑟𝑚𝑎𝑛𝑦</m:t>
                        </m:r>
                      </m:sub>
                    </m:sSub>
                    <m:r>
                      <a:rPr lang="en-US" i="1">
                        <a:latin typeface="Cambria Math"/>
                      </a:rPr>
                      <m:t> </m:t>
                    </m:r>
                  </m:oMath>
                </a14:m>
                <a:r>
                  <a:rPr lang="en-US" dirty="0"/>
                  <a:t>should be </a:t>
                </a:r>
                <a:r>
                  <a:rPr lang="en-US" dirty="0"/>
                  <a:t>more negative if </a:t>
                </a:r>
                <a:r>
                  <a:rPr lang="en-US" dirty="0"/>
                  <a:t>banks have larger </a:t>
                </a:r>
                <a:r>
                  <a:rPr lang="en-US" dirty="0"/>
                  <a:t>MMF withdrawals </a:t>
                </a:r>
                <a:r>
                  <a:rPr lang="en-US" dirty="0"/>
                  <a:t>(</a:t>
                </a:r>
                <a14:m>
                  <m:oMath xmlns:m="http://schemas.openxmlformats.org/officeDocument/2006/math">
                    <m:sSub>
                      <m:sSubPr>
                        <m:ctrlPr>
                          <a:rPr lang="en-US" i="1">
                            <a:solidFill>
                              <a:srgbClr val="FF0000"/>
                            </a:solidFill>
                            <a:latin typeface="Cambria Math"/>
                          </a:rPr>
                        </m:ctrlPr>
                      </m:sSubPr>
                      <m:e>
                        <m:r>
                          <a:rPr lang="en-US" i="1">
                            <a:solidFill>
                              <a:srgbClr val="FF0000"/>
                            </a:solidFill>
                            <a:latin typeface="Cambria Math"/>
                          </a:rPr>
                          <m:t>𝛼</m:t>
                        </m:r>
                      </m:e>
                      <m:sub>
                        <m:r>
                          <a:rPr lang="de-DE" i="1">
                            <a:solidFill>
                              <a:srgbClr val="FF0000"/>
                            </a:solidFill>
                            <a:latin typeface="Cambria Math"/>
                          </a:rPr>
                          <m:t>3</m:t>
                        </m:r>
                      </m:sub>
                    </m:sSub>
                    <m:r>
                      <a:rPr lang="de-DE">
                        <a:solidFill>
                          <a:srgbClr val="FF0000"/>
                        </a:solidFill>
                        <a:latin typeface="Cambria Math"/>
                      </a:rPr>
                      <m:t>&lt;</m:t>
                    </m:r>
                    <m:r>
                      <a:rPr lang="de-DE">
                        <a:solidFill>
                          <a:srgbClr val="FF0000"/>
                        </a:solidFill>
                        <a:latin typeface="Cambria Math"/>
                      </a:rPr>
                      <m:t>0</m:t>
                    </m:r>
                  </m:oMath>
                </a14:m>
                <a:r>
                  <a:rPr lang="de-DE" dirty="0"/>
                  <a:t>)</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350838" y="4797151"/>
                <a:ext cx="9283700" cy="1727473"/>
              </a:xfrm>
              <a:blipFill rotWithShape="1">
                <a:blip r:embed="rId2"/>
                <a:stretch>
                  <a:fillRect l="-591" b="-4594"/>
                </a:stretch>
              </a:blipFill>
            </p:spPr>
            <p:txBody>
              <a:bodyPr/>
              <a:lstStyle/>
              <a:p>
                <a:r>
                  <a:rPr lang="en-US">
                    <a:noFill/>
                  </a:rPr>
                  <a:t> </a:t>
                </a:r>
              </a:p>
            </p:txBody>
          </p:sp>
        </mc:Fallback>
      </mc:AlternateContent>
      <p:graphicFrame>
        <p:nvGraphicFramePr>
          <p:cNvPr id="6" name="Table 5"/>
          <p:cNvGraphicFramePr>
            <a:graphicFrameLocks noGrp="1"/>
          </p:cNvGraphicFramePr>
          <p:nvPr>
            <p:extLst>
              <p:ext uri="{D42A27DB-BD31-4B8C-83A1-F6EECF244321}">
                <p14:modId xmlns:p14="http://schemas.microsoft.com/office/powerpoint/2010/main" val="2494316503"/>
              </p:ext>
            </p:extLst>
          </p:nvPr>
        </p:nvGraphicFramePr>
        <p:xfrm>
          <a:off x="272480" y="2348880"/>
          <a:ext cx="9283698" cy="2133600"/>
        </p:xfrm>
        <a:graphic>
          <a:graphicData uri="http://schemas.openxmlformats.org/drawingml/2006/table">
            <a:tbl>
              <a:tblPr firstRow="1" firstCol="1" bandRow="1"/>
              <a:tblGrid>
                <a:gridCol w="1547283"/>
                <a:gridCol w="1547283"/>
                <a:gridCol w="1547283"/>
                <a:gridCol w="1547283"/>
                <a:gridCol w="1547283"/>
                <a:gridCol w="1547283"/>
              </a:tblGrid>
              <a:tr h="0">
                <a:tc>
                  <a:txBody>
                    <a:bodyPr/>
                    <a:lstStyle/>
                    <a:p>
                      <a:pPr>
                        <a:spcAft>
                          <a:spcPts val="0"/>
                        </a:spcAft>
                      </a:pPr>
                      <a:r>
                        <a:rPr lang="de-DE" sz="1400" b="1">
                          <a:solidFill>
                            <a:srgbClr val="000000"/>
                          </a:solidFill>
                          <a:effectLst/>
                          <a:latin typeface="+mj-lt"/>
                          <a:ea typeface="Times New Roman"/>
                        </a:rPr>
                        <a:t>GIPSI</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α0</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α</a:t>
                      </a:r>
                      <a:r>
                        <a:rPr lang="de-DE" sz="1400" b="1" baseline="-25000">
                          <a:solidFill>
                            <a:srgbClr val="000000"/>
                          </a:solidFill>
                          <a:effectLst/>
                          <a:latin typeface="+mj-lt"/>
                          <a:ea typeface="Times New Roman"/>
                        </a:rPr>
                        <a:t>1</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α</a:t>
                      </a:r>
                      <a:r>
                        <a:rPr lang="de-DE" sz="1400" b="1" baseline="-25000">
                          <a:solidFill>
                            <a:srgbClr val="000000"/>
                          </a:solidFill>
                          <a:effectLst/>
                          <a:latin typeface="+mj-lt"/>
                          <a:ea typeface="Times New Roman"/>
                        </a:rPr>
                        <a:t>2</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α3</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400" b="1">
                          <a:solidFill>
                            <a:srgbClr val="000000"/>
                          </a:solidFill>
                          <a:effectLst/>
                          <a:latin typeface="+mj-lt"/>
                          <a:ea typeface="Times New Roman"/>
                        </a:rPr>
                        <a:t>Prob &gt; chi</a:t>
                      </a:r>
                      <a:r>
                        <a:rPr lang="de-DE" sz="1400" b="1" baseline="30000">
                          <a:solidFill>
                            <a:srgbClr val="000000"/>
                          </a:solidFill>
                          <a:effectLst/>
                          <a:latin typeface="+mj-lt"/>
                          <a:ea typeface="Times New Roman"/>
                        </a:rPr>
                        <a:t>2</a:t>
                      </a:r>
                      <a:r>
                        <a:rPr lang="de-DE" sz="1400" b="1">
                          <a:solidFill>
                            <a:srgbClr val="000000"/>
                          </a:solidFill>
                          <a:effectLst/>
                          <a:latin typeface="+mj-lt"/>
                          <a:ea typeface="Times New Roman"/>
                        </a:rPr>
                        <a:t> </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de-DE" sz="1400">
                          <a:solidFill>
                            <a:srgbClr val="000000"/>
                          </a:solidFill>
                          <a:effectLst/>
                          <a:latin typeface="+mj-lt"/>
                          <a:ea typeface="Times New Roman"/>
                        </a:rPr>
                        <a:t>GIPSI</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0.310***</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6.709***</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-2.324***</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-11.595***</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&lt;0.001</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0">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(6.48)</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(12.28)</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(-31.75)</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(-3.82)</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r>
              <a:tr h="0">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r>
              <a:tr h="0">
                <a:tc>
                  <a:txBody>
                    <a:bodyPr/>
                    <a:lstStyle/>
                    <a:p>
                      <a:pPr>
                        <a:spcAft>
                          <a:spcPts val="0"/>
                        </a:spcAft>
                      </a:pPr>
                      <a:r>
                        <a:rPr lang="de-DE" sz="1400">
                          <a:solidFill>
                            <a:srgbClr val="000000"/>
                          </a:solidFill>
                          <a:effectLst/>
                          <a:latin typeface="+mj-lt"/>
                          <a:ea typeface="Times New Roman"/>
                        </a:rPr>
                        <a:t>Italy</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0.296***</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11.203***</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-2.210***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-8.091***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&lt;0.001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(7.2)</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(10.53)</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(-25.47)</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(-2.58)</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r>
              <a:tr h="0">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r>
              <a:tr h="0">
                <a:tc>
                  <a:txBody>
                    <a:bodyPr/>
                    <a:lstStyle/>
                    <a:p>
                      <a:pPr>
                        <a:spcAft>
                          <a:spcPts val="0"/>
                        </a:spcAft>
                      </a:pPr>
                      <a:r>
                        <a:rPr lang="de-DE" sz="1400">
                          <a:solidFill>
                            <a:srgbClr val="000000"/>
                          </a:solidFill>
                          <a:effectLst/>
                          <a:latin typeface="+mj-lt"/>
                          <a:ea typeface="Times New Roman"/>
                        </a:rPr>
                        <a:t>Spain</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0.399***</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4.736***</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-2.32***</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-10.389***</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&lt;0.001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pPr>
                        <a:spcAft>
                          <a:spcPts val="0"/>
                        </a:spcAft>
                      </a:pPr>
                      <a:r>
                        <a:rPr lang="de-DE" sz="1400">
                          <a:solidFill>
                            <a:srgbClr val="000000"/>
                          </a:solidFill>
                          <a:effectLst/>
                          <a:latin typeface="+mj-lt"/>
                          <a:ea typeface="Times New Roman"/>
                        </a:rPr>
                        <a:t> </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(8.29)</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(8.9)</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(-32.48)</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(-3.45)</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 </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0">
                <a:tc>
                  <a:txBody>
                    <a:bodyPr/>
                    <a:lstStyle/>
                    <a:p>
                      <a:endParaRPr lang="en-US" sz="1400">
                        <a:solidFill>
                          <a:srgbClr val="000000"/>
                        </a:solidFill>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400">
                        <a:solidFill>
                          <a:srgbClr val="000000"/>
                        </a:solidFill>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400">
                        <a:solidFill>
                          <a:srgbClr val="000000"/>
                        </a:solidFill>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400">
                        <a:solidFill>
                          <a:srgbClr val="000000"/>
                        </a:solidFill>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400">
                        <a:solidFill>
                          <a:srgbClr val="000000"/>
                        </a:solidFill>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400" dirty="0">
                        <a:solidFill>
                          <a:srgbClr val="000000"/>
                        </a:solidFill>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bl>
          </a:graphicData>
        </a:graphic>
      </p:graphicFrame>
      <mc:AlternateContent xmlns:mc="http://schemas.openxmlformats.org/markup-compatibility/2006">
        <mc:Choice xmlns:a14="http://schemas.microsoft.com/office/drawing/2010/main" Requires="a14">
          <p:sp>
            <p:nvSpPr>
              <p:cNvPr id="7" name="Rechteck 3"/>
              <p:cNvSpPr/>
              <p:nvPr/>
            </p:nvSpPr>
            <p:spPr>
              <a:xfrm>
                <a:off x="67547" y="1340768"/>
                <a:ext cx="9849544" cy="68627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rgbClr val="030509"/>
                              </a:solidFill>
                              <a:latin typeface="Cambria Math"/>
                            </a:rPr>
                          </m:ctrlPr>
                        </m:sSubPr>
                        <m:e>
                          <m:r>
                            <a:rPr lang="en-US" i="1">
                              <a:solidFill>
                                <a:srgbClr val="030509"/>
                              </a:solidFill>
                              <a:latin typeface="Cambria Math"/>
                            </a:rPr>
                            <m:t>𝑅</m:t>
                          </m:r>
                        </m:e>
                        <m:sub>
                          <m:r>
                            <a:rPr lang="en-US" i="1">
                              <a:solidFill>
                                <a:srgbClr val="030509"/>
                              </a:solidFill>
                              <a:latin typeface="Cambria Math"/>
                            </a:rPr>
                            <m:t>𝑖</m:t>
                          </m:r>
                          <m:r>
                            <a:rPr lang="en-US" i="1">
                              <a:solidFill>
                                <a:srgbClr val="030509"/>
                              </a:solidFill>
                              <a:latin typeface="Cambria Math"/>
                            </a:rPr>
                            <m:t>,</m:t>
                          </m:r>
                          <m:r>
                            <a:rPr lang="en-US" i="1">
                              <a:solidFill>
                                <a:srgbClr val="030509"/>
                              </a:solidFill>
                              <a:latin typeface="Cambria Math"/>
                            </a:rPr>
                            <m:t>𝑡</m:t>
                          </m:r>
                        </m:sub>
                      </m:sSub>
                      <m:r>
                        <a:rPr lang="en-US" i="1">
                          <a:solidFill>
                            <a:srgbClr val="030509"/>
                          </a:solidFill>
                          <a:latin typeface="Cambria Math"/>
                        </a:rPr>
                        <m:t>=</m:t>
                      </m:r>
                      <m:sSub>
                        <m:sSubPr>
                          <m:ctrlPr>
                            <a:rPr lang="de-DE" i="1">
                              <a:solidFill>
                                <a:srgbClr val="030509"/>
                              </a:solidFill>
                              <a:latin typeface="Cambria Math"/>
                            </a:rPr>
                          </m:ctrlPr>
                        </m:sSubPr>
                        <m:e>
                          <m:r>
                            <a:rPr lang="en-US" i="1">
                              <a:solidFill>
                                <a:srgbClr val="030509"/>
                              </a:solidFill>
                              <a:latin typeface="Cambria Math"/>
                            </a:rPr>
                            <m:t>𝛽</m:t>
                          </m:r>
                        </m:e>
                        <m:sub>
                          <m:r>
                            <a:rPr lang="en-US" i="1">
                              <a:solidFill>
                                <a:srgbClr val="030509"/>
                              </a:solidFill>
                              <a:latin typeface="Cambria Math"/>
                            </a:rPr>
                            <m:t>0</m:t>
                          </m:r>
                        </m:sub>
                      </m:sSub>
                      <m:r>
                        <a:rPr lang="en-US" i="1">
                          <a:solidFill>
                            <a:srgbClr val="030509"/>
                          </a:solidFill>
                          <a:latin typeface="Cambria Math"/>
                        </a:rPr>
                        <m:t>+</m:t>
                      </m:r>
                      <m:sSub>
                        <m:sSubPr>
                          <m:ctrlPr>
                            <a:rPr lang="de-DE" i="1" smtClean="0">
                              <a:solidFill>
                                <a:srgbClr val="030509"/>
                              </a:solidFill>
                              <a:latin typeface="Cambria Math"/>
                            </a:rPr>
                          </m:ctrlPr>
                        </m:sSubPr>
                        <m:e>
                          <m:r>
                            <a:rPr lang="en-US" i="1">
                              <a:solidFill>
                                <a:srgbClr val="030509"/>
                              </a:solidFill>
                              <a:latin typeface="Cambria Math"/>
                            </a:rPr>
                            <m:t>𝛼</m:t>
                          </m:r>
                        </m:e>
                        <m:sub>
                          <m:r>
                            <a:rPr lang="en-US" i="1">
                              <a:solidFill>
                                <a:srgbClr val="030509"/>
                              </a:solidFill>
                              <a:latin typeface="Cambria Math"/>
                            </a:rPr>
                            <m:t>0</m:t>
                          </m:r>
                        </m:sub>
                      </m:sSub>
                      <m:sSub>
                        <m:sSubPr>
                          <m:ctrlPr>
                            <a:rPr lang="de-DE" i="1">
                              <a:solidFill>
                                <a:srgbClr val="030509"/>
                              </a:solidFill>
                              <a:latin typeface="Cambria Math"/>
                            </a:rPr>
                          </m:ctrlPr>
                        </m:sSubPr>
                        <m:e>
                          <m:r>
                            <a:rPr lang="en-US" i="1">
                              <a:solidFill>
                                <a:srgbClr val="030509"/>
                              </a:solidFill>
                              <a:latin typeface="Cambria Math"/>
                            </a:rPr>
                            <m:t>𝑅</m:t>
                          </m:r>
                        </m:e>
                        <m:sub>
                          <m:r>
                            <a:rPr lang="en-US" i="1">
                              <a:solidFill>
                                <a:srgbClr val="030509"/>
                              </a:solidFill>
                              <a:latin typeface="Cambria Math"/>
                            </a:rPr>
                            <m:t>𝐺𝐼𝑃𝑆𝐼</m:t>
                          </m:r>
                          <m:r>
                            <a:rPr lang="en-US" i="1">
                              <a:solidFill>
                                <a:srgbClr val="030509"/>
                              </a:solidFill>
                              <a:latin typeface="Cambria Math"/>
                            </a:rPr>
                            <m:t>,</m:t>
                          </m:r>
                          <m:r>
                            <a:rPr lang="en-US" i="1">
                              <a:solidFill>
                                <a:srgbClr val="030509"/>
                              </a:solidFill>
                              <a:latin typeface="Cambria Math"/>
                            </a:rPr>
                            <m:t>𝑡</m:t>
                          </m:r>
                        </m:sub>
                      </m:sSub>
                      <m:r>
                        <a:rPr lang="en-US" i="1">
                          <a:solidFill>
                            <a:srgbClr val="030509"/>
                          </a:solidFill>
                          <a:latin typeface="Cambria Math"/>
                        </a:rPr>
                        <m:t>+</m:t>
                      </m:r>
                      <m:sSub>
                        <m:sSubPr>
                          <m:ctrlPr>
                            <a:rPr lang="de-DE" i="1" smtClean="0">
                              <a:solidFill>
                                <a:srgbClr val="030509"/>
                              </a:solidFill>
                              <a:latin typeface="Cambria Math"/>
                            </a:rPr>
                          </m:ctrlPr>
                        </m:sSubPr>
                        <m:e>
                          <m:r>
                            <a:rPr lang="en-US" i="1">
                              <a:solidFill>
                                <a:srgbClr val="030509"/>
                              </a:solidFill>
                              <a:latin typeface="Cambria Math"/>
                            </a:rPr>
                            <m:t>𝛼</m:t>
                          </m:r>
                        </m:e>
                        <m:sub>
                          <m:r>
                            <a:rPr lang="en-US" i="1">
                              <a:solidFill>
                                <a:srgbClr val="030509"/>
                              </a:solidFill>
                              <a:latin typeface="Cambria Math"/>
                            </a:rPr>
                            <m:t>1</m:t>
                          </m:r>
                        </m:sub>
                      </m:sSub>
                      <m:f>
                        <m:fPr>
                          <m:ctrlPr>
                            <a:rPr lang="de-DE" i="1">
                              <a:solidFill>
                                <a:srgbClr val="030509"/>
                              </a:solidFill>
                              <a:latin typeface="Cambria Math"/>
                            </a:rPr>
                          </m:ctrlPr>
                        </m:fPr>
                        <m:num>
                          <m:sSub>
                            <m:sSubPr>
                              <m:ctrlPr>
                                <a:rPr lang="de-DE" i="1">
                                  <a:solidFill>
                                    <a:srgbClr val="030509"/>
                                  </a:solidFill>
                                  <a:latin typeface="Cambria Math"/>
                                </a:rPr>
                              </m:ctrlPr>
                            </m:sSubPr>
                            <m:e>
                              <m:r>
                                <a:rPr lang="en-US" i="1">
                                  <a:solidFill>
                                    <a:srgbClr val="030509"/>
                                  </a:solidFill>
                                  <a:latin typeface="Cambria Math"/>
                                </a:rPr>
                                <m:t>𝐻𝑜𝑙𝑑𝑖𝑛𝑔𝑠</m:t>
                              </m:r>
                            </m:e>
                            <m:sub>
                              <m:r>
                                <a:rPr lang="en-US" i="1">
                                  <a:solidFill>
                                    <a:srgbClr val="030509"/>
                                  </a:solidFill>
                                  <a:latin typeface="Cambria Math"/>
                                </a:rPr>
                                <m:t>𝑖</m:t>
                              </m:r>
                              <m:r>
                                <a:rPr lang="en-US" i="1">
                                  <a:solidFill>
                                    <a:srgbClr val="030509"/>
                                  </a:solidFill>
                                  <a:latin typeface="Cambria Math"/>
                                </a:rPr>
                                <m:t>,</m:t>
                              </m:r>
                              <m:r>
                                <a:rPr lang="en-US" i="1">
                                  <a:solidFill>
                                    <a:srgbClr val="030509"/>
                                  </a:solidFill>
                                  <a:latin typeface="Cambria Math"/>
                                </a:rPr>
                                <m:t>𝑡</m:t>
                              </m:r>
                              <m:r>
                                <a:rPr lang="en-US" i="1">
                                  <a:solidFill>
                                    <a:srgbClr val="030509"/>
                                  </a:solidFill>
                                  <a:latin typeface="Cambria Math"/>
                                </a:rPr>
                                <m:t>−1</m:t>
                              </m:r>
                            </m:sub>
                          </m:sSub>
                        </m:num>
                        <m:den>
                          <m:sSub>
                            <m:sSubPr>
                              <m:ctrlPr>
                                <a:rPr lang="de-DE" i="1">
                                  <a:solidFill>
                                    <a:srgbClr val="030509"/>
                                  </a:solidFill>
                                  <a:latin typeface="Cambria Math"/>
                                </a:rPr>
                              </m:ctrlPr>
                            </m:sSubPr>
                            <m:e>
                              <m:r>
                                <a:rPr lang="en-US" i="1">
                                  <a:solidFill>
                                    <a:srgbClr val="030509"/>
                                  </a:solidFill>
                                  <a:latin typeface="Cambria Math"/>
                                </a:rPr>
                                <m:t>𝐴𝑠𝑠𝑒𝑡𝑠</m:t>
                              </m:r>
                            </m:e>
                            <m:sub>
                              <m:r>
                                <a:rPr lang="en-US" i="1">
                                  <a:solidFill>
                                    <a:srgbClr val="030509"/>
                                  </a:solidFill>
                                  <a:latin typeface="Cambria Math"/>
                                </a:rPr>
                                <m:t>𝑖</m:t>
                              </m:r>
                              <m:r>
                                <a:rPr lang="en-US" i="1">
                                  <a:solidFill>
                                    <a:srgbClr val="030509"/>
                                  </a:solidFill>
                                  <a:latin typeface="Cambria Math"/>
                                </a:rPr>
                                <m:t>,</m:t>
                              </m:r>
                              <m:r>
                                <a:rPr lang="en-US" i="1">
                                  <a:solidFill>
                                    <a:srgbClr val="030509"/>
                                  </a:solidFill>
                                  <a:latin typeface="Cambria Math"/>
                                </a:rPr>
                                <m:t>𝑡</m:t>
                              </m:r>
                              <m:r>
                                <a:rPr lang="en-US" i="1">
                                  <a:solidFill>
                                    <a:srgbClr val="030509"/>
                                  </a:solidFill>
                                  <a:latin typeface="Cambria Math"/>
                                </a:rPr>
                                <m:t>−1</m:t>
                              </m:r>
                            </m:sub>
                          </m:sSub>
                        </m:den>
                      </m:f>
                      <m:r>
                        <a:rPr lang="en-US" i="1">
                          <a:solidFill>
                            <a:srgbClr val="030509"/>
                          </a:solidFill>
                          <a:latin typeface="Cambria Math"/>
                        </a:rPr>
                        <m:t> </m:t>
                      </m:r>
                      <m:sSub>
                        <m:sSubPr>
                          <m:ctrlPr>
                            <a:rPr lang="de-DE" i="1">
                              <a:solidFill>
                                <a:srgbClr val="030509"/>
                              </a:solidFill>
                              <a:latin typeface="Cambria Math"/>
                            </a:rPr>
                          </m:ctrlPr>
                        </m:sSubPr>
                        <m:e>
                          <m:r>
                            <a:rPr lang="en-US" i="1">
                              <a:solidFill>
                                <a:srgbClr val="030509"/>
                              </a:solidFill>
                              <a:latin typeface="Cambria Math"/>
                            </a:rPr>
                            <m:t>𝑅</m:t>
                          </m:r>
                        </m:e>
                        <m:sub>
                          <m:r>
                            <a:rPr lang="en-US" i="1">
                              <a:solidFill>
                                <a:srgbClr val="030509"/>
                              </a:solidFill>
                              <a:latin typeface="Cambria Math"/>
                            </a:rPr>
                            <m:t>𝐺𝐼𝑃𝑆𝐼</m:t>
                          </m:r>
                          <m:r>
                            <a:rPr lang="en-US" i="1">
                              <a:solidFill>
                                <a:srgbClr val="030509"/>
                              </a:solidFill>
                              <a:latin typeface="Cambria Math"/>
                            </a:rPr>
                            <m:t>,</m:t>
                          </m:r>
                          <m:r>
                            <a:rPr lang="en-US" i="1">
                              <a:solidFill>
                                <a:srgbClr val="030509"/>
                              </a:solidFill>
                              <a:latin typeface="Cambria Math"/>
                            </a:rPr>
                            <m:t>𝑡</m:t>
                          </m:r>
                        </m:sub>
                      </m:sSub>
                      <m:r>
                        <a:rPr lang="en-US" i="1">
                          <a:solidFill>
                            <a:srgbClr val="030509"/>
                          </a:solidFill>
                          <a:latin typeface="Cambria Math"/>
                        </a:rPr>
                        <m:t>+</m:t>
                      </m:r>
                      <m:sSub>
                        <m:sSubPr>
                          <m:ctrlPr>
                            <a:rPr lang="de-DE" i="1" smtClean="0">
                              <a:solidFill>
                                <a:srgbClr val="FF0000"/>
                              </a:solidFill>
                              <a:latin typeface="Cambria Math"/>
                            </a:rPr>
                          </m:ctrlPr>
                        </m:sSubPr>
                        <m:e>
                          <m:r>
                            <a:rPr lang="en-US" i="1">
                              <a:solidFill>
                                <a:srgbClr val="FF0000"/>
                              </a:solidFill>
                              <a:latin typeface="Cambria Math"/>
                            </a:rPr>
                            <m:t>𝛼</m:t>
                          </m:r>
                        </m:e>
                        <m:sub>
                          <m:r>
                            <a:rPr lang="en-US" i="1">
                              <a:solidFill>
                                <a:srgbClr val="FF0000"/>
                              </a:solidFill>
                              <a:latin typeface="Cambria Math"/>
                            </a:rPr>
                            <m:t>2</m:t>
                          </m:r>
                        </m:sub>
                      </m:sSub>
                      <m:sSub>
                        <m:sSubPr>
                          <m:ctrlPr>
                            <a:rPr lang="de-DE" i="1">
                              <a:solidFill>
                                <a:srgbClr val="030509"/>
                              </a:solidFill>
                              <a:latin typeface="Cambria Math"/>
                            </a:rPr>
                          </m:ctrlPr>
                        </m:sSubPr>
                        <m:e>
                          <m:r>
                            <a:rPr lang="en-US" i="1">
                              <a:solidFill>
                                <a:srgbClr val="030509"/>
                              </a:solidFill>
                              <a:latin typeface="Cambria Math"/>
                            </a:rPr>
                            <m:t>𝑅</m:t>
                          </m:r>
                        </m:e>
                        <m:sub>
                          <m:r>
                            <a:rPr lang="en-US" i="1">
                              <a:solidFill>
                                <a:srgbClr val="030509"/>
                              </a:solidFill>
                              <a:latin typeface="Cambria Math"/>
                            </a:rPr>
                            <m:t>𝐺𝑒𝑟𝑚𝑎𝑛𝑦</m:t>
                          </m:r>
                          <m:r>
                            <a:rPr lang="en-US" i="1">
                              <a:solidFill>
                                <a:srgbClr val="030509"/>
                              </a:solidFill>
                              <a:latin typeface="Cambria Math"/>
                            </a:rPr>
                            <m:t>,</m:t>
                          </m:r>
                          <m:r>
                            <a:rPr lang="en-US" i="1">
                              <a:solidFill>
                                <a:srgbClr val="030509"/>
                              </a:solidFill>
                              <a:latin typeface="Cambria Math"/>
                            </a:rPr>
                            <m:t>𝑡</m:t>
                          </m:r>
                        </m:sub>
                      </m:sSub>
                      <m:r>
                        <a:rPr lang="en-US" i="1">
                          <a:solidFill>
                            <a:srgbClr val="030509"/>
                          </a:solidFill>
                          <a:latin typeface="Cambria Math"/>
                        </a:rPr>
                        <m:t>+</m:t>
                      </m:r>
                      <m:sSub>
                        <m:sSubPr>
                          <m:ctrlPr>
                            <a:rPr lang="de-DE" i="1" smtClean="0">
                              <a:solidFill>
                                <a:srgbClr val="FF0000"/>
                              </a:solidFill>
                              <a:latin typeface="Cambria Math"/>
                            </a:rPr>
                          </m:ctrlPr>
                        </m:sSubPr>
                        <m:e>
                          <m:r>
                            <a:rPr lang="en-US" i="1">
                              <a:solidFill>
                                <a:srgbClr val="FF0000"/>
                              </a:solidFill>
                              <a:latin typeface="Cambria Math"/>
                            </a:rPr>
                            <m:t>𝛼</m:t>
                          </m:r>
                        </m:e>
                        <m:sub>
                          <m:r>
                            <a:rPr lang="en-US" i="1">
                              <a:solidFill>
                                <a:srgbClr val="FF0000"/>
                              </a:solidFill>
                              <a:latin typeface="Cambria Math"/>
                            </a:rPr>
                            <m:t>3</m:t>
                          </m:r>
                        </m:sub>
                      </m:sSub>
                      <m:f>
                        <m:fPr>
                          <m:ctrlPr>
                            <a:rPr lang="de-DE" i="1">
                              <a:solidFill>
                                <a:srgbClr val="FF0000"/>
                              </a:solidFill>
                              <a:latin typeface="Cambria Math"/>
                            </a:rPr>
                          </m:ctrlPr>
                        </m:fPr>
                        <m:num>
                          <m:sSub>
                            <m:sSubPr>
                              <m:ctrlPr>
                                <a:rPr lang="de-DE" i="1">
                                  <a:solidFill>
                                    <a:srgbClr val="FF0000"/>
                                  </a:solidFill>
                                  <a:latin typeface="Cambria Math"/>
                                </a:rPr>
                              </m:ctrlPr>
                            </m:sSubPr>
                            <m:e>
                              <m:r>
                                <a:rPr lang="en-US" i="1">
                                  <a:solidFill>
                                    <a:srgbClr val="FF0000"/>
                                  </a:solidFill>
                                  <a:latin typeface="Cambria Math"/>
                                </a:rPr>
                                <m:t>∆</m:t>
                              </m:r>
                              <m:r>
                                <a:rPr lang="en-US" i="1">
                                  <a:solidFill>
                                    <a:srgbClr val="FF0000"/>
                                  </a:solidFill>
                                  <a:latin typeface="Cambria Math"/>
                                </a:rPr>
                                <m:t>𝑀𝑀𝐹</m:t>
                              </m:r>
                            </m:e>
                            <m:sub>
                              <m:r>
                                <a:rPr lang="en-US" i="1">
                                  <a:solidFill>
                                    <a:srgbClr val="FF0000"/>
                                  </a:solidFill>
                                  <a:latin typeface="Cambria Math"/>
                                </a:rPr>
                                <m:t>𝑖</m:t>
                              </m:r>
                              <m:r>
                                <a:rPr lang="en-US" i="1">
                                  <a:solidFill>
                                    <a:srgbClr val="FF0000"/>
                                  </a:solidFill>
                                  <a:latin typeface="Cambria Math"/>
                                </a:rPr>
                                <m:t>,</m:t>
                              </m:r>
                              <m:r>
                                <a:rPr lang="en-US" i="1">
                                  <a:solidFill>
                                    <a:srgbClr val="FF0000"/>
                                  </a:solidFill>
                                  <a:latin typeface="Cambria Math"/>
                                </a:rPr>
                                <m:t>𝑡</m:t>
                              </m:r>
                            </m:sub>
                          </m:sSub>
                        </m:num>
                        <m:den>
                          <m:sSub>
                            <m:sSubPr>
                              <m:ctrlPr>
                                <a:rPr lang="de-DE" i="1">
                                  <a:solidFill>
                                    <a:srgbClr val="FF0000"/>
                                  </a:solidFill>
                                  <a:latin typeface="Cambria Math"/>
                                </a:rPr>
                              </m:ctrlPr>
                            </m:sSubPr>
                            <m:e>
                              <m:r>
                                <a:rPr lang="en-US" i="1">
                                  <a:solidFill>
                                    <a:srgbClr val="FF0000"/>
                                  </a:solidFill>
                                  <a:latin typeface="Cambria Math"/>
                                </a:rPr>
                                <m:t>𝐴𝑠𝑠𝑒𝑡𝑠</m:t>
                              </m:r>
                            </m:e>
                            <m:sub>
                              <m:r>
                                <a:rPr lang="en-US" i="1">
                                  <a:solidFill>
                                    <a:srgbClr val="FF0000"/>
                                  </a:solidFill>
                                  <a:latin typeface="Cambria Math"/>
                                </a:rPr>
                                <m:t>𝑖</m:t>
                              </m:r>
                              <m:r>
                                <a:rPr lang="en-US" i="1">
                                  <a:solidFill>
                                    <a:srgbClr val="FF0000"/>
                                  </a:solidFill>
                                  <a:latin typeface="Cambria Math"/>
                                </a:rPr>
                                <m:t>,</m:t>
                              </m:r>
                              <m:r>
                                <a:rPr lang="en-US" i="1">
                                  <a:solidFill>
                                    <a:srgbClr val="FF0000"/>
                                  </a:solidFill>
                                  <a:latin typeface="Cambria Math"/>
                                </a:rPr>
                                <m:t>𝑡</m:t>
                              </m:r>
                              <m:r>
                                <a:rPr lang="en-US" i="1">
                                  <a:solidFill>
                                    <a:srgbClr val="FF0000"/>
                                  </a:solidFill>
                                  <a:latin typeface="Cambria Math"/>
                                </a:rPr>
                                <m:t>−1</m:t>
                              </m:r>
                            </m:sub>
                          </m:sSub>
                        </m:den>
                      </m:f>
                      <m:sSub>
                        <m:sSubPr>
                          <m:ctrlPr>
                            <a:rPr lang="de-DE" i="1">
                              <a:solidFill>
                                <a:srgbClr val="030509"/>
                              </a:solidFill>
                              <a:latin typeface="Cambria Math"/>
                            </a:rPr>
                          </m:ctrlPr>
                        </m:sSubPr>
                        <m:e>
                          <m:r>
                            <a:rPr lang="en-US" i="1">
                              <a:solidFill>
                                <a:srgbClr val="030509"/>
                              </a:solidFill>
                              <a:latin typeface="Cambria Math"/>
                            </a:rPr>
                            <m:t>𝑅</m:t>
                          </m:r>
                        </m:e>
                        <m:sub>
                          <m:r>
                            <a:rPr lang="en-US" i="1">
                              <a:solidFill>
                                <a:srgbClr val="030509"/>
                              </a:solidFill>
                              <a:latin typeface="Cambria Math"/>
                            </a:rPr>
                            <m:t>𝐺𝑒𝑟𝑚𝑎𝑛𝑦</m:t>
                          </m:r>
                          <m:r>
                            <a:rPr lang="en-US" i="1">
                              <a:solidFill>
                                <a:srgbClr val="030509"/>
                              </a:solidFill>
                              <a:latin typeface="Cambria Math"/>
                            </a:rPr>
                            <m:t>,</m:t>
                          </m:r>
                          <m:r>
                            <a:rPr lang="en-US" i="1">
                              <a:solidFill>
                                <a:srgbClr val="030509"/>
                              </a:solidFill>
                              <a:latin typeface="Cambria Math"/>
                            </a:rPr>
                            <m:t>𝑡</m:t>
                          </m:r>
                        </m:sub>
                      </m:sSub>
                      <m:r>
                        <a:rPr lang="de-DE" b="0" i="1" smtClean="0">
                          <a:solidFill>
                            <a:srgbClr val="030509"/>
                          </a:solidFill>
                          <a:latin typeface="Cambria Math"/>
                        </a:rPr>
                        <m:t>+…</m:t>
                      </m:r>
                    </m:oMath>
                  </m:oMathPara>
                </a14:m>
                <a:endParaRPr lang="de-DE" dirty="0" smtClean="0">
                  <a:solidFill>
                    <a:srgbClr val="030509"/>
                  </a:solidFill>
                </a:endParaRPr>
              </a:p>
            </p:txBody>
          </p:sp>
        </mc:Choice>
        <mc:Fallback>
          <p:sp>
            <p:nvSpPr>
              <p:cNvPr id="7" name="Rechteck 3"/>
              <p:cNvSpPr>
                <a:spLocks noRot="1" noChangeAspect="1" noMove="1" noResize="1" noEditPoints="1" noAdjustHandles="1" noChangeArrowheads="1" noChangeShapeType="1" noTextEdit="1"/>
              </p:cNvSpPr>
              <p:nvPr/>
            </p:nvSpPr>
            <p:spPr>
              <a:xfrm>
                <a:off x="67547" y="1340768"/>
                <a:ext cx="9849544" cy="686278"/>
              </a:xfrm>
              <a:prstGeom prst="rect">
                <a:avLst/>
              </a:prstGeom>
              <a:blipFill rotWithShape="1">
                <a:blip r:embed="rId3"/>
                <a:stretch>
                  <a:fillRect/>
                </a:stretch>
              </a:blipFill>
            </p:spPr>
            <p:txBody>
              <a:bodyPr/>
              <a:lstStyle/>
              <a:p>
                <a:r>
                  <a:rPr lang="en-US">
                    <a:noFill/>
                  </a:rPr>
                  <a:t> </a:t>
                </a:r>
              </a:p>
            </p:txBody>
          </p:sp>
        </mc:Fallback>
      </mc:AlternateContent>
      <p:sp>
        <p:nvSpPr>
          <p:cNvPr id="8" name="Ellipse 7"/>
          <p:cNvSpPr/>
          <p:nvPr/>
        </p:nvSpPr>
        <p:spPr>
          <a:xfrm>
            <a:off x="6650866" y="2226319"/>
            <a:ext cx="1224136" cy="22322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735016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Table 7. </a:t>
            </a:r>
            <a:r>
              <a:rPr lang="de-DE" dirty="0" err="1" smtClean="0"/>
              <a:t>Subperiods</a:t>
            </a:r>
            <a:r>
              <a:rPr lang="de-DE" dirty="0" smtClean="0"/>
              <a:t> and Home Bias</a:t>
            </a:r>
            <a:endParaRPr lang="en-US" dirty="0"/>
          </a:p>
        </p:txBody>
      </p:sp>
      <p:sp>
        <p:nvSpPr>
          <p:cNvPr id="3" name="Content Placeholder 2"/>
          <p:cNvSpPr>
            <a:spLocks noGrp="1"/>
          </p:cNvSpPr>
          <p:nvPr>
            <p:ph idx="1"/>
          </p:nvPr>
        </p:nvSpPr>
        <p:spPr>
          <a:xfrm>
            <a:off x="350838" y="5517951"/>
            <a:ext cx="9283700" cy="1079401"/>
          </a:xfrm>
        </p:spPr>
        <p:txBody>
          <a:bodyPr/>
          <a:lstStyle/>
          <a:p>
            <a:r>
              <a:rPr lang="de-DE" dirty="0" smtClean="0"/>
              <a:t>Non-GIPSI </a:t>
            </a:r>
            <a:r>
              <a:rPr lang="de-DE" dirty="0" err="1" smtClean="0"/>
              <a:t>banks</a:t>
            </a:r>
            <a:r>
              <a:rPr lang="de-DE" dirty="0" smtClean="0"/>
              <a:t> </a:t>
            </a:r>
            <a:r>
              <a:rPr lang="de-DE" dirty="0" err="1" smtClean="0"/>
              <a:t>load</a:t>
            </a:r>
            <a:r>
              <a:rPr lang="de-DE" dirty="0" smtClean="0"/>
              <a:t> </a:t>
            </a:r>
            <a:r>
              <a:rPr lang="de-DE" dirty="0" err="1" smtClean="0"/>
              <a:t>heavily</a:t>
            </a:r>
            <a:r>
              <a:rPr lang="de-DE" dirty="0" smtClean="0"/>
              <a:t> on GIPSI </a:t>
            </a:r>
            <a:r>
              <a:rPr lang="de-DE" dirty="0" err="1" smtClean="0"/>
              <a:t>sovereign</a:t>
            </a:r>
            <a:r>
              <a:rPr lang="de-DE" dirty="0" smtClean="0"/>
              <a:t> </a:t>
            </a:r>
            <a:r>
              <a:rPr lang="de-DE" dirty="0" err="1" smtClean="0"/>
              <a:t>debt</a:t>
            </a:r>
            <a:r>
              <a:rPr lang="de-DE" dirty="0" smtClean="0"/>
              <a:t> and </a:t>
            </a:r>
            <a:r>
              <a:rPr lang="de-DE" dirty="0" err="1" smtClean="0"/>
              <a:t>reduce</a:t>
            </a:r>
            <a:r>
              <a:rPr lang="de-DE" dirty="0" smtClean="0"/>
              <a:t> </a:t>
            </a:r>
            <a:r>
              <a:rPr lang="de-DE" dirty="0" err="1" smtClean="0"/>
              <a:t>their</a:t>
            </a:r>
            <a:r>
              <a:rPr lang="de-DE" dirty="0" smtClean="0"/>
              <a:t> </a:t>
            </a:r>
            <a:r>
              <a:rPr lang="de-DE" dirty="0" err="1" smtClean="0"/>
              <a:t>exposure</a:t>
            </a:r>
            <a:r>
              <a:rPr lang="de-DE" dirty="0" smtClean="0"/>
              <a:t> </a:t>
            </a:r>
            <a:r>
              <a:rPr lang="de-DE" dirty="0" err="1" smtClean="0"/>
              <a:t>over</a:t>
            </a:r>
            <a:r>
              <a:rPr lang="de-DE" dirty="0" smtClean="0"/>
              <a:t> time. GIPSI </a:t>
            </a:r>
            <a:r>
              <a:rPr lang="de-DE" dirty="0" err="1" smtClean="0"/>
              <a:t>banks</a:t>
            </a:r>
            <a:r>
              <a:rPr lang="de-DE" dirty="0" smtClean="0"/>
              <a:t> </a:t>
            </a:r>
            <a:r>
              <a:rPr lang="de-DE" dirty="0" err="1" smtClean="0"/>
              <a:t>increase</a:t>
            </a:r>
            <a:r>
              <a:rPr lang="de-DE" dirty="0" smtClean="0"/>
              <a:t> </a:t>
            </a:r>
            <a:r>
              <a:rPr lang="de-DE" dirty="0" err="1" smtClean="0"/>
              <a:t>home</a:t>
            </a:r>
            <a:r>
              <a:rPr lang="de-DE" dirty="0" smtClean="0"/>
              <a:t> </a:t>
            </a:r>
            <a:r>
              <a:rPr lang="de-DE" dirty="0" err="1" smtClean="0"/>
              <a:t>bias</a:t>
            </a:r>
            <a:r>
              <a:rPr lang="de-DE" dirty="0" smtClean="0"/>
              <a:t>.</a:t>
            </a:r>
          </a:p>
          <a:p>
            <a:r>
              <a:rPr lang="de-DE" dirty="0" smtClean="0"/>
              <a:t>LTROs </a:t>
            </a:r>
            <a:r>
              <a:rPr lang="de-DE" dirty="0" err="1" smtClean="0"/>
              <a:t>helped</a:t>
            </a:r>
            <a:r>
              <a:rPr lang="de-DE" dirty="0" smtClean="0"/>
              <a:t> </a:t>
            </a:r>
            <a:r>
              <a:rPr lang="de-DE" dirty="0" err="1" smtClean="0"/>
              <a:t>to</a:t>
            </a:r>
            <a:r>
              <a:rPr lang="de-DE" dirty="0" smtClean="0"/>
              <a:t> </a:t>
            </a:r>
            <a:r>
              <a:rPr lang="de-DE" dirty="0" err="1" smtClean="0"/>
              <a:t>reduce</a:t>
            </a:r>
            <a:r>
              <a:rPr lang="de-DE" dirty="0" smtClean="0"/>
              <a:t> </a:t>
            </a:r>
            <a:r>
              <a:rPr lang="de-DE" dirty="0" err="1" smtClean="0"/>
              <a:t>funding</a:t>
            </a:r>
            <a:r>
              <a:rPr lang="de-DE" dirty="0" smtClean="0"/>
              <a:t> </a:t>
            </a:r>
            <a:r>
              <a:rPr lang="de-DE" dirty="0" err="1" smtClean="0"/>
              <a:t>problems</a:t>
            </a:r>
            <a:r>
              <a:rPr lang="de-DE" dirty="0"/>
              <a:t> </a:t>
            </a:r>
            <a:r>
              <a:rPr lang="de-DE" dirty="0" err="1"/>
              <a:t>primarily</a:t>
            </a:r>
            <a:r>
              <a:rPr lang="de-DE" dirty="0" smtClean="0"/>
              <a:t> of GIPSI </a:t>
            </a:r>
            <a:r>
              <a:rPr lang="de-DE" dirty="0" err="1" smtClean="0"/>
              <a:t>banks</a:t>
            </a:r>
            <a:r>
              <a:rPr lang="de-DE" dirty="0" smtClean="0"/>
              <a:t>.</a:t>
            </a:r>
            <a:endParaRPr lang="en-US" dirty="0"/>
          </a:p>
        </p:txBody>
      </p:sp>
      <mc:AlternateContent xmlns:mc="http://schemas.openxmlformats.org/markup-compatibility/2006">
        <mc:Choice xmlns:a14="http://schemas.microsoft.com/office/drawing/2010/main" Requires="a14">
          <p:graphicFrame>
            <p:nvGraphicFramePr>
              <p:cNvPr id="4" name="Table 3"/>
              <p:cNvGraphicFramePr>
                <a:graphicFrameLocks noGrp="1"/>
              </p:cNvGraphicFramePr>
              <p:nvPr>
                <p:extLst>
                  <p:ext uri="{D42A27DB-BD31-4B8C-83A1-F6EECF244321}">
                    <p14:modId xmlns:p14="http://schemas.microsoft.com/office/powerpoint/2010/main" val="2939093265"/>
                  </p:ext>
                </p:extLst>
              </p:nvPr>
            </p:nvGraphicFramePr>
            <p:xfrm>
              <a:off x="344488" y="1196752"/>
              <a:ext cx="9283699" cy="4197796"/>
            </p:xfrm>
            <a:graphic>
              <a:graphicData uri="http://schemas.openxmlformats.org/drawingml/2006/table">
                <a:tbl>
                  <a:tblPr firstRow="1" firstCol="1" bandRow="1"/>
                  <a:tblGrid>
                    <a:gridCol w="2118540"/>
                    <a:gridCol w="1970001"/>
                    <a:gridCol w="1756476"/>
                    <a:gridCol w="1684063"/>
                    <a:gridCol w="1754619"/>
                  </a:tblGrid>
                  <a:tr h="0">
                    <a:tc>
                      <a:txBody>
                        <a:bodyPr/>
                        <a:lstStyle/>
                        <a:p>
                          <a:pPr>
                            <a:spcAft>
                              <a:spcPts val="0"/>
                            </a:spcAft>
                          </a:pPr>
                          <a:r>
                            <a:rPr lang="de-DE" sz="1400" dirty="0">
                              <a:solidFill>
                                <a:srgbClr val="000000"/>
                              </a:solidFill>
                              <a:effectLst/>
                              <a:latin typeface="+mj-lt"/>
                              <a:ea typeface="Times New Roman"/>
                            </a:rPr>
                            <a:t> </a:t>
                          </a:r>
                          <a:endParaRPr lang="en-US" sz="1400" dirty="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b="1">
                              <a:solidFill>
                                <a:srgbClr val="000000"/>
                              </a:solidFill>
                              <a:effectLst/>
                              <a:latin typeface="+mj-lt"/>
                              <a:ea typeface="Times New Roman"/>
                            </a:rPr>
                            <a:t>(1)</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b="1">
                              <a:solidFill>
                                <a:srgbClr val="000000"/>
                              </a:solidFill>
                              <a:effectLst/>
                              <a:latin typeface="+mj-lt"/>
                              <a:ea typeface="Times New Roman"/>
                            </a:rPr>
                            <a:t>(2)</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b="1">
                              <a:solidFill>
                                <a:srgbClr val="000000"/>
                              </a:solidFill>
                              <a:effectLst/>
                              <a:latin typeface="+mj-lt"/>
                              <a:ea typeface="Times New Roman"/>
                            </a:rPr>
                            <a:t>(3)</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b="1">
                              <a:solidFill>
                                <a:srgbClr val="000000"/>
                              </a:solidFill>
                              <a:effectLst/>
                              <a:latin typeface="+mj-lt"/>
                              <a:ea typeface="Times New Roman"/>
                            </a:rPr>
                            <a:t>(4)</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0">
                    <a:tc>
                      <a:txBody>
                        <a:bodyPr/>
                        <a:lstStyle/>
                        <a:p>
                          <a:pPr>
                            <a:spcAft>
                              <a:spcPts val="0"/>
                            </a:spcAft>
                          </a:pPr>
                          <a:r>
                            <a:rPr lang="de-DE" sz="1400">
                              <a:solidFill>
                                <a:srgbClr val="000000"/>
                              </a:solidFill>
                              <a:effectLst/>
                              <a:latin typeface="+mj-lt"/>
                              <a:ea typeface="Times New Roman"/>
                            </a:rPr>
                            <a:t> </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March – Dec. 2010</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Jan. – Sept. 2011</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Oct. – Dec. 2011</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Jan. - June 2012</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FF0000"/>
                          </a:solidFill>
                          <a:prstDash val="solid"/>
                          <a:round/>
                          <a:headEnd type="none" w="med" len="med"/>
                          <a:tailEnd type="none" w="med" len="med"/>
                        </a:lnB>
                      </a:tcPr>
                    </a:tc>
                  </a:tr>
                  <a:tr h="0">
                    <a:tc>
                      <a:txBody>
                        <a:bodyPr/>
                        <a:lstStyle/>
                        <a:p>
                          <a:pPr>
                            <a:spcAft>
                              <a:spcPts val="0"/>
                            </a:spcAft>
                          </a:pPr>
                          <a14:m>
                            <m:oMathPara xmlns:m="http://schemas.openxmlformats.org/officeDocument/2006/math">
                              <m:oMathParaPr>
                                <m:jc m:val="left"/>
                              </m:oMathParaPr>
                              <m:oMath xmlns:m="http://schemas.openxmlformats.org/officeDocument/2006/math">
                                <m:sSub>
                                  <m:sSubPr>
                                    <m:ctrlPr>
                                      <a:rPr lang="en-US" sz="1400" i="1">
                                        <a:solidFill>
                                          <a:srgbClr val="000000"/>
                                        </a:solidFill>
                                        <a:effectLst/>
                                        <a:latin typeface="+mj-lt"/>
                                        <a:ea typeface="Calibri"/>
                                      </a:rPr>
                                    </m:ctrlPr>
                                  </m:sSubPr>
                                  <m:e>
                                    <m:acc>
                                      <m:accPr>
                                        <m:chr m:val="̂"/>
                                        <m:ctrlPr>
                                          <a:rPr lang="en-US" sz="1400" i="1">
                                            <a:solidFill>
                                              <a:srgbClr val="000000"/>
                                            </a:solidFill>
                                            <a:effectLst/>
                                            <a:latin typeface="+mj-lt"/>
                                            <a:ea typeface="Calibri"/>
                                          </a:rPr>
                                        </m:ctrlPr>
                                      </m:accPr>
                                      <m:e>
                                        <m:r>
                                          <a:rPr lang="en-US" sz="1400" i="1">
                                            <a:solidFill>
                                              <a:srgbClr val="000000"/>
                                            </a:solidFill>
                                            <a:effectLst/>
                                            <a:latin typeface="+mj-lt"/>
                                            <a:ea typeface="Calibri"/>
                                          </a:rPr>
                                          <m:t>𝛽</m:t>
                                        </m:r>
                                      </m:e>
                                    </m:acc>
                                  </m:e>
                                  <m:sub>
                                    <m:r>
                                      <a:rPr lang="en-US" sz="1400" i="1">
                                        <a:solidFill>
                                          <a:srgbClr val="000000"/>
                                        </a:solidFill>
                                        <a:effectLst/>
                                        <a:latin typeface="+mj-lt"/>
                                        <a:ea typeface="Calibri"/>
                                      </a:rPr>
                                      <m:t>𝐺𝐼𝑃𝑆𝐼</m:t>
                                    </m:r>
                                    <m:r>
                                      <a:rPr lang="en-US" sz="1400" i="1">
                                        <a:solidFill>
                                          <a:srgbClr val="000000"/>
                                        </a:solidFill>
                                        <a:effectLst/>
                                        <a:latin typeface="+mj-lt"/>
                                        <a:ea typeface="Calibri"/>
                                      </a:rPr>
                                      <m:t> </m:t>
                                    </m:r>
                                  </m:sub>
                                </m:sSub>
                                <m:r>
                                  <a:rPr lang="en-US" sz="1400" i="1">
                                    <a:solidFill>
                                      <a:srgbClr val="000000"/>
                                    </a:solidFill>
                                    <a:effectLst/>
                                    <a:latin typeface="+mj-lt"/>
                                    <a:ea typeface="Calibri"/>
                                  </a:rPr>
                                  <m:t> </m:t>
                                </m:r>
                              </m:oMath>
                            </m:oMathPara>
                          </a14:m>
                          <a:endParaRPr lang="en-US" sz="1400" dirty="0">
                            <a:solidFill>
                              <a:srgbClr val="000000"/>
                            </a:solidFill>
                            <a:effectLst/>
                            <a:latin typeface="+mj-lt"/>
                            <a:ea typeface="Calibri"/>
                          </a:endParaRPr>
                        </a:p>
                      </a:txBody>
                      <a:tcPr marL="44450" marR="44450" marT="0" marB="0" anchor="b">
                        <a:lnL w="12700" cap="flat" cmpd="sng" algn="ctr">
                          <a:solidFill>
                            <a:srgbClr val="FF0000"/>
                          </a:solidFill>
                          <a:prstDash val="solid"/>
                          <a:round/>
                          <a:headEnd type="none" w="med" len="med"/>
                          <a:tailEnd type="none" w="med" len="med"/>
                        </a:lnL>
                        <a:lnR>
                          <a:noFill/>
                        </a:lnR>
                        <a:lnT w="12700" cap="flat" cmpd="sng" algn="ctr">
                          <a:solidFill>
                            <a:srgbClr val="FF0000"/>
                          </a:solidFill>
                          <a:prstDash val="solid"/>
                          <a:round/>
                          <a:headEnd type="none" w="med" len="med"/>
                          <a:tailEnd type="none" w="med" len="med"/>
                        </a:lnT>
                        <a:lnB>
                          <a:noFill/>
                        </a:lnB>
                      </a:tcPr>
                    </a:tc>
                    <a:tc>
                      <a:txBody>
                        <a:bodyPr/>
                        <a:lstStyle/>
                        <a:p>
                          <a:pPr algn="ctr">
                            <a:spcAft>
                              <a:spcPts val="0"/>
                            </a:spcAft>
                          </a:pPr>
                          <a:r>
                            <a:rPr lang="de-DE" sz="1400" dirty="0">
                              <a:solidFill>
                                <a:srgbClr val="000000"/>
                              </a:solidFill>
                              <a:effectLst/>
                              <a:latin typeface="+mj-lt"/>
                              <a:ea typeface="Times New Roman"/>
                            </a:rPr>
                            <a:t>0.391***</a:t>
                          </a:r>
                          <a:endParaRPr lang="en-US" sz="1400" dirty="0">
                            <a:solidFill>
                              <a:srgbClr val="000000"/>
                            </a:solidFill>
                            <a:effectLst/>
                            <a:latin typeface="+mj-lt"/>
                            <a:ea typeface="Calibri"/>
                          </a:endParaRPr>
                        </a:p>
                      </a:txBody>
                      <a:tcPr marL="44450" marR="44450" marT="0" marB="0" anchor="b">
                        <a:lnL>
                          <a:noFill/>
                        </a:lnL>
                        <a:lnR>
                          <a:noFill/>
                        </a:lnR>
                        <a:lnT w="12700" cap="flat" cmpd="sng" algn="ctr">
                          <a:solidFill>
                            <a:srgbClr val="FF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0.390***</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FF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0.235***</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FF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0.125**</a:t>
                          </a:r>
                          <a:endParaRPr lang="en-US" sz="1400">
                            <a:solidFill>
                              <a:srgbClr val="000000"/>
                            </a:solidFill>
                            <a:effectLst/>
                            <a:latin typeface="+mj-lt"/>
                            <a:ea typeface="Calibri"/>
                          </a:endParaRPr>
                        </a:p>
                      </a:txBody>
                      <a:tcPr marL="44450" marR="44450" marT="0" marB="0" anchor="b">
                        <a:lnL>
                          <a:noFill/>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a:noFill/>
                        </a:lnB>
                      </a:tcPr>
                    </a:tc>
                  </a:tr>
                  <a:tr h="0">
                    <a:tc>
                      <a:txBody>
                        <a:bodyPr/>
                        <a:lstStyle/>
                        <a:p>
                          <a:endParaRPr lang="en-US" sz="1400">
                            <a:solidFill>
                              <a:srgbClr val="000000"/>
                            </a:solidFill>
                            <a:effectLst/>
                            <a:latin typeface="+mj-lt"/>
                          </a:endParaRPr>
                        </a:p>
                      </a:txBody>
                      <a:tcPr marL="44450" marR="44450" marT="0" marB="0" anchor="b">
                        <a:lnL w="12700" cap="flat" cmpd="sng" algn="ctr">
                          <a:solidFill>
                            <a:srgbClr val="FF0000"/>
                          </a:solidFill>
                          <a:prstDash val="solid"/>
                          <a:round/>
                          <a:headEnd type="none" w="med" len="med"/>
                          <a:tailEnd type="none" w="med" len="med"/>
                        </a:lnL>
                        <a:lnR>
                          <a:noFill/>
                        </a:lnR>
                        <a:lnT>
                          <a:noFill/>
                        </a:lnT>
                        <a:lnB w="12700" cap="flat" cmpd="sng" algn="ctr">
                          <a:solidFill>
                            <a:srgbClr val="FF0000"/>
                          </a:solidFill>
                          <a:prstDash val="solid"/>
                          <a:round/>
                          <a:headEnd type="none" w="med" len="med"/>
                          <a:tailEnd type="none" w="med" len="med"/>
                        </a:lnB>
                      </a:tcPr>
                    </a:tc>
                    <a:tc>
                      <a:txBody>
                        <a:bodyPr/>
                        <a:lstStyle/>
                        <a:p>
                          <a:pPr algn="ctr">
                            <a:spcAft>
                              <a:spcPts val="0"/>
                            </a:spcAft>
                          </a:pPr>
                          <a:r>
                            <a:rPr lang="de-DE" sz="1400" dirty="0">
                              <a:solidFill>
                                <a:srgbClr val="000000"/>
                              </a:solidFill>
                              <a:effectLst/>
                              <a:latin typeface="+mj-lt"/>
                              <a:ea typeface="Times New Roman"/>
                            </a:rPr>
                            <a:t>(6.96)</a:t>
                          </a:r>
                          <a:endParaRPr lang="en-US" sz="14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ctr">
                            <a:spcAft>
                              <a:spcPts val="0"/>
                            </a:spcAft>
                          </a:pPr>
                          <a:r>
                            <a:rPr lang="de-DE" sz="1400" dirty="0">
                              <a:solidFill>
                                <a:srgbClr val="000000"/>
                              </a:solidFill>
                              <a:effectLst/>
                              <a:latin typeface="+mj-lt"/>
                              <a:ea typeface="Times New Roman"/>
                            </a:rPr>
                            <a:t>(8.43)</a:t>
                          </a:r>
                          <a:endParaRPr lang="en-US" sz="14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ctr">
                            <a:spcAft>
                              <a:spcPts val="0"/>
                            </a:spcAft>
                          </a:pPr>
                          <a:r>
                            <a:rPr lang="de-DE" sz="1400" dirty="0">
                              <a:solidFill>
                                <a:srgbClr val="000000"/>
                              </a:solidFill>
                              <a:effectLst/>
                              <a:latin typeface="+mj-lt"/>
                              <a:ea typeface="Times New Roman"/>
                            </a:rPr>
                            <a:t>(4.00)</a:t>
                          </a:r>
                          <a:endParaRPr lang="en-US" sz="14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ctr">
                            <a:spcAft>
                              <a:spcPts val="0"/>
                            </a:spcAft>
                          </a:pPr>
                          <a:r>
                            <a:rPr lang="de-DE" sz="1400" dirty="0">
                              <a:solidFill>
                                <a:srgbClr val="000000"/>
                              </a:solidFill>
                              <a:effectLst/>
                              <a:latin typeface="+mj-lt"/>
                              <a:ea typeface="Times New Roman"/>
                            </a:rPr>
                            <a:t>(2.47)</a:t>
                          </a:r>
                          <a:endParaRPr lang="en-US" sz="1400" dirty="0">
                            <a:solidFill>
                              <a:srgbClr val="000000"/>
                            </a:solidFill>
                            <a:effectLst/>
                            <a:latin typeface="+mj-lt"/>
                            <a:ea typeface="Calibri"/>
                          </a:endParaRPr>
                        </a:p>
                      </a:txBody>
                      <a:tcPr marL="44450" marR="44450" marT="0" marB="0" anchor="b">
                        <a:lnL>
                          <a:noFill/>
                        </a:lnL>
                        <a:lnR w="12700" cap="flat" cmpd="sng" algn="ctr">
                          <a:solidFill>
                            <a:srgbClr val="FF0000"/>
                          </a:solidFill>
                          <a:prstDash val="solid"/>
                          <a:round/>
                          <a:headEnd type="none" w="med" len="med"/>
                          <a:tailEnd type="none" w="med" len="med"/>
                        </a:lnR>
                        <a:lnT>
                          <a:noFill/>
                        </a:lnT>
                        <a:lnB w="12700" cap="flat" cmpd="sng" algn="ctr">
                          <a:solidFill>
                            <a:srgbClr val="FF0000"/>
                          </a:solidFill>
                          <a:prstDash val="solid"/>
                          <a:round/>
                          <a:headEnd type="none" w="med" len="med"/>
                          <a:tailEnd type="none" w="med" len="med"/>
                        </a:lnB>
                      </a:tcPr>
                    </a:tc>
                  </a:tr>
                  <a:tr h="0">
                    <a:tc>
                      <a:txBody>
                        <a:bodyPr/>
                        <a:lstStyle/>
                        <a:p>
                          <a:pPr>
                            <a:spcAft>
                              <a:spcPts val="0"/>
                            </a:spcAft>
                          </a:pPr>
                          <a14:m>
                            <m:oMathPara xmlns:m="http://schemas.openxmlformats.org/officeDocument/2006/math">
                              <m:oMathParaPr>
                                <m:jc m:val="left"/>
                              </m:oMathParaPr>
                              <m:oMath xmlns:m="http://schemas.openxmlformats.org/officeDocument/2006/math">
                                <m:sSub>
                                  <m:sSubPr>
                                    <m:ctrlPr>
                                      <a:rPr lang="en-US" sz="1400" i="1">
                                        <a:solidFill>
                                          <a:srgbClr val="000000"/>
                                        </a:solidFill>
                                        <a:effectLst/>
                                        <a:latin typeface="+mj-lt"/>
                                        <a:ea typeface="Calibri"/>
                                      </a:rPr>
                                    </m:ctrlPr>
                                  </m:sSubPr>
                                  <m:e>
                                    <m:acc>
                                      <m:accPr>
                                        <m:chr m:val="̂"/>
                                        <m:ctrlPr>
                                          <a:rPr lang="en-US" sz="1400" i="1">
                                            <a:solidFill>
                                              <a:srgbClr val="000000"/>
                                            </a:solidFill>
                                            <a:effectLst/>
                                            <a:latin typeface="+mj-lt"/>
                                            <a:ea typeface="Calibri"/>
                                          </a:rPr>
                                        </m:ctrlPr>
                                      </m:accPr>
                                      <m:e>
                                        <m:r>
                                          <a:rPr lang="en-US" sz="1400" i="1">
                                            <a:solidFill>
                                              <a:srgbClr val="000000"/>
                                            </a:solidFill>
                                            <a:effectLst/>
                                            <a:latin typeface="+mj-lt"/>
                                            <a:ea typeface="Calibri"/>
                                          </a:rPr>
                                          <m:t>𝛽</m:t>
                                        </m:r>
                                      </m:e>
                                    </m:acc>
                                  </m:e>
                                  <m:sub>
                                    <m:r>
                                      <a:rPr lang="en-US" sz="1400" i="1">
                                        <a:solidFill>
                                          <a:srgbClr val="000000"/>
                                        </a:solidFill>
                                        <a:effectLst/>
                                        <a:latin typeface="+mj-lt"/>
                                        <a:ea typeface="Calibri"/>
                                      </a:rPr>
                                      <m:t>𝐺𝐼𝑃𝑆𝐼</m:t>
                                    </m:r>
                                    <m:r>
                                      <a:rPr lang="en-US" sz="1400" i="1">
                                        <a:solidFill>
                                          <a:srgbClr val="000000"/>
                                        </a:solidFill>
                                        <a:effectLst/>
                                        <a:latin typeface="+mj-lt"/>
                                        <a:ea typeface="Calibri"/>
                                      </a:rPr>
                                      <m:t> </m:t>
                                    </m:r>
                                    <m:r>
                                      <a:rPr lang="en-US" sz="1400" i="1">
                                        <a:solidFill>
                                          <a:srgbClr val="000000"/>
                                        </a:solidFill>
                                        <a:effectLst/>
                                        <a:latin typeface="+mj-lt"/>
                                        <a:ea typeface="Calibri"/>
                                      </a:rPr>
                                      <m:t>𝑥</m:t>
                                    </m:r>
                                    <m:r>
                                      <a:rPr lang="en-US" sz="1400" i="1">
                                        <a:solidFill>
                                          <a:srgbClr val="000000"/>
                                        </a:solidFill>
                                        <a:effectLst/>
                                        <a:latin typeface="+mj-lt"/>
                                        <a:ea typeface="Calibri"/>
                                      </a:rPr>
                                      <m:t> </m:t>
                                    </m:r>
                                    <m:r>
                                      <a:rPr lang="en-US" sz="1400" i="1">
                                        <a:solidFill>
                                          <a:srgbClr val="000000"/>
                                        </a:solidFill>
                                        <a:effectLst/>
                                        <a:latin typeface="+mj-lt"/>
                                        <a:ea typeface="Calibri"/>
                                      </a:rPr>
                                      <m:t>𝐺𝐼𝑃𝑆𝐼</m:t>
                                    </m:r>
                                    <m:r>
                                      <a:rPr lang="en-US" sz="1400" i="1">
                                        <a:solidFill>
                                          <a:srgbClr val="000000"/>
                                        </a:solidFill>
                                        <a:effectLst/>
                                        <a:latin typeface="+mj-lt"/>
                                        <a:ea typeface="Calibri"/>
                                      </a:rPr>
                                      <m:t> </m:t>
                                    </m:r>
                                    <m:r>
                                      <a:rPr lang="en-US" sz="1400" i="1">
                                        <a:solidFill>
                                          <a:srgbClr val="000000"/>
                                        </a:solidFill>
                                        <a:effectLst/>
                                        <a:latin typeface="+mj-lt"/>
                                        <a:ea typeface="Calibri"/>
                                      </a:rPr>
                                      <m:t>𝐵𝑎𝑛𝑘</m:t>
                                    </m:r>
                                    <m:r>
                                      <a:rPr lang="en-US" sz="1400" i="1">
                                        <a:solidFill>
                                          <a:srgbClr val="000000"/>
                                        </a:solidFill>
                                        <a:effectLst/>
                                        <a:latin typeface="+mj-lt"/>
                                        <a:ea typeface="Calibri"/>
                                      </a:rPr>
                                      <m:t> </m:t>
                                    </m:r>
                                  </m:sub>
                                </m:sSub>
                              </m:oMath>
                            </m:oMathPara>
                          </a14:m>
                          <a:endParaRPr lang="en-US" sz="1400" dirty="0">
                            <a:solidFill>
                              <a:srgbClr val="000000"/>
                            </a:solidFill>
                            <a:effectLst/>
                            <a:latin typeface="+mj-lt"/>
                            <a:ea typeface="Calibri"/>
                          </a:endParaRPr>
                        </a:p>
                      </a:txBody>
                      <a:tcPr marL="44450" marR="44450" marT="0" marB="0" anchor="b">
                        <a:lnL>
                          <a:noFill/>
                        </a:lnL>
                        <a:lnR>
                          <a:noFill/>
                        </a:lnR>
                        <a:lnT w="12700" cap="flat" cmpd="sng" algn="ctr">
                          <a:solidFill>
                            <a:srgbClr val="FF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-0.012</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FF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0.197**</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FF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-0.119</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FF0000"/>
                          </a:solidFill>
                          <a:prstDash val="solid"/>
                          <a:round/>
                          <a:headEnd type="none" w="med" len="med"/>
                          <a:tailEnd type="none" w="med" len="med"/>
                        </a:lnT>
                        <a:lnB>
                          <a:noFill/>
                        </a:lnB>
                      </a:tcPr>
                    </a:tc>
                    <a:tc>
                      <a:txBody>
                        <a:bodyPr/>
                        <a:lstStyle/>
                        <a:p>
                          <a:pPr algn="ctr">
                            <a:spcAft>
                              <a:spcPts val="0"/>
                            </a:spcAft>
                          </a:pPr>
                          <a:r>
                            <a:rPr lang="de-DE" sz="1400" dirty="0">
                              <a:solidFill>
                                <a:srgbClr val="000000"/>
                              </a:solidFill>
                              <a:effectLst/>
                              <a:latin typeface="+mj-lt"/>
                              <a:ea typeface="Times New Roman"/>
                            </a:rPr>
                            <a:t>0.470***</a:t>
                          </a:r>
                          <a:endParaRPr lang="en-US" sz="1400" dirty="0">
                            <a:solidFill>
                              <a:srgbClr val="000000"/>
                            </a:solidFill>
                            <a:effectLst/>
                            <a:latin typeface="+mj-lt"/>
                            <a:ea typeface="Calibri"/>
                          </a:endParaRPr>
                        </a:p>
                      </a:txBody>
                      <a:tcPr marL="44450" marR="44450" marT="0" marB="0" anchor="b">
                        <a:lnL>
                          <a:noFill/>
                        </a:lnL>
                        <a:lnR>
                          <a:noFill/>
                        </a:lnR>
                        <a:lnT w="12700" cap="flat" cmpd="sng" algn="ctr">
                          <a:solidFill>
                            <a:srgbClr val="FF0000"/>
                          </a:solidFill>
                          <a:prstDash val="solid"/>
                          <a:round/>
                          <a:headEnd type="none" w="med" len="med"/>
                          <a:tailEnd type="none" w="med" len="med"/>
                        </a:lnT>
                        <a:lnB>
                          <a:noFill/>
                        </a:lnB>
                      </a:tcPr>
                    </a:tc>
                  </a:tr>
                  <a:tr h="0">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(-0.09)</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(2.54)</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(-1.09)</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(3.13)</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pPr>
                            <a:spcAft>
                              <a:spcPts val="0"/>
                            </a:spcAft>
                          </a:pPr>
                          <a14:m>
                            <m:oMathPara xmlns:m="http://schemas.openxmlformats.org/officeDocument/2006/math">
                              <m:oMathParaPr>
                                <m:jc m:val="left"/>
                              </m:oMathParaPr>
                              <m:oMath xmlns:m="http://schemas.openxmlformats.org/officeDocument/2006/math">
                                <m:sSub>
                                  <m:sSubPr>
                                    <m:ctrlPr>
                                      <a:rPr lang="en-US" sz="1400" i="1">
                                        <a:solidFill>
                                          <a:srgbClr val="000000"/>
                                        </a:solidFill>
                                        <a:effectLst/>
                                        <a:latin typeface="+mj-lt"/>
                                        <a:ea typeface="Calibri"/>
                                      </a:rPr>
                                    </m:ctrlPr>
                                  </m:sSubPr>
                                  <m:e>
                                    <m:acc>
                                      <m:accPr>
                                        <m:chr m:val="̂"/>
                                        <m:ctrlPr>
                                          <a:rPr lang="en-US" sz="1400" i="1">
                                            <a:solidFill>
                                              <a:srgbClr val="000000"/>
                                            </a:solidFill>
                                            <a:effectLst/>
                                            <a:latin typeface="+mj-lt"/>
                                            <a:ea typeface="Calibri"/>
                                          </a:rPr>
                                        </m:ctrlPr>
                                      </m:accPr>
                                      <m:e>
                                        <m:r>
                                          <a:rPr lang="en-US" sz="1400" i="1">
                                            <a:solidFill>
                                              <a:srgbClr val="000000"/>
                                            </a:solidFill>
                                            <a:effectLst/>
                                            <a:latin typeface="+mj-lt"/>
                                            <a:ea typeface="Calibri"/>
                                          </a:rPr>
                                          <m:t>𝛽</m:t>
                                        </m:r>
                                      </m:e>
                                    </m:acc>
                                  </m:e>
                                  <m:sub>
                                    <m:r>
                                      <m:rPr>
                                        <m:nor/>
                                      </m:rPr>
                                      <a:rPr lang="en-US" sz="1400">
                                        <a:solidFill>
                                          <a:srgbClr val="000000"/>
                                        </a:solidFill>
                                        <a:effectLst/>
                                        <a:latin typeface="+mj-lt"/>
                                        <a:ea typeface="Calibri"/>
                                      </a:rPr>
                                      <m:t>Germany</m:t>
                                    </m:r>
                                  </m:sub>
                                </m:sSub>
                              </m:oMath>
                            </m:oMathPara>
                          </a14:m>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-2.262***</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-2.322***</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-2.927***</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-3.104***</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(-23.18)</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(-15.58)</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(-18.16)</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(-16.95)</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pPr>
                            <a:spcAft>
                              <a:spcPts val="0"/>
                            </a:spcAft>
                          </a:pPr>
                          <a14:m>
                            <m:oMathPara xmlns:m="http://schemas.openxmlformats.org/officeDocument/2006/math">
                              <m:oMathParaPr>
                                <m:jc m:val="centerGroup"/>
                              </m:oMathParaPr>
                              <m:oMath xmlns:m="http://schemas.openxmlformats.org/officeDocument/2006/math">
                                <m:sSub>
                                  <m:sSubPr>
                                    <m:ctrlPr>
                                      <a:rPr lang="en-US" sz="1400" i="1">
                                        <a:solidFill>
                                          <a:srgbClr val="000000"/>
                                        </a:solidFill>
                                        <a:effectLst/>
                                        <a:latin typeface="+mj-lt"/>
                                        <a:ea typeface="Calibri"/>
                                      </a:rPr>
                                    </m:ctrlPr>
                                  </m:sSubPr>
                                  <m:e>
                                    <m:acc>
                                      <m:accPr>
                                        <m:chr m:val="̂"/>
                                        <m:ctrlPr>
                                          <a:rPr lang="en-US" sz="1400" i="1">
                                            <a:solidFill>
                                              <a:srgbClr val="000000"/>
                                            </a:solidFill>
                                            <a:effectLst/>
                                            <a:latin typeface="+mj-lt"/>
                                            <a:ea typeface="Calibri"/>
                                          </a:rPr>
                                        </m:ctrlPr>
                                      </m:accPr>
                                      <m:e>
                                        <m:r>
                                          <a:rPr lang="en-US" sz="1400" i="1">
                                            <a:solidFill>
                                              <a:srgbClr val="000000"/>
                                            </a:solidFill>
                                            <a:effectLst/>
                                            <a:latin typeface="+mj-lt"/>
                                            <a:ea typeface="Calibri"/>
                                          </a:rPr>
                                          <m:t>𝛽</m:t>
                                        </m:r>
                                      </m:e>
                                    </m:acc>
                                  </m:e>
                                  <m:sub>
                                    <m:r>
                                      <m:rPr>
                                        <m:nor/>
                                      </m:rPr>
                                      <a:rPr lang="en-US" sz="1400">
                                        <a:solidFill>
                                          <a:srgbClr val="000000"/>
                                        </a:solidFill>
                                        <a:effectLst/>
                                        <a:latin typeface="+mj-lt"/>
                                        <a:ea typeface="Calibri"/>
                                      </a:rPr>
                                      <m:t>Germany</m:t>
                                    </m:r>
                                    <m:r>
                                      <m:rPr>
                                        <m:nor/>
                                      </m:rPr>
                                      <a:rPr lang="en-US" sz="1400">
                                        <a:solidFill>
                                          <a:srgbClr val="000000"/>
                                        </a:solidFill>
                                        <a:effectLst/>
                                        <a:latin typeface="+mj-lt"/>
                                        <a:ea typeface="Calibri"/>
                                      </a:rPr>
                                      <m:t> </m:t>
                                    </m:r>
                                    <m:r>
                                      <m:rPr>
                                        <m:nor/>
                                      </m:rPr>
                                      <a:rPr lang="en-US" sz="1400">
                                        <a:solidFill>
                                          <a:srgbClr val="000000"/>
                                        </a:solidFill>
                                        <a:effectLst/>
                                        <a:latin typeface="+mj-lt"/>
                                        <a:ea typeface="Calibri"/>
                                      </a:rPr>
                                      <m:t>x</m:t>
                                    </m:r>
                                    <m:r>
                                      <m:rPr>
                                        <m:nor/>
                                      </m:rPr>
                                      <a:rPr lang="en-US" sz="1400">
                                        <a:solidFill>
                                          <a:srgbClr val="000000"/>
                                        </a:solidFill>
                                        <a:effectLst/>
                                        <a:latin typeface="+mj-lt"/>
                                        <a:ea typeface="Calibri"/>
                                      </a:rPr>
                                      <m:t> </m:t>
                                    </m:r>
                                    <m:r>
                                      <m:rPr>
                                        <m:nor/>
                                      </m:rPr>
                                      <a:rPr lang="en-US" sz="1400">
                                        <a:solidFill>
                                          <a:srgbClr val="000000"/>
                                        </a:solidFill>
                                        <a:effectLst/>
                                        <a:latin typeface="+mj-lt"/>
                                        <a:ea typeface="Calibri"/>
                                      </a:rPr>
                                      <m:t>GIPSI</m:t>
                                    </m:r>
                                    <m:r>
                                      <m:rPr>
                                        <m:nor/>
                                      </m:rPr>
                                      <a:rPr lang="en-US" sz="1400">
                                        <a:solidFill>
                                          <a:srgbClr val="000000"/>
                                        </a:solidFill>
                                        <a:effectLst/>
                                        <a:latin typeface="+mj-lt"/>
                                        <a:ea typeface="Calibri"/>
                                      </a:rPr>
                                      <m:t> </m:t>
                                    </m:r>
                                    <m:r>
                                      <m:rPr>
                                        <m:nor/>
                                      </m:rPr>
                                      <a:rPr lang="en-US" sz="1400">
                                        <a:solidFill>
                                          <a:srgbClr val="000000"/>
                                        </a:solidFill>
                                        <a:effectLst/>
                                        <a:latin typeface="+mj-lt"/>
                                        <a:ea typeface="Calibri"/>
                                      </a:rPr>
                                      <m:t>Bank</m:t>
                                    </m:r>
                                  </m:sub>
                                </m:sSub>
                              </m:oMath>
                            </m:oMathPara>
                          </a14:m>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-0.074</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0.331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-0.056</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1.079***</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(-0.37)</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(1.56)</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(-0.32)</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(3.22)</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pPr>
                            <a:spcAft>
                              <a:spcPts val="0"/>
                            </a:spcAft>
                          </a:pPr>
                          <a14:m>
                            <m:oMathPara xmlns:m="http://schemas.openxmlformats.org/officeDocument/2006/math">
                              <m:oMathParaPr>
                                <m:jc m:val="left"/>
                              </m:oMathParaPr>
                              <m:oMath xmlns:m="http://schemas.openxmlformats.org/officeDocument/2006/math">
                                <m:sSub>
                                  <m:sSubPr>
                                    <m:ctrlPr>
                                      <a:rPr lang="en-US" sz="1400" i="1">
                                        <a:solidFill>
                                          <a:srgbClr val="000000"/>
                                        </a:solidFill>
                                        <a:effectLst/>
                                        <a:latin typeface="+mj-lt"/>
                                        <a:ea typeface="Calibri"/>
                                      </a:rPr>
                                    </m:ctrlPr>
                                  </m:sSubPr>
                                  <m:e>
                                    <m:acc>
                                      <m:accPr>
                                        <m:chr m:val="̂"/>
                                        <m:ctrlPr>
                                          <a:rPr lang="en-US" sz="1400" i="1">
                                            <a:solidFill>
                                              <a:srgbClr val="000000"/>
                                            </a:solidFill>
                                            <a:effectLst/>
                                            <a:latin typeface="+mj-lt"/>
                                            <a:ea typeface="Calibri"/>
                                          </a:rPr>
                                        </m:ctrlPr>
                                      </m:accPr>
                                      <m:e>
                                        <m:r>
                                          <a:rPr lang="en-US" sz="1400" i="1">
                                            <a:solidFill>
                                              <a:srgbClr val="000000"/>
                                            </a:solidFill>
                                            <a:effectLst/>
                                            <a:latin typeface="+mj-lt"/>
                                            <a:ea typeface="Calibri"/>
                                          </a:rPr>
                                          <m:t>𝛽</m:t>
                                        </m:r>
                                      </m:e>
                                    </m:acc>
                                  </m:e>
                                  <m:sub>
                                    <m:r>
                                      <a:rPr lang="en-US" sz="1400" i="1">
                                        <a:solidFill>
                                          <a:srgbClr val="000000"/>
                                        </a:solidFill>
                                        <a:effectLst/>
                                        <a:latin typeface="+mj-lt"/>
                                        <a:ea typeface="Calibri"/>
                                      </a:rPr>
                                      <m:t>𝐺𝐼𝑃𝑆𝐼</m:t>
                                    </m:r>
                                    <m:r>
                                      <a:rPr lang="en-US" sz="1400" i="1">
                                        <a:solidFill>
                                          <a:srgbClr val="000000"/>
                                        </a:solidFill>
                                        <a:effectLst/>
                                        <a:latin typeface="+mj-lt"/>
                                        <a:ea typeface="Calibri"/>
                                      </a:rPr>
                                      <m:t> </m:t>
                                    </m:r>
                                    <m:r>
                                      <a:rPr lang="en-US" sz="1400" i="1">
                                        <a:solidFill>
                                          <a:srgbClr val="000000"/>
                                        </a:solidFill>
                                        <a:effectLst/>
                                        <a:latin typeface="+mj-lt"/>
                                        <a:ea typeface="Calibri"/>
                                      </a:rPr>
                                      <m:t>𝐵𝑎𝑛𝑘</m:t>
                                    </m:r>
                                    <m:r>
                                      <a:rPr lang="en-US" sz="1400" i="1">
                                        <a:solidFill>
                                          <a:srgbClr val="000000"/>
                                        </a:solidFill>
                                        <a:effectLst/>
                                        <a:latin typeface="+mj-lt"/>
                                        <a:ea typeface="Calibri"/>
                                      </a:rPr>
                                      <m:t> </m:t>
                                    </m:r>
                                  </m:sub>
                                </m:sSub>
                              </m:oMath>
                            </m:oMathPara>
                          </a14:m>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-0.002**</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endParaRPr lang="en-US" sz="14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(-2.51)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(-2.58)</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(0.82)</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(0.98)</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pPr>
                            <a:spcAft>
                              <a:spcPts val="0"/>
                            </a:spcAft>
                          </a:pPr>
                          <a14:m>
                            <m:oMathPara xmlns:m="http://schemas.openxmlformats.org/officeDocument/2006/math">
                              <m:oMathParaPr>
                                <m:jc m:val="left"/>
                              </m:oMathParaPr>
                              <m:oMath xmlns:m="http://schemas.openxmlformats.org/officeDocument/2006/math">
                                <m:sSub>
                                  <m:sSubPr>
                                    <m:ctrlPr>
                                      <a:rPr lang="en-US" sz="1400" i="1">
                                        <a:solidFill>
                                          <a:srgbClr val="000000"/>
                                        </a:solidFill>
                                        <a:effectLst/>
                                        <a:latin typeface="+mj-lt"/>
                                        <a:ea typeface="Calibri"/>
                                      </a:rPr>
                                    </m:ctrlPr>
                                  </m:sSubPr>
                                  <m:e>
                                    <m:acc>
                                      <m:accPr>
                                        <m:chr m:val="̂"/>
                                        <m:ctrlPr>
                                          <a:rPr lang="en-US" sz="1400" i="1">
                                            <a:solidFill>
                                              <a:srgbClr val="000000"/>
                                            </a:solidFill>
                                            <a:effectLst/>
                                            <a:latin typeface="+mj-lt"/>
                                            <a:ea typeface="Calibri"/>
                                          </a:rPr>
                                        </m:ctrlPr>
                                      </m:accPr>
                                      <m:e>
                                        <m:r>
                                          <a:rPr lang="en-US" sz="1400" i="1">
                                            <a:solidFill>
                                              <a:srgbClr val="000000"/>
                                            </a:solidFill>
                                            <a:effectLst/>
                                            <a:latin typeface="+mj-lt"/>
                                            <a:ea typeface="Calibri"/>
                                          </a:rPr>
                                          <m:t>𝛽</m:t>
                                        </m:r>
                                      </m:e>
                                    </m:acc>
                                  </m:e>
                                  <m:sub>
                                    <m:r>
                                      <a:rPr lang="en-US" sz="1400" i="1">
                                        <a:solidFill>
                                          <a:srgbClr val="000000"/>
                                        </a:solidFill>
                                        <a:effectLst/>
                                        <a:latin typeface="+mj-lt"/>
                                        <a:ea typeface="Calibri"/>
                                      </a:rPr>
                                      <m:t>𝑀</m:t>
                                    </m:r>
                                  </m:sub>
                                </m:sSub>
                              </m:oMath>
                            </m:oMathPara>
                          </a14:m>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1.341***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1.434***</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1.781***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1.742***</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pPr>
                            <a:spcAft>
                              <a:spcPts val="0"/>
                            </a:spcAft>
                          </a:pPr>
                          <a:r>
                            <a:rPr lang="de-DE" sz="1400" b="1">
                              <a:solidFill>
                                <a:srgbClr val="000000"/>
                              </a:solidFill>
                              <a:effectLst/>
                              <a:latin typeface="+mj-lt"/>
                              <a:ea typeface="Times New Roman"/>
                            </a:rPr>
                            <a:t> </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(23.61)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(18.36)</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(25.38)</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(17.49)</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pPr>
                            <a:spcAft>
                              <a:spcPts val="0"/>
                            </a:spcAft>
                          </a:pPr>
                          <a14:m>
                            <m:oMathPara xmlns:m="http://schemas.openxmlformats.org/officeDocument/2006/math">
                              <m:oMathParaPr>
                                <m:jc m:val="left"/>
                              </m:oMathParaPr>
                              <m:oMath xmlns:m="http://schemas.openxmlformats.org/officeDocument/2006/math">
                                <m:sSub>
                                  <m:sSubPr>
                                    <m:ctrlPr>
                                      <a:rPr lang="en-US" sz="1400" i="1">
                                        <a:solidFill>
                                          <a:srgbClr val="000000"/>
                                        </a:solidFill>
                                        <a:effectLst/>
                                        <a:latin typeface="+mj-lt"/>
                                        <a:ea typeface="Calibri"/>
                                      </a:rPr>
                                    </m:ctrlPr>
                                  </m:sSubPr>
                                  <m:e>
                                    <m:acc>
                                      <m:accPr>
                                        <m:chr m:val="̂"/>
                                        <m:ctrlPr>
                                          <a:rPr lang="en-US" sz="1400" i="1">
                                            <a:solidFill>
                                              <a:srgbClr val="000000"/>
                                            </a:solidFill>
                                            <a:effectLst/>
                                            <a:latin typeface="+mj-lt"/>
                                            <a:ea typeface="Calibri"/>
                                          </a:rPr>
                                        </m:ctrlPr>
                                      </m:accPr>
                                      <m:e>
                                        <m:r>
                                          <a:rPr lang="en-US" sz="1400" i="1">
                                            <a:solidFill>
                                              <a:srgbClr val="000000"/>
                                            </a:solidFill>
                                            <a:effectLst/>
                                            <a:latin typeface="+mj-lt"/>
                                            <a:ea typeface="Calibri"/>
                                          </a:rPr>
                                          <m:t>𝛽</m:t>
                                        </m:r>
                                      </m:e>
                                    </m:acc>
                                  </m:e>
                                  <m:sub>
                                    <m:r>
                                      <a:rPr lang="en-US" sz="1400" i="1">
                                        <a:solidFill>
                                          <a:srgbClr val="000000"/>
                                        </a:solidFill>
                                        <a:effectLst/>
                                        <a:latin typeface="+mj-lt"/>
                                        <a:ea typeface="Calibri"/>
                                      </a:rPr>
                                      <m:t>0</m:t>
                                    </m:r>
                                  </m:sub>
                                </m:sSub>
                              </m:oMath>
                            </m:oMathPara>
                          </a14:m>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0.003</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0.036</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-0.122***</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endParaRPr lang="en-US" sz="1400">
                            <a:solidFill>
                              <a:srgbClr val="000000"/>
                            </a:solidFill>
                            <a:effectLst/>
                            <a:latin typeface="+mj-lt"/>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(0.05)</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(0.60)</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(1.23)</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(-5.67)</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0">
                    <a:tc>
                      <a:txBody>
                        <a:bodyPr/>
                        <a:lstStyle/>
                        <a:p>
                          <a:pPr>
                            <a:spcAft>
                              <a:spcPts val="0"/>
                            </a:spcAft>
                          </a:pPr>
                          <a14:m>
                            <m:oMathPara xmlns:m="http://schemas.openxmlformats.org/officeDocument/2006/math">
                              <m:oMathParaPr>
                                <m:jc m:val="left"/>
                              </m:oMathParaPr>
                              <m:oMath xmlns:m="http://schemas.openxmlformats.org/officeDocument/2006/math">
                                <m:r>
                                  <a:rPr lang="de-DE" sz="1400" i="1">
                                    <a:solidFill>
                                      <a:srgbClr val="000000"/>
                                    </a:solidFill>
                                    <a:effectLst/>
                                    <a:latin typeface="+mj-lt"/>
                                    <a:ea typeface="Times New Roman"/>
                                  </a:rPr>
                                  <m:t>𝑁</m:t>
                                </m:r>
                              </m:oMath>
                            </m:oMathPara>
                          </a14:m>
                          <a:endParaRPr lang="en-US" sz="1400" dirty="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9,747</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8,570</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2,903</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5,507</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0">
                    <a:tc>
                      <a:txBody>
                        <a:bodyPr/>
                        <a:lstStyle/>
                        <a:p>
                          <a:pPr>
                            <a:spcAft>
                              <a:spcPts val="0"/>
                            </a:spcAft>
                          </a:pPr>
                          <a14:m>
                            <m:oMathPara xmlns:m="http://schemas.openxmlformats.org/officeDocument/2006/math">
                              <m:oMathParaPr>
                                <m:jc m:val="left"/>
                              </m:oMathParaPr>
                              <m:oMath xmlns:m="http://schemas.openxmlformats.org/officeDocument/2006/math">
                                <m:sSup>
                                  <m:sSupPr>
                                    <m:ctrlPr>
                                      <a:rPr lang="en-US" sz="1400" i="1">
                                        <a:solidFill>
                                          <a:srgbClr val="000000"/>
                                        </a:solidFill>
                                        <a:effectLst/>
                                        <a:latin typeface="+mj-lt"/>
                                        <a:ea typeface="Times New Roman"/>
                                      </a:rPr>
                                    </m:ctrlPr>
                                  </m:sSupPr>
                                  <m:e>
                                    <m:r>
                                      <a:rPr lang="de-DE" sz="1400" i="1">
                                        <a:solidFill>
                                          <a:srgbClr val="000000"/>
                                        </a:solidFill>
                                        <a:effectLst/>
                                        <a:latin typeface="+mj-lt"/>
                                        <a:ea typeface="Times New Roman"/>
                                      </a:rPr>
                                      <m:t>𝑅</m:t>
                                    </m:r>
                                  </m:e>
                                  <m:sup>
                                    <m:r>
                                      <a:rPr lang="de-DE" sz="1400" i="1">
                                        <a:solidFill>
                                          <a:srgbClr val="000000"/>
                                        </a:solidFill>
                                        <a:effectLst/>
                                        <a:latin typeface="+mj-lt"/>
                                        <a:ea typeface="Times New Roman"/>
                                      </a:rPr>
                                      <m:t>2</m:t>
                                    </m:r>
                                  </m:sup>
                                </m:sSup>
                              </m:oMath>
                            </m:oMathPara>
                          </a14:m>
                          <a:endParaRPr lang="en-US" sz="14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56.42%</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50.50%</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48.65%</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dirty="0">
                              <a:solidFill>
                                <a:srgbClr val="000000"/>
                              </a:solidFill>
                              <a:effectLst/>
                              <a:latin typeface="+mj-lt"/>
                              <a:ea typeface="Times New Roman"/>
                            </a:rPr>
                            <a:t>48.43%</a:t>
                          </a:r>
                          <a:endParaRPr lang="en-US" sz="14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mc:Choice>
        <mc:Fallback>
          <p:graphicFrame>
            <p:nvGraphicFramePr>
              <p:cNvPr id="4" name="Table 3"/>
              <p:cNvGraphicFramePr>
                <a:graphicFrameLocks noGrp="1"/>
              </p:cNvGraphicFramePr>
              <p:nvPr>
                <p:extLst>
                  <p:ext uri="{D42A27DB-BD31-4B8C-83A1-F6EECF244321}">
                    <p14:modId xmlns:p14="http://schemas.microsoft.com/office/powerpoint/2010/main" val="2939093265"/>
                  </p:ext>
                </p:extLst>
              </p:nvPr>
            </p:nvGraphicFramePr>
            <p:xfrm>
              <a:off x="344488" y="1196752"/>
              <a:ext cx="9283699" cy="4197796"/>
            </p:xfrm>
            <a:graphic>
              <a:graphicData uri="http://schemas.openxmlformats.org/drawingml/2006/table">
                <a:tbl>
                  <a:tblPr firstRow="1" firstCol="1" bandRow="1"/>
                  <a:tblGrid>
                    <a:gridCol w="2118540"/>
                    <a:gridCol w="1970001"/>
                    <a:gridCol w="1756476"/>
                    <a:gridCol w="1684063"/>
                    <a:gridCol w="1754619"/>
                  </a:tblGrid>
                  <a:tr h="213360">
                    <a:tc>
                      <a:txBody>
                        <a:bodyPr/>
                        <a:lstStyle/>
                        <a:p>
                          <a:pPr>
                            <a:spcAft>
                              <a:spcPts val="0"/>
                            </a:spcAft>
                          </a:pPr>
                          <a:r>
                            <a:rPr lang="de-DE" sz="1400" dirty="0">
                              <a:solidFill>
                                <a:srgbClr val="000000"/>
                              </a:solidFill>
                              <a:effectLst/>
                              <a:latin typeface="+mj-lt"/>
                              <a:ea typeface="Times New Roman"/>
                            </a:rPr>
                            <a:t> </a:t>
                          </a:r>
                          <a:endParaRPr lang="en-US" sz="1400" dirty="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b="1">
                              <a:solidFill>
                                <a:srgbClr val="000000"/>
                              </a:solidFill>
                              <a:effectLst/>
                              <a:latin typeface="+mj-lt"/>
                              <a:ea typeface="Times New Roman"/>
                            </a:rPr>
                            <a:t>(1)</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b="1">
                              <a:solidFill>
                                <a:srgbClr val="000000"/>
                              </a:solidFill>
                              <a:effectLst/>
                              <a:latin typeface="+mj-lt"/>
                              <a:ea typeface="Times New Roman"/>
                            </a:rPr>
                            <a:t>(2)</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b="1">
                              <a:solidFill>
                                <a:srgbClr val="000000"/>
                              </a:solidFill>
                              <a:effectLst/>
                              <a:latin typeface="+mj-lt"/>
                              <a:ea typeface="Times New Roman"/>
                            </a:rPr>
                            <a:t>(3)</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b="1">
                              <a:solidFill>
                                <a:srgbClr val="000000"/>
                              </a:solidFill>
                              <a:effectLst/>
                              <a:latin typeface="+mj-lt"/>
                              <a:ea typeface="Times New Roman"/>
                            </a:rPr>
                            <a:t>(4)</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213360">
                    <a:tc>
                      <a:txBody>
                        <a:bodyPr/>
                        <a:lstStyle/>
                        <a:p>
                          <a:pPr>
                            <a:spcAft>
                              <a:spcPts val="0"/>
                            </a:spcAft>
                          </a:pPr>
                          <a:r>
                            <a:rPr lang="de-DE" sz="1400">
                              <a:solidFill>
                                <a:srgbClr val="000000"/>
                              </a:solidFill>
                              <a:effectLst/>
                              <a:latin typeface="+mj-lt"/>
                              <a:ea typeface="Times New Roman"/>
                            </a:rPr>
                            <a:t> </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March – Dec. 2010</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Jan. – Sept. 2011</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Oct. – Dec. 2011</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Jan. - June 2012</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FF0000"/>
                          </a:solidFill>
                          <a:prstDash val="solid"/>
                          <a:round/>
                          <a:headEnd type="none" w="med" len="med"/>
                          <a:tailEnd type="none" w="med" len="med"/>
                        </a:lnB>
                      </a:tcPr>
                    </a:tc>
                  </a:tr>
                  <a:tr h="251587">
                    <a:tc>
                      <a:txBody>
                        <a:bodyPr/>
                        <a:lstStyle/>
                        <a:p>
                          <a:endParaRPr lang="en-US"/>
                        </a:p>
                      </a:txBody>
                      <a:tcPr marL="44450" marR="44450" marT="0" marB="0" anchor="b">
                        <a:lnL w="12700" cap="flat" cmpd="sng" algn="ctr">
                          <a:solidFill>
                            <a:srgbClr val="FF0000"/>
                          </a:solidFill>
                          <a:prstDash val="solid"/>
                          <a:round/>
                          <a:headEnd type="none" w="med" len="med"/>
                          <a:tailEnd type="none" w="med" len="med"/>
                        </a:lnL>
                        <a:lnR>
                          <a:noFill/>
                        </a:lnR>
                        <a:lnT w="12700" cap="flat" cmpd="sng" algn="ctr">
                          <a:solidFill>
                            <a:srgbClr val="FF0000"/>
                          </a:solidFill>
                          <a:prstDash val="solid"/>
                          <a:round/>
                          <a:headEnd type="none" w="med" len="med"/>
                          <a:tailEnd type="none" w="med" len="med"/>
                        </a:lnT>
                        <a:lnB>
                          <a:noFill/>
                        </a:lnB>
                        <a:blipFill rotWithShape="1">
                          <a:blip r:embed="rId2"/>
                          <a:stretch>
                            <a:fillRect l="-288" t="-190244" r="-338905" b="-1451220"/>
                          </a:stretch>
                        </a:blipFill>
                      </a:tcPr>
                    </a:tc>
                    <a:tc>
                      <a:txBody>
                        <a:bodyPr/>
                        <a:lstStyle/>
                        <a:p>
                          <a:pPr algn="ctr">
                            <a:spcAft>
                              <a:spcPts val="0"/>
                            </a:spcAft>
                          </a:pPr>
                          <a:r>
                            <a:rPr lang="de-DE" sz="1400" dirty="0">
                              <a:solidFill>
                                <a:srgbClr val="000000"/>
                              </a:solidFill>
                              <a:effectLst/>
                              <a:latin typeface="+mj-lt"/>
                              <a:ea typeface="Times New Roman"/>
                            </a:rPr>
                            <a:t>0.391***</a:t>
                          </a:r>
                          <a:endParaRPr lang="en-US" sz="1400" dirty="0">
                            <a:solidFill>
                              <a:srgbClr val="000000"/>
                            </a:solidFill>
                            <a:effectLst/>
                            <a:latin typeface="+mj-lt"/>
                            <a:ea typeface="Calibri"/>
                          </a:endParaRPr>
                        </a:p>
                      </a:txBody>
                      <a:tcPr marL="44450" marR="44450" marT="0" marB="0" anchor="b">
                        <a:lnL>
                          <a:noFill/>
                        </a:lnL>
                        <a:lnR>
                          <a:noFill/>
                        </a:lnR>
                        <a:lnT w="12700" cap="flat" cmpd="sng" algn="ctr">
                          <a:solidFill>
                            <a:srgbClr val="FF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0.390***</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FF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0.235***</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FF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0.125**</a:t>
                          </a:r>
                          <a:endParaRPr lang="en-US" sz="1400">
                            <a:solidFill>
                              <a:srgbClr val="000000"/>
                            </a:solidFill>
                            <a:effectLst/>
                            <a:latin typeface="+mj-lt"/>
                            <a:ea typeface="Calibri"/>
                          </a:endParaRPr>
                        </a:p>
                      </a:txBody>
                      <a:tcPr marL="44450" marR="44450" marT="0" marB="0" anchor="b">
                        <a:lnL>
                          <a:noFill/>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a:noFill/>
                        </a:lnB>
                      </a:tcPr>
                    </a:tc>
                  </a:tr>
                  <a:tr h="213360">
                    <a:tc>
                      <a:txBody>
                        <a:bodyPr/>
                        <a:lstStyle/>
                        <a:p>
                          <a:endParaRPr lang="en-US" sz="1400">
                            <a:solidFill>
                              <a:srgbClr val="000000"/>
                            </a:solidFill>
                            <a:effectLst/>
                            <a:latin typeface="+mj-lt"/>
                          </a:endParaRPr>
                        </a:p>
                      </a:txBody>
                      <a:tcPr marL="44450" marR="44450" marT="0" marB="0" anchor="b">
                        <a:lnL w="12700" cap="flat" cmpd="sng" algn="ctr">
                          <a:solidFill>
                            <a:srgbClr val="FF0000"/>
                          </a:solidFill>
                          <a:prstDash val="solid"/>
                          <a:round/>
                          <a:headEnd type="none" w="med" len="med"/>
                          <a:tailEnd type="none" w="med" len="med"/>
                        </a:lnL>
                        <a:lnR>
                          <a:noFill/>
                        </a:lnR>
                        <a:lnT>
                          <a:noFill/>
                        </a:lnT>
                        <a:lnB w="12700" cap="flat" cmpd="sng" algn="ctr">
                          <a:solidFill>
                            <a:srgbClr val="FF0000"/>
                          </a:solidFill>
                          <a:prstDash val="solid"/>
                          <a:round/>
                          <a:headEnd type="none" w="med" len="med"/>
                          <a:tailEnd type="none" w="med" len="med"/>
                        </a:lnB>
                      </a:tcPr>
                    </a:tc>
                    <a:tc>
                      <a:txBody>
                        <a:bodyPr/>
                        <a:lstStyle/>
                        <a:p>
                          <a:pPr algn="ctr">
                            <a:spcAft>
                              <a:spcPts val="0"/>
                            </a:spcAft>
                          </a:pPr>
                          <a:r>
                            <a:rPr lang="de-DE" sz="1400" dirty="0">
                              <a:solidFill>
                                <a:srgbClr val="000000"/>
                              </a:solidFill>
                              <a:effectLst/>
                              <a:latin typeface="+mj-lt"/>
                              <a:ea typeface="Times New Roman"/>
                            </a:rPr>
                            <a:t>(6.96)</a:t>
                          </a:r>
                          <a:endParaRPr lang="en-US" sz="14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ctr">
                            <a:spcAft>
                              <a:spcPts val="0"/>
                            </a:spcAft>
                          </a:pPr>
                          <a:r>
                            <a:rPr lang="de-DE" sz="1400" dirty="0">
                              <a:solidFill>
                                <a:srgbClr val="000000"/>
                              </a:solidFill>
                              <a:effectLst/>
                              <a:latin typeface="+mj-lt"/>
                              <a:ea typeface="Times New Roman"/>
                            </a:rPr>
                            <a:t>(8.43)</a:t>
                          </a:r>
                          <a:endParaRPr lang="en-US" sz="14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ctr">
                            <a:spcAft>
                              <a:spcPts val="0"/>
                            </a:spcAft>
                          </a:pPr>
                          <a:r>
                            <a:rPr lang="de-DE" sz="1400" dirty="0">
                              <a:solidFill>
                                <a:srgbClr val="000000"/>
                              </a:solidFill>
                              <a:effectLst/>
                              <a:latin typeface="+mj-lt"/>
                              <a:ea typeface="Times New Roman"/>
                            </a:rPr>
                            <a:t>(4.00)</a:t>
                          </a:r>
                          <a:endParaRPr lang="en-US" sz="14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ctr">
                            <a:spcAft>
                              <a:spcPts val="0"/>
                            </a:spcAft>
                          </a:pPr>
                          <a:r>
                            <a:rPr lang="de-DE" sz="1400" dirty="0">
                              <a:solidFill>
                                <a:srgbClr val="000000"/>
                              </a:solidFill>
                              <a:effectLst/>
                              <a:latin typeface="+mj-lt"/>
                              <a:ea typeface="Times New Roman"/>
                            </a:rPr>
                            <a:t>(2.47)</a:t>
                          </a:r>
                          <a:endParaRPr lang="en-US" sz="1400" dirty="0">
                            <a:solidFill>
                              <a:srgbClr val="000000"/>
                            </a:solidFill>
                            <a:effectLst/>
                            <a:latin typeface="+mj-lt"/>
                            <a:ea typeface="Calibri"/>
                          </a:endParaRPr>
                        </a:p>
                      </a:txBody>
                      <a:tcPr marL="44450" marR="44450" marT="0" marB="0" anchor="b">
                        <a:lnL>
                          <a:noFill/>
                        </a:lnL>
                        <a:lnR w="12700" cap="flat" cmpd="sng" algn="ctr">
                          <a:solidFill>
                            <a:srgbClr val="FF0000"/>
                          </a:solidFill>
                          <a:prstDash val="solid"/>
                          <a:round/>
                          <a:headEnd type="none" w="med" len="med"/>
                          <a:tailEnd type="none" w="med" len="med"/>
                        </a:lnR>
                        <a:lnT>
                          <a:noFill/>
                        </a:lnT>
                        <a:lnB w="12700" cap="flat" cmpd="sng" algn="ctr">
                          <a:solidFill>
                            <a:srgbClr val="FF0000"/>
                          </a:solidFill>
                          <a:prstDash val="solid"/>
                          <a:round/>
                          <a:headEnd type="none" w="med" len="med"/>
                          <a:tailEnd type="none" w="med" len="med"/>
                        </a:lnB>
                      </a:tcPr>
                    </a:tc>
                  </a:tr>
                  <a:tr h="251587">
                    <a:tc>
                      <a:txBody>
                        <a:bodyPr/>
                        <a:lstStyle/>
                        <a:p>
                          <a:endParaRPr lang="en-US"/>
                        </a:p>
                      </a:txBody>
                      <a:tcPr marL="44450" marR="44450" marT="0" marB="0" anchor="b">
                        <a:lnL>
                          <a:noFill/>
                        </a:lnL>
                        <a:lnR>
                          <a:noFill/>
                        </a:lnR>
                        <a:lnT w="12700" cap="flat" cmpd="sng" algn="ctr">
                          <a:solidFill>
                            <a:srgbClr val="FF0000"/>
                          </a:solidFill>
                          <a:prstDash val="solid"/>
                          <a:round/>
                          <a:headEnd type="none" w="med" len="med"/>
                          <a:tailEnd type="none" w="med" len="med"/>
                        </a:lnT>
                        <a:lnB>
                          <a:noFill/>
                        </a:lnB>
                        <a:blipFill rotWithShape="1">
                          <a:blip r:embed="rId2"/>
                          <a:stretch>
                            <a:fillRect l="-288" t="-366667" r="-338905" b="-1233333"/>
                          </a:stretch>
                        </a:blipFill>
                      </a:tcPr>
                    </a:tc>
                    <a:tc>
                      <a:txBody>
                        <a:bodyPr/>
                        <a:lstStyle/>
                        <a:p>
                          <a:pPr algn="ctr">
                            <a:spcAft>
                              <a:spcPts val="0"/>
                            </a:spcAft>
                          </a:pPr>
                          <a:r>
                            <a:rPr lang="de-DE" sz="1400">
                              <a:solidFill>
                                <a:srgbClr val="000000"/>
                              </a:solidFill>
                              <a:effectLst/>
                              <a:latin typeface="+mj-lt"/>
                              <a:ea typeface="Times New Roman"/>
                            </a:rPr>
                            <a:t>-0.012</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FF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0.197**</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FF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-0.119</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FF0000"/>
                          </a:solidFill>
                          <a:prstDash val="solid"/>
                          <a:round/>
                          <a:headEnd type="none" w="med" len="med"/>
                          <a:tailEnd type="none" w="med" len="med"/>
                        </a:lnT>
                        <a:lnB>
                          <a:noFill/>
                        </a:lnB>
                      </a:tcPr>
                    </a:tc>
                    <a:tc>
                      <a:txBody>
                        <a:bodyPr/>
                        <a:lstStyle/>
                        <a:p>
                          <a:pPr algn="ctr">
                            <a:spcAft>
                              <a:spcPts val="0"/>
                            </a:spcAft>
                          </a:pPr>
                          <a:r>
                            <a:rPr lang="de-DE" sz="1400" dirty="0">
                              <a:solidFill>
                                <a:srgbClr val="000000"/>
                              </a:solidFill>
                              <a:effectLst/>
                              <a:latin typeface="+mj-lt"/>
                              <a:ea typeface="Times New Roman"/>
                            </a:rPr>
                            <a:t>0.470***</a:t>
                          </a:r>
                          <a:endParaRPr lang="en-US" sz="1400" dirty="0">
                            <a:solidFill>
                              <a:srgbClr val="000000"/>
                            </a:solidFill>
                            <a:effectLst/>
                            <a:latin typeface="+mj-lt"/>
                            <a:ea typeface="Calibri"/>
                          </a:endParaRPr>
                        </a:p>
                      </a:txBody>
                      <a:tcPr marL="44450" marR="44450" marT="0" marB="0" anchor="b">
                        <a:lnL>
                          <a:noFill/>
                        </a:lnL>
                        <a:lnR>
                          <a:noFill/>
                        </a:lnR>
                        <a:lnT w="12700" cap="flat" cmpd="sng" algn="ctr">
                          <a:solidFill>
                            <a:srgbClr val="FF0000"/>
                          </a:solidFill>
                          <a:prstDash val="solid"/>
                          <a:round/>
                          <a:headEnd type="none" w="med" len="med"/>
                          <a:tailEnd type="none" w="med" len="med"/>
                        </a:lnT>
                        <a:lnB>
                          <a:noFill/>
                        </a:lnB>
                      </a:tcPr>
                    </a:tc>
                  </a:tr>
                  <a:tr h="213360">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(-0.09)</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(2.54)</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(-1.09)</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(3.13)</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287909">
                    <a:tc>
                      <a:txBody>
                        <a:bodyPr/>
                        <a:lstStyle/>
                        <a:p>
                          <a:endParaRPr lang="en-US"/>
                        </a:p>
                      </a:txBody>
                      <a:tcPr marL="44450" marR="44450" marT="0" marB="0" anchor="b">
                        <a:lnL>
                          <a:noFill/>
                        </a:lnL>
                        <a:lnR>
                          <a:noFill/>
                        </a:lnR>
                        <a:lnT>
                          <a:noFill/>
                        </a:lnT>
                        <a:lnB>
                          <a:noFill/>
                        </a:lnB>
                        <a:blipFill rotWithShape="1">
                          <a:blip r:embed="rId2"/>
                          <a:stretch>
                            <a:fillRect l="-288" t="-491489" r="-338905" b="-927660"/>
                          </a:stretch>
                        </a:blipFill>
                      </a:tcPr>
                    </a:tc>
                    <a:tc>
                      <a:txBody>
                        <a:bodyPr/>
                        <a:lstStyle/>
                        <a:p>
                          <a:pPr algn="ctr">
                            <a:spcAft>
                              <a:spcPts val="0"/>
                            </a:spcAft>
                          </a:pPr>
                          <a:r>
                            <a:rPr lang="de-DE" sz="1400">
                              <a:solidFill>
                                <a:srgbClr val="000000"/>
                              </a:solidFill>
                              <a:effectLst/>
                              <a:latin typeface="+mj-lt"/>
                              <a:ea typeface="Times New Roman"/>
                            </a:rPr>
                            <a:t>-2.262***</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-2.322***</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-2.927***</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-3.104***</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213360">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(-23.18)</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(-15.58)</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(-18.16)</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(-16.95)</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287909">
                    <a:tc>
                      <a:txBody>
                        <a:bodyPr/>
                        <a:lstStyle/>
                        <a:p>
                          <a:endParaRPr lang="en-US"/>
                        </a:p>
                      </a:txBody>
                      <a:tcPr marL="44450" marR="44450" marT="0" marB="0" anchor="b">
                        <a:lnL>
                          <a:noFill/>
                        </a:lnL>
                        <a:lnR>
                          <a:noFill/>
                        </a:lnR>
                        <a:lnT>
                          <a:noFill/>
                        </a:lnT>
                        <a:lnB>
                          <a:noFill/>
                        </a:lnB>
                        <a:blipFill rotWithShape="1">
                          <a:blip r:embed="rId2"/>
                          <a:stretch>
                            <a:fillRect l="-288" t="-665957" r="-338905" b="-753191"/>
                          </a:stretch>
                        </a:blipFill>
                      </a:tcPr>
                    </a:tc>
                    <a:tc>
                      <a:txBody>
                        <a:bodyPr/>
                        <a:lstStyle/>
                        <a:p>
                          <a:pPr algn="ctr">
                            <a:spcAft>
                              <a:spcPts val="0"/>
                            </a:spcAft>
                          </a:pPr>
                          <a:r>
                            <a:rPr lang="de-DE" sz="1400">
                              <a:solidFill>
                                <a:srgbClr val="000000"/>
                              </a:solidFill>
                              <a:effectLst/>
                              <a:latin typeface="+mj-lt"/>
                              <a:ea typeface="Times New Roman"/>
                            </a:rPr>
                            <a:t>-0.074</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0.331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-0.056</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1.079***</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213360">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(-0.37)</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(1.56)</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(-0.32)</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(3.22)</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251587">
                    <a:tc>
                      <a:txBody>
                        <a:bodyPr/>
                        <a:lstStyle/>
                        <a:p>
                          <a:endParaRPr lang="en-US"/>
                        </a:p>
                      </a:txBody>
                      <a:tcPr marL="44450" marR="44450" marT="0" marB="0" anchor="b">
                        <a:lnL>
                          <a:noFill/>
                        </a:lnL>
                        <a:lnR>
                          <a:noFill/>
                        </a:lnR>
                        <a:lnT>
                          <a:noFill/>
                        </a:lnT>
                        <a:lnB>
                          <a:noFill/>
                        </a:lnB>
                        <a:blipFill rotWithShape="1">
                          <a:blip r:embed="rId2"/>
                          <a:stretch>
                            <a:fillRect l="-288" t="-940476" r="-338905" b="-659524"/>
                          </a:stretch>
                        </a:blipFill>
                      </a:tcPr>
                    </a:tc>
                    <a:tc>
                      <a:txBody>
                        <a:bodyPr/>
                        <a:lstStyle/>
                        <a:p>
                          <a:pPr algn="ctr">
                            <a:spcAft>
                              <a:spcPts val="0"/>
                            </a:spcAft>
                          </a:pPr>
                          <a:r>
                            <a:rPr lang="de-DE" sz="1400">
                              <a:solidFill>
                                <a:srgbClr val="000000"/>
                              </a:solidFill>
                              <a:effectLst/>
                              <a:latin typeface="+mj-lt"/>
                              <a:ea typeface="Times New Roman"/>
                            </a:rPr>
                            <a:t>-0.001**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-0.002**</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213360">
                    <a:tc>
                      <a:txBody>
                        <a:bodyPr/>
                        <a:lstStyle/>
                        <a:p>
                          <a:endParaRPr lang="en-US" sz="14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(-2.51)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(-2.58)</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(0.82)</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(0.98)</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250508">
                    <a:tc>
                      <a:txBody>
                        <a:bodyPr/>
                        <a:lstStyle/>
                        <a:p>
                          <a:endParaRPr lang="en-US"/>
                        </a:p>
                      </a:txBody>
                      <a:tcPr marL="44450" marR="44450" marT="0" marB="0" anchor="b">
                        <a:lnL>
                          <a:noFill/>
                        </a:lnL>
                        <a:lnR>
                          <a:noFill/>
                        </a:lnR>
                        <a:lnT>
                          <a:noFill/>
                        </a:lnT>
                        <a:lnB>
                          <a:noFill/>
                        </a:lnB>
                        <a:blipFill rotWithShape="1">
                          <a:blip r:embed="rId2"/>
                          <a:stretch>
                            <a:fillRect l="-288" t="-1151220" r="-338905" b="-490244"/>
                          </a:stretch>
                        </a:blipFill>
                      </a:tcPr>
                    </a:tc>
                    <a:tc>
                      <a:txBody>
                        <a:bodyPr/>
                        <a:lstStyle/>
                        <a:p>
                          <a:pPr algn="ctr">
                            <a:spcAft>
                              <a:spcPts val="0"/>
                            </a:spcAft>
                          </a:pPr>
                          <a:r>
                            <a:rPr lang="de-DE" sz="1400">
                              <a:solidFill>
                                <a:srgbClr val="000000"/>
                              </a:solidFill>
                              <a:effectLst/>
                              <a:latin typeface="+mj-lt"/>
                              <a:ea typeface="Times New Roman"/>
                            </a:rPr>
                            <a:t>1.341***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1.434***</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1.781***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1.742***</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213360">
                    <a:tc>
                      <a:txBody>
                        <a:bodyPr/>
                        <a:lstStyle/>
                        <a:p>
                          <a:pPr>
                            <a:spcAft>
                              <a:spcPts val="0"/>
                            </a:spcAft>
                          </a:pPr>
                          <a:r>
                            <a:rPr lang="de-DE" sz="1400" b="1">
                              <a:solidFill>
                                <a:srgbClr val="000000"/>
                              </a:solidFill>
                              <a:effectLst/>
                              <a:latin typeface="+mj-lt"/>
                              <a:ea typeface="Times New Roman"/>
                            </a:rPr>
                            <a:t> </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(23.61)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(18.36)</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(25.38)</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(17.49)</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251524">
                    <a:tc>
                      <a:txBody>
                        <a:bodyPr/>
                        <a:lstStyle/>
                        <a:p>
                          <a:endParaRPr lang="en-US"/>
                        </a:p>
                      </a:txBody>
                      <a:tcPr marL="44450" marR="44450" marT="0" marB="0" anchor="b">
                        <a:lnL>
                          <a:noFill/>
                        </a:lnL>
                        <a:lnR>
                          <a:noFill/>
                        </a:lnR>
                        <a:lnT>
                          <a:noFill/>
                        </a:lnT>
                        <a:lnB>
                          <a:noFill/>
                        </a:lnB>
                        <a:blipFill rotWithShape="1">
                          <a:blip r:embed="rId2"/>
                          <a:stretch>
                            <a:fillRect l="-288" t="-1336585" r="-338905" b="-304878"/>
                          </a:stretch>
                        </a:blipFill>
                      </a:tcPr>
                    </a:tc>
                    <a:tc>
                      <a:txBody>
                        <a:bodyPr/>
                        <a:lstStyle/>
                        <a:p>
                          <a:pPr algn="ctr">
                            <a:spcAft>
                              <a:spcPts val="0"/>
                            </a:spcAft>
                          </a:pPr>
                          <a:r>
                            <a:rPr lang="de-DE" sz="1400">
                              <a:solidFill>
                                <a:srgbClr val="000000"/>
                              </a:solidFill>
                              <a:effectLst/>
                              <a:latin typeface="+mj-lt"/>
                              <a:ea typeface="Times New Roman"/>
                            </a:rPr>
                            <a:t>0.000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0.003</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0.036</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-0.122***</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213360">
                    <a:tc>
                      <a:txBody>
                        <a:bodyPr/>
                        <a:lstStyle/>
                        <a:p>
                          <a:endParaRPr lang="en-US" sz="1400">
                            <a:solidFill>
                              <a:srgbClr val="000000"/>
                            </a:solidFill>
                            <a:effectLst/>
                            <a:latin typeface="+mj-lt"/>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(0.05)</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(0.60)</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(1.23)</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(-5.67)</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213360">
                    <a:tc>
                      <a:txBody>
                        <a:bodyPr/>
                        <a:lstStyle/>
                        <a:p>
                          <a:endParaRPr lang="en-US"/>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blipFill rotWithShape="1">
                          <a:blip r:embed="rId2"/>
                          <a:stretch>
                            <a:fillRect l="-288" t="-1782857" r="-338905" b="-157143"/>
                          </a:stretch>
                        </a:blipFill>
                      </a:tcPr>
                    </a:tc>
                    <a:tc>
                      <a:txBody>
                        <a:bodyPr/>
                        <a:lstStyle/>
                        <a:p>
                          <a:pPr algn="ctr">
                            <a:spcAft>
                              <a:spcPts val="0"/>
                            </a:spcAft>
                          </a:pPr>
                          <a:r>
                            <a:rPr lang="de-DE" sz="1400">
                              <a:solidFill>
                                <a:srgbClr val="000000"/>
                              </a:solidFill>
                              <a:effectLst/>
                              <a:latin typeface="+mj-lt"/>
                              <a:ea typeface="Times New Roman"/>
                            </a:rPr>
                            <a:t>9,747</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8,570</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2,903</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5,507</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231585">
                    <a:tc>
                      <a:txBody>
                        <a:bodyPr/>
                        <a:lstStyle/>
                        <a:p>
                          <a:endParaRPr lang="en-US"/>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blipFill rotWithShape="1">
                          <a:blip r:embed="rId2"/>
                          <a:stretch>
                            <a:fillRect l="-288" t="-1734211" r="-338905" b="-44737"/>
                          </a:stretch>
                        </a:blipFill>
                      </a:tcPr>
                    </a:tc>
                    <a:tc>
                      <a:txBody>
                        <a:bodyPr/>
                        <a:lstStyle/>
                        <a:p>
                          <a:pPr algn="ctr">
                            <a:spcAft>
                              <a:spcPts val="0"/>
                            </a:spcAft>
                          </a:pPr>
                          <a:r>
                            <a:rPr lang="de-DE" sz="1400">
                              <a:solidFill>
                                <a:srgbClr val="000000"/>
                              </a:solidFill>
                              <a:effectLst/>
                              <a:latin typeface="+mj-lt"/>
                              <a:ea typeface="Times New Roman"/>
                            </a:rPr>
                            <a:t>56.42%</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50.50%</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48.65%</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dirty="0">
                              <a:solidFill>
                                <a:srgbClr val="000000"/>
                              </a:solidFill>
                              <a:effectLst/>
                              <a:latin typeface="+mj-lt"/>
                              <a:ea typeface="Times New Roman"/>
                            </a:rPr>
                            <a:t>48.43%</a:t>
                          </a:r>
                          <a:endParaRPr lang="en-US" sz="14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mc:Fallback>
      </mc:AlternateContent>
      <p:sp>
        <p:nvSpPr>
          <p:cNvPr id="5" name="Ellipse 2"/>
          <p:cNvSpPr/>
          <p:nvPr/>
        </p:nvSpPr>
        <p:spPr>
          <a:xfrm>
            <a:off x="8265368" y="2996952"/>
            <a:ext cx="983928" cy="5554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0362263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10" name="Table 9"/>
              <p:cNvGraphicFramePr>
                <a:graphicFrameLocks noGrp="1"/>
              </p:cNvGraphicFramePr>
              <p:nvPr>
                <p:extLst>
                  <p:ext uri="{D42A27DB-BD31-4B8C-83A1-F6EECF244321}">
                    <p14:modId xmlns:p14="http://schemas.microsoft.com/office/powerpoint/2010/main" val="425319019"/>
                  </p:ext>
                </p:extLst>
              </p:nvPr>
            </p:nvGraphicFramePr>
            <p:xfrm>
              <a:off x="128464" y="1052736"/>
              <a:ext cx="5040560" cy="5461438"/>
            </p:xfrm>
            <a:graphic>
              <a:graphicData uri="http://schemas.openxmlformats.org/drawingml/2006/table">
                <a:tbl>
                  <a:tblPr firstRow="1" firstCol="1" bandRow="1"/>
                  <a:tblGrid>
                    <a:gridCol w="1440160"/>
                    <a:gridCol w="1080120"/>
                    <a:gridCol w="1260140"/>
                    <a:gridCol w="1260140"/>
                  </a:tblGrid>
                  <a:tr h="145715">
                    <a:tc>
                      <a:txBody>
                        <a:bodyPr/>
                        <a:lstStyle/>
                        <a:p>
                          <a:pPr>
                            <a:spcAft>
                              <a:spcPts val="0"/>
                            </a:spcAft>
                          </a:pPr>
                          <a:r>
                            <a:rPr lang="de-DE" sz="1100" dirty="0">
                              <a:solidFill>
                                <a:srgbClr val="000000"/>
                              </a:solidFill>
                              <a:effectLst/>
                              <a:latin typeface="+mj-lt"/>
                              <a:ea typeface="Times New Roman"/>
                            </a:rPr>
                            <a:t> </a:t>
                          </a:r>
                          <a:endParaRPr lang="en-US" sz="1100" dirty="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100" b="1" dirty="0">
                              <a:solidFill>
                                <a:srgbClr val="000000"/>
                              </a:solidFill>
                              <a:effectLst/>
                              <a:latin typeface="+mj-lt"/>
                              <a:ea typeface="Times New Roman"/>
                            </a:rPr>
                            <a:t>(1)</a:t>
                          </a:r>
                          <a:endParaRPr lang="en-US" sz="1100" dirty="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100" b="1">
                              <a:solidFill>
                                <a:srgbClr val="000000"/>
                              </a:solidFill>
                              <a:effectLst/>
                              <a:latin typeface="+mj-lt"/>
                              <a:ea typeface="Times New Roman"/>
                            </a:rPr>
                            <a:t>(2)</a:t>
                          </a:r>
                          <a:endParaRPr lang="en-US" sz="11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100" b="1">
                              <a:solidFill>
                                <a:srgbClr val="000000"/>
                              </a:solidFill>
                              <a:effectLst/>
                              <a:latin typeface="+mj-lt"/>
                              <a:ea typeface="Times New Roman"/>
                            </a:rPr>
                            <a:t>(3)</a:t>
                          </a:r>
                          <a:endParaRPr lang="en-US" sz="11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145715">
                    <a:tc>
                      <a:txBody>
                        <a:bodyPr/>
                        <a:lstStyle/>
                        <a:p>
                          <a:pPr>
                            <a:spcAft>
                              <a:spcPts val="0"/>
                            </a:spcAft>
                          </a:pPr>
                          <a:r>
                            <a:rPr lang="de-DE" sz="1100">
                              <a:solidFill>
                                <a:srgbClr val="000000"/>
                              </a:solidFill>
                              <a:effectLst/>
                              <a:latin typeface="+mj-lt"/>
                              <a:ea typeface="Times New Roman"/>
                            </a:rPr>
                            <a:t> </a:t>
                          </a:r>
                          <a:endParaRPr lang="en-US" sz="11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100" b="1">
                              <a:solidFill>
                                <a:srgbClr val="000000"/>
                              </a:solidFill>
                              <a:effectLst/>
                              <a:latin typeface="+mj-lt"/>
                              <a:ea typeface="Times New Roman"/>
                            </a:rPr>
                            <a:t>All Banks</a:t>
                          </a:r>
                          <a:endParaRPr lang="en-US" sz="11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100" b="1">
                              <a:solidFill>
                                <a:srgbClr val="000000"/>
                              </a:solidFill>
                              <a:effectLst/>
                              <a:latin typeface="+mj-lt"/>
                              <a:ea typeface="Times New Roman"/>
                            </a:rPr>
                            <a:t>GIPSI Banks</a:t>
                          </a:r>
                          <a:endParaRPr lang="en-US" sz="11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100" b="1">
                              <a:solidFill>
                                <a:srgbClr val="000000"/>
                              </a:solidFill>
                              <a:effectLst/>
                              <a:latin typeface="+mj-lt"/>
                              <a:ea typeface="Times New Roman"/>
                            </a:rPr>
                            <a:t>Non-GIPSI Banks</a:t>
                          </a:r>
                          <a:endParaRPr lang="en-US" sz="11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153645">
                    <a:tc>
                      <a:txBody>
                        <a:bodyPr/>
                        <a:lstStyle/>
                        <a:p>
                          <a:pPr>
                            <a:spcAft>
                              <a:spcPts val="0"/>
                            </a:spcAft>
                          </a:pPr>
                          <a14:m>
                            <m:oMathPara xmlns:m="http://schemas.openxmlformats.org/officeDocument/2006/math">
                              <m:oMathParaPr>
                                <m:jc m:val="left"/>
                              </m:oMathParaPr>
                              <m:oMath xmlns:m="http://schemas.openxmlformats.org/officeDocument/2006/math">
                                <m:sSub>
                                  <m:sSubPr>
                                    <m:ctrlPr>
                                      <a:rPr lang="en-US" sz="1100" i="1">
                                        <a:solidFill>
                                          <a:srgbClr val="000000"/>
                                        </a:solidFill>
                                        <a:effectLst/>
                                        <a:latin typeface="+mj-lt"/>
                                        <a:ea typeface="Calibri"/>
                                      </a:rPr>
                                    </m:ctrlPr>
                                  </m:sSubPr>
                                  <m:e>
                                    <m:acc>
                                      <m:accPr>
                                        <m:chr m:val="̂"/>
                                        <m:ctrlPr>
                                          <a:rPr lang="en-US" sz="1100" i="1">
                                            <a:solidFill>
                                              <a:srgbClr val="000000"/>
                                            </a:solidFill>
                                            <a:effectLst/>
                                            <a:latin typeface="+mj-lt"/>
                                            <a:ea typeface="Calibri"/>
                                          </a:rPr>
                                        </m:ctrlPr>
                                      </m:accPr>
                                      <m:e>
                                        <m:r>
                                          <a:rPr lang="en-US" sz="1100" i="1">
                                            <a:solidFill>
                                              <a:srgbClr val="000000"/>
                                            </a:solidFill>
                                            <a:effectLst/>
                                            <a:latin typeface="+mj-lt"/>
                                            <a:ea typeface="Calibri"/>
                                          </a:rPr>
                                          <m:t>𝛽</m:t>
                                        </m:r>
                                      </m:e>
                                    </m:acc>
                                  </m:e>
                                  <m:sub>
                                    <m:r>
                                      <a:rPr lang="en-US" sz="1100" i="1">
                                        <a:solidFill>
                                          <a:srgbClr val="000000"/>
                                        </a:solidFill>
                                        <a:effectLst/>
                                        <a:latin typeface="+mj-lt"/>
                                        <a:ea typeface="Calibri"/>
                                      </a:rPr>
                                      <m:t>𝐺𝐼𝑃𝑆𝐼</m:t>
                                    </m:r>
                                  </m:sub>
                                </m:sSub>
                              </m:oMath>
                            </m:oMathPara>
                          </a14:m>
                          <a:endParaRPr lang="en-US" sz="1100" dirty="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100">
                              <a:solidFill>
                                <a:srgbClr val="000000"/>
                              </a:solidFill>
                              <a:effectLst/>
                              <a:latin typeface="+mj-lt"/>
                              <a:ea typeface="Times New Roman"/>
                            </a:rPr>
                            <a:t>-0.267</a:t>
                          </a:r>
                          <a:endParaRPr lang="en-US" sz="11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100">
                              <a:solidFill>
                                <a:srgbClr val="000000"/>
                              </a:solidFill>
                              <a:effectLst/>
                              <a:latin typeface="+mj-lt"/>
                              <a:ea typeface="Times New Roman"/>
                            </a:rPr>
                            <a:t>0.822</a:t>
                          </a:r>
                          <a:endParaRPr lang="en-US" sz="11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100">
                              <a:solidFill>
                                <a:srgbClr val="000000"/>
                              </a:solidFill>
                              <a:effectLst/>
                              <a:latin typeface="+mj-lt"/>
                              <a:ea typeface="Times New Roman"/>
                            </a:rPr>
                            <a:t>-0.559*</a:t>
                          </a:r>
                          <a:endParaRPr lang="en-US" sz="11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188573">
                    <a:tc>
                      <a:txBody>
                        <a:bodyPr/>
                        <a:lstStyle/>
                        <a:p>
                          <a:endParaRPr lang="en-US" sz="11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(-1.00)</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(0.86)</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(-1.92)</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90002">
                    <a:tc>
                      <a:txBody>
                        <a:bodyPr/>
                        <a:lstStyle/>
                        <a:p>
                          <a:pPr>
                            <a:spcAft>
                              <a:spcPts val="0"/>
                            </a:spcAft>
                          </a:pPr>
                          <a14:m>
                            <m:oMathPara xmlns:m="http://schemas.openxmlformats.org/officeDocument/2006/math">
                              <m:oMathParaPr>
                                <m:jc m:val="left"/>
                              </m:oMathParaPr>
                              <m:oMath xmlns:m="http://schemas.openxmlformats.org/officeDocument/2006/math">
                                <m:sSub>
                                  <m:sSubPr>
                                    <m:ctrlPr>
                                      <a:rPr lang="en-US" sz="1100" i="1">
                                        <a:solidFill>
                                          <a:srgbClr val="000000"/>
                                        </a:solidFill>
                                        <a:effectLst/>
                                        <a:latin typeface="+mj-lt"/>
                                        <a:ea typeface="Calibri"/>
                                      </a:rPr>
                                    </m:ctrlPr>
                                  </m:sSubPr>
                                  <m:e>
                                    <m:acc>
                                      <m:accPr>
                                        <m:chr m:val="̂"/>
                                        <m:ctrlPr>
                                          <a:rPr lang="en-US" sz="1100" i="1">
                                            <a:solidFill>
                                              <a:srgbClr val="000000"/>
                                            </a:solidFill>
                                            <a:effectLst/>
                                            <a:latin typeface="+mj-lt"/>
                                            <a:ea typeface="Calibri"/>
                                          </a:rPr>
                                        </m:ctrlPr>
                                      </m:accPr>
                                      <m:e>
                                        <m:r>
                                          <a:rPr lang="en-US" sz="1100" i="1">
                                            <a:solidFill>
                                              <a:srgbClr val="000000"/>
                                            </a:solidFill>
                                            <a:effectLst/>
                                            <a:latin typeface="+mj-lt"/>
                                            <a:ea typeface="Calibri"/>
                                          </a:rPr>
                                          <m:t>𝛽</m:t>
                                        </m:r>
                                      </m:e>
                                    </m:acc>
                                  </m:e>
                                  <m:sub>
                                    <m:r>
                                      <a:rPr lang="en-US" sz="1100" i="1">
                                        <a:solidFill>
                                          <a:srgbClr val="000000"/>
                                        </a:solidFill>
                                        <a:effectLst/>
                                        <a:latin typeface="+mj-lt"/>
                                        <a:ea typeface="Calibri"/>
                                      </a:rPr>
                                      <m:t>𝐺𝐼𝑃𝑆𝐼𝑥</m:t>
                                    </m:r>
                                    <m:r>
                                      <a:rPr lang="en-US" sz="1100" i="1">
                                        <a:solidFill>
                                          <a:srgbClr val="000000"/>
                                        </a:solidFill>
                                        <a:effectLst/>
                                        <a:latin typeface="+mj-lt"/>
                                        <a:ea typeface="Calibri"/>
                                      </a:rPr>
                                      <m:t> </m:t>
                                    </m:r>
                                    <m:r>
                                      <m:rPr>
                                        <m:nor/>
                                      </m:rPr>
                                      <a:rPr lang="en-US" sz="1100" i="1">
                                        <a:solidFill>
                                          <a:srgbClr val="000000"/>
                                        </a:solidFill>
                                        <a:effectLst/>
                                        <a:latin typeface="+mj-lt"/>
                                        <a:ea typeface="Calibri"/>
                                      </a:rPr>
                                      <m:t>Log</m:t>
                                    </m:r>
                                    <m:r>
                                      <m:rPr>
                                        <m:nor/>
                                      </m:rPr>
                                      <a:rPr lang="en-US" sz="1100" i="1">
                                        <a:solidFill>
                                          <a:srgbClr val="000000"/>
                                        </a:solidFill>
                                        <a:effectLst/>
                                        <a:latin typeface="+mj-lt"/>
                                        <a:ea typeface="Calibri"/>
                                      </a:rPr>
                                      <m:t>−</m:t>
                                    </m:r>
                                    <m:r>
                                      <m:rPr>
                                        <m:nor/>
                                      </m:rPr>
                                      <a:rPr lang="en-US" sz="1100" i="1">
                                        <a:solidFill>
                                          <a:srgbClr val="000000"/>
                                        </a:solidFill>
                                        <a:effectLst/>
                                        <a:latin typeface="+mj-lt"/>
                                        <a:ea typeface="Calibri"/>
                                      </a:rPr>
                                      <m:t>Assets</m:t>
                                    </m:r>
                                  </m:sub>
                                </m:sSub>
                              </m:oMath>
                            </m:oMathPara>
                          </a14:m>
                          <a:endParaRPr lang="en-US" sz="11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0.033**</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-0.035</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0.044**</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88573">
                    <a:tc>
                      <a:txBody>
                        <a:bodyPr/>
                        <a:lstStyle/>
                        <a:p>
                          <a:endParaRPr lang="en-US" sz="11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(2.27)</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(-0.62)</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(2.36)</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65716">
                    <a:tc>
                      <a:txBody>
                        <a:bodyPr/>
                        <a:lstStyle/>
                        <a:p>
                          <a:pPr>
                            <a:spcAft>
                              <a:spcPts val="0"/>
                            </a:spcAft>
                          </a:pPr>
                          <a14:m>
                            <m:oMathPara xmlns:m="http://schemas.openxmlformats.org/officeDocument/2006/math">
                              <m:oMathParaPr>
                                <m:jc m:val="left"/>
                              </m:oMathParaPr>
                              <m:oMath xmlns:m="http://schemas.openxmlformats.org/officeDocument/2006/math">
                                <m:sSub>
                                  <m:sSubPr>
                                    <m:ctrlPr>
                                      <a:rPr lang="en-US" sz="1100" i="1">
                                        <a:solidFill>
                                          <a:srgbClr val="000000"/>
                                        </a:solidFill>
                                        <a:effectLst/>
                                        <a:latin typeface="+mj-lt"/>
                                        <a:ea typeface="Calibri"/>
                                      </a:rPr>
                                    </m:ctrlPr>
                                  </m:sSubPr>
                                  <m:e>
                                    <m:acc>
                                      <m:accPr>
                                        <m:chr m:val="̂"/>
                                        <m:ctrlPr>
                                          <a:rPr lang="en-US" sz="1100" i="1">
                                            <a:solidFill>
                                              <a:srgbClr val="000000"/>
                                            </a:solidFill>
                                            <a:effectLst/>
                                            <a:latin typeface="+mj-lt"/>
                                            <a:ea typeface="Calibri"/>
                                          </a:rPr>
                                        </m:ctrlPr>
                                      </m:accPr>
                                      <m:e>
                                        <m:r>
                                          <a:rPr lang="en-US" sz="1100" i="1">
                                            <a:solidFill>
                                              <a:srgbClr val="000000"/>
                                            </a:solidFill>
                                            <a:effectLst/>
                                            <a:latin typeface="+mj-lt"/>
                                            <a:ea typeface="Calibri"/>
                                          </a:rPr>
                                          <m:t>𝛽</m:t>
                                        </m:r>
                                      </m:e>
                                    </m:acc>
                                  </m:e>
                                  <m:sub>
                                    <m:r>
                                      <a:rPr lang="en-US" sz="1100" i="1">
                                        <a:solidFill>
                                          <a:srgbClr val="000000"/>
                                        </a:solidFill>
                                        <a:effectLst/>
                                        <a:latin typeface="+mj-lt"/>
                                        <a:ea typeface="Calibri"/>
                                      </a:rPr>
                                      <m:t>𝐺𝐼𝑃𝑆𝐼𝑥</m:t>
                                    </m:r>
                                    <m:r>
                                      <a:rPr lang="en-US" sz="1100" i="1">
                                        <a:solidFill>
                                          <a:srgbClr val="000000"/>
                                        </a:solidFill>
                                        <a:effectLst/>
                                        <a:latin typeface="+mj-lt"/>
                                        <a:ea typeface="Calibri"/>
                                      </a:rPr>
                                      <m:t> </m:t>
                                    </m:r>
                                    <m:r>
                                      <m:rPr>
                                        <m:nor/>
                                      </m:rPr>
                                      <a:rPr lang="en-US" sz="1100" i="1">
                                        <a:solidFill>
                                          <a:srgbClr val="000000"/>
                                        </a:solidFill>
                                        <a:effectLst/>
                                        <a:latin typeface="+mj-lt"/>
                                        <a:ea typeface="Calibri"/>
                                      </a:rPr>
                                      <m:t>ST</m:t>
                                    </m:r>
                                    <m:r>
                                      <m:rPr>
                                        <m:nor/>
                                      </m:rPr>
                                      <a:rPr lang="en-US" sz="1100" i="1">
                                        <a:solidFill>
                                          <a:srgbClr val="000000"/>
                                        </a:solidFill>
                                        <a:effectLst/>
                                        <a:latin typeface="+mj-lt"/>
                                        <a:ea typeface="Calibri"/>
                                      </a:rPr>
                                      <m:t>−</m:t>
                                    </m:r>
                                    <m:r>
                                      <m:rPr>
                                        <m:nor/>
                                      </m:rPr>
                                      <a:rPr lang="en-US" sz="1100" i="1">
                                        <a:solidFill>
                                          <a:srgbClr val="000000"/>
                                        </a:solidFill>
                                        <a:effectLst/>
                                        <a:latin typeface="+mj-lt"/>
                                        <a:ea typeface="Calibri"/>
                                      </a:rPr>
                                      <m:t>LVG</m:t>
                                    </m:r>
                                  </m:sub>
                                </m:sSub>
                              </m:oMath>
                            </m:oMathPara>
                          </a14:m>
                          <a:endParaRPr lang="en-US" sz="11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0.338**</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0.717***</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0.102</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88573">
                    <a:tc>
                      <a:txBody>
                        <a:bodyPr/>
                        <a:lstStyle/>
                        <a:p>
                          <a:endParaRPr lang="en-US" sz="11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(2.01)</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(3.31)</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(0.51)</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67716">
                    <a:tc>
                      <a:txBody>
                        <a:bodyPr/>
                        <a:lstStyle/>
                        <a:p>
                          <a:pPr>
                            <a:spcAft>
                              <a:spcPts val="0"/>
                            </a:spcAft>
                          </a:pPr>
                          <a14:m>
                            <m:oMathPara xmlns:m="http://schemas.openxmlformats.org/officeDocument/2006/math">
                              <m:oMathParaPr>
                                <m:jc m:val="left"/>
                              </m:oMathParaPr>
                              <m:oMath xmlns:m="http://schemas.openxmlformats.org/officeDocument/2006/math">
                                <m:sSub>
                                  <m:sSubPr>
                                    <m:ctrlPr>
                                      <a:rPr lang="en-US" sz="1100" i="1">
                                        <a:solidFill>
                                          <a:srgbClr val="000000"/>
                                        </a:solidFill>
                                        <a:effectLst/>
                                        <a:latin typeface="+mj-lt"/>
                                        <a:ea typeface="Calibri"/>
                                      </a:rPr>
                                    </m:ctrlPr>
                                  </m:sSubPr>
                                  <m:e>
                                    <m:acc>
                                      <m:accPr>
                                        <m:chr m:val="̂"/>
                                        <m:ctrlPr>
                                          <a:rPr lang="en-US" sz="1100" i="1">
                                            <a:solidFill>
                                              <a:srgbClr val="000000"/>
                                            </a:solidFill>
                                            <a:effectLst/>
                                            <a:latin typeface="+mj-lt"/>
                                            <a:ea typeface="Calibri"/>
                                          </a:rPr>
                                        </m:ctrlPr>
                                      </m:accPr>
                                      <m:e>
                                        <m:r>
                                          <a:rPr lang="en-US" sz="1100" i="1">
                                            <a:solidFill>
                                              <a:srgbClr val="000000"/>
                                            </a:solidFill>
                                            <a:effectLst/>
                                            <a:latin typeface="+mj-lt"/>
                                            <a:ea typeface="Calibri"/>
                                          </a:rPr>
                                          <m:t>𝛽</m:t>
                                        </m:r>
                                      </m:e>
                                    </m:acc>
                                  </m:e>
                                  <m:sub>
                                    <m:r>
                                      <a:rPr lang="en-US" sz="1100" i="1">
                                        <a:solidFill>
                                          <a:srgbClr val="000000"/>
                                        </a:solidFill>
                                        <a:effectLst/>
                                        <a:latin typeface="+mj-lt"/>
                                        <a:ea typeface="Calibri"/>
                                      </a:rPr>
                                      <m:t>𝐺𝐼𝑃𝑆𝐼𝑥</m:t>
                                    </m:r>
                                    <m:r>
                                      <a:rPr lang="en-US" sz="1100" i="1">
                                        <a:solidFill>
                                          <a:srgbClr val="000000"/>
                                        </a:solidFill>
                                        <a:effectLst/>
                                        <a:latin typeface="+mj-lt"/>
                                        <a:ea typeface="Calibri"/>
                                      </a:rPr>
                                      <m:t> </m:t>
                                    </m:r>
                                    <m:r>
                                      <m:rPr>
                                        <m:nor/>
                                      </m:rPr>
                                      <a:rPr lang="en-US" sz="1100" i="1">
                                        <a:solidFill>
                                          <a:srgbClr val="000000"/>
                                        </a:solidFill>
                                        <a:effectLst/>
                                        <a:latin typeface="+mj-lt"/>
                                        <a:ea typeface="Calibri"/>
                                      </a:rPr>
                                      <m:t>RWA</m:t>
                                    </m:r>
                                    <m:r>
                                      <m:rPr>
                                        <m:nor/>
                                      </m:rPr>
                                      <a:rPr lang="en-US" sz="1100" i="1">
                                        <a:solidFill>
                                          <a:srgbClr val="000000"/>
                                        </a:solidFill>
                                        <a:effectLst/>
                                        <a:latin typeface="+mj-lt"/>
                                        <a:ea typeface="Calibri"/>
                                      </a:rPr>
                                      <m:t>/</m:t>
                                    </m:r>
                                    <m:r>
                                      <m:rPr>
                                        <m:nor/>
                                      </m:rPr>
                                      <a:rPr lang="en-US" sz="1100" i="1">
                                        <a:solidFill>
                                          <a:srgbClr val="000000"/>
                                        </a:solidFill>
                                        <a:effectLst/>
                                        <a:latin typeface="+mj-lt"/>
                                        <a:ea typeface="Calibri"/>
                                      </a:rPr>
                                      <m:t>Assets</m:t>
                                    </m:r>
                                  </m:sub>
                                </m:sSub>
                              </m:oMath>
                            </m:oMathPara>
                          </a14:m>
                          <a:endParaRPr lang="en-US" sz="11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0.003**</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-0.003</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0.003***</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88573">
                    <a:tc>
                      <a:txBody>
                        <a:bodyPr/>
                        <a:lstStyle/>
                        <a:p>
                          <a:endParaRPr lang="en-US" sz="11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(2.39)</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(-0.58)</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(2.59)</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65073">
                    <a:tc>
                      <a:txBody>
                        <a:bodyPr/>
                        <a:lstStyle/>
                        <a:p>
                          <a:pPr>
                            <a:spcAft>
                              <a:spcPts val="0"/>
                            </a:spcAft>
                          </a:pPr>
                          <a14:m>
                            <m:oMathPara xmlns:m="http://schemas.openxmlformats.org/officeDocument/2006/math">
                              <m:oMathParaPr>
                                <m:jc m:val="left"/>
                              </m:oMathParaPr>
                              <m:oMath xmlns:m="http://schemas.openxmlformats.org/officeDocument/2006/math">
                                <m:sSub>
                                  <m:sSubPr>
                                    <m:ctrlPr>
                                      <a:rPr lang="en-US" sz="1100" i="1">
                                        <a:solidFill>
                                          <a:srgbClr val="000000"/>
                                        </a:solidFill>
                                        <a:effectLst/>
                                        <a:latin typeface="+mj-lt"/>
                                        <a:ea typeface="Calibri"/>
                                      </a:rPr>
                                    </m:ctrlPr>
                                  </m:sSubPr>
                                  <m:e>
                                    <m:acc>
                                      <m:accPr>
                                        <m:chr m:val="̂"/>
                                        <m:ctrlPr>
                                          <a:rPr lang="en-US" sz="1100" i="1">
                                            <a:solidFill>
                                              <a:srgbClr val="000000"/>
                                            </a:solidFill>
                                            <a:effectLst/>
                                            <a:latin typeface="+mj-lt"/>
                                            <a:ea typeface="Calibri"/>
                                          </a:rPr>
                                        </m:ctrlPr>
                                      </m:accPr>
                                      <m:e>
                                        <m:r>
                                          <a:rPr lang="en-US" sz="1100" i="1">
                                            <a:solidFill>
                                              <a:srgbClr val="000000"/>
                                            </a:solidFill>
                                            <a:effectLst/>
                                            <a:latin typeface="+mj-lt"/>
                                            <a:ea typeface="Calibri"/>
                                          </a:rPr>
                                          <m:t>𝛽</m:t>
                                        </m:r>
                                      </m:e>
                                    </m:acc>
                                  </m:e>
                                  <m:sub>
                                    <m:r>
                                      <a:rPr lang="en-US" sz="1100" i="1">
                                        <a:solidFill>
                                          <a:srgbClr val="000000"/>
                                        </a:solidFill>
                                        <a:effectLst/>
                                        <a:latin typeface="+mj-lt"/>
                                        <a:ea typeface="Calibri"/>
                                      </a:rPr>
                                      <m:t>𝐺𝐼𝑃𝑆𝐼𝑥</m:t>
                                    </m:r>
                                    <m:r>
                                      <a:rPr lang="en-US" sz="1100" i="1">
                                        <a:solidFill>
                                          <a:srgbClr val="000000"/>
                                        </a:solidFill>
                                        <a:effectLst/>
                                        <a:latin typeface="+mj-lt"/>
                                        <a:ea typeface="Calibri"/>
                                      </a:rPr>
                                      <m:t> </m:t>
                                    </m:r>
                                    <m:r>
                                      <m:rPr>
                                        <m:nor/>
                                      </m:rPr>
                                      <a:rPr lang="en-US" sz="1100" i="1">
                                        <a:solidFill>
                                          <a:srgbClr val="000000"/>
                                        </a:solidFill>
                                        <a:effectLst/>
                                        <a:latin typeface="+mj-lt"/>
                                        <a:ea typeface="Calibri"/>
                                      </a:rPr>
                                      <m:t>Tier</m:t>
                                    </m:r>
                                    <m:r>
                                      <m:rPr>
                                        <m:nor/>
                                      </m:rPr>
                                      <a:rPr lang="en-US" sz="1100" i="1">
                                        <a:solidFill>
                                          <a:srgbClr val="000000"/>
                                        </a:solidFill>
                                        <a:effectLst/>
                                        <a:latin typeface="+mj-lt"/>
                                        <a:ea typeface="Calibri"/>
                                      </a:rPr>
                                      <m:t> 1</m:t>
                                    </m:r>
                                  </m:sub>
                                </m:sSub>
                              </m:oMath>
                            </m:oMathPara>
                          </a14:m>
                          <a:endParaRPr lang="en-US" sz="11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-0.020***</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-0.022***</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-0.001</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88573">
                    <a:tc>
                      <a:txBody>
                        <a:bodyPr/>
                        <a:lstStyle/>
                        <a:p>
                          <a:endParaRPr lang="en-US" sz="11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(-4.22)</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(-4.77)</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(-0.08)</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68430">
                    <a:tc>
                      <a:txBody>
                        <a:bodyPr/>
                        <a:lstStyle/>
                        <a:p>
                          <a:pPr>
                            <a:spcAft>
                              <a:spcPts val="0"/>
                            </a:spcAft>
                          </a:pPr>
                          <a14:m>
                            <m:oMathPara xmlns:m="http://schemas.openxmlformats.org/officeDocument/2006/math">
                              <m:oMathParaPr>
                                <m:jc m:val="left"/>
                              </m:oMathParaPr>
                              <m:oMath xmlns:m="http://schemas.openxmlformats.org/officeDocument/2006/math">
                                <m:sSub>
                                  <m:sSubPr>
                                    <m:ctrlPr>
                                      <a:rPr lang="en-US" sz="1100" i="1">
                                        <a:solidFill>
                                          <a:srgbClr val="000000"/>
                                        </a:solidFill>
                                        <a:effectLst/>
                                        <a:latin typeface="+mj-lt"/>
                                        <a:ea typeface="Calibri"/>
                                      </a:rPr>
                                    </m:ctrlPr>
                                  </m:sSubPr>
                                  <m:e>
                                    <m:acc>
                                      <m:accPr>
                                        <m:chr m:val="̂"/>
                                        <m:ctrlPr>
                                          <a:rPr lang="en-US" sz="1100" i="1">
                                            <a:solidFill>
                                              <a:srgbClr val="000000"/>
                                            </a:solidFill>
                                            <a:effectLst/>
                                            <a:latin typeface="+mj-lt"/>
                                            <a:ea typeface="Calibri"/>
                                          </a:rPr>
                                        </m:ctrlPr>
                                      </m:accPr>
                                      <m:e>
                                        <m:r>
                                          <a:rPr lang="en-US" sz="1100" i="1">
                                            <a:solidFill>
                                              <a:srgbClr val="000000"/>
                                            </a:solidFill>
                                            <a:effectLst/>
                                            <a:latin typeface="+mj-lt"/>
                                            <a:ea typeface="Calibri"/>
                                          </a:rPr>
                                          <m:t>𝛽</m:t>
                                        </m:r>
                                      </m:e>
                                    </m:acc>
                                  </m:e>
                                  <m:sub>
                                    <m:r>
                                      <a:rPr lang="en-US" sz="1100" i="1">
                                        <a:solidFill>
                                          <a:srgbClr val="000000"/>
                                        </a:solidFill>
                                        <a:effectLst/>
                                        <a:latin typeface="+mj-lt"/>
                                        <a:ea typeface="Calibri"/>
                                      </a:rPr>
                                      <m:t>𝐺𝑒𝑟𝑚𝑎𝑛𝑦</m:t>
                                    </m:r>
                                  </m:sub>
                                </m:sSub>
                              </m:oMath>
                            </m:oMathPara>
                          </a14:m>
                          <a:endParaRPr lang="en-US" sz="11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-0.003</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-3.386**</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0.779</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88573">
                    <a:tc>
                      <a:txBody>
                        <a:bodyPr/>
                        <a:lstStyle/>
                        <a:p>
                          <a:endParaRPr lang="en-US" sz="11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(-0.00)</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(-2.01)</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(0.38)</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90002">
                    <a:tc>
                      <a:txBody>
                        <a:bodyPr/>
                        <a:lstStyle/>
                        <a:p>
                          <a:pPr>
                            <a:spcAft>
                              <a:spcPts val="0"/>
                            </a:spcAft>
                          </a:pPr>
                          <a14:m>
                            <m:oMathPara xmlns:m="http://schemas.openxmlformats.org/officeDocument/2006/math">
                              <m:oMathParaPr>
                                <m:jc m:val="left"/>
                              </m:oMathParaPr>
                              <m:oMath xmlns:m="http://schemas.openxmlformats.org/officeDocument/2006/math">
                                <m:sSub>
                                  <m:sSubPr>
                                    <m:ctrlPr>
                                      <a:rPr lang="en-US" sz="1100" i="1">
                                        <a:solidFill>
                                          <a:srgbClr val="000000"/>
                                        </a:solidFill>
                                        <a:effectLst/>
                                        <a:latin typeface="+mj-lt"/>
                                        <a:ea typeface="Calibri"/>
                                      </a:rPr>
                                    </m:ctrlPr>
                                  </m:sSubPr>
                                  <m:e>
                                    <m:acc>
                                      <m:accPr>
                                        <m:chr m:val="̂"/>
                                        <m:ctrlPr>
                                          <a:rPr lang="en-US" sz="1100" i="1">
                                            <a:solidFill>
                                              <a:srgbClr val="000000"/>
                                            </a:solidFill>
                                            <a:effectLst/>
                                            <a:latin typeface="+mj-lt"/>
                                            <a:ea typeface="Calibri"/>
                                          </a:rPr>
                                        </m:ctrlPr>
                                      </m:accPr>
                                      <m:e>
                                        <m:r>
                                          <a:rPr lang="en-US" sz="1100" i="1">
                                            <a:solidFill>
                                              <a:srgbClr val="000000"/>
                                            </a:solidFill>
                                            <a:effectLst/>
                                            <a:latin typeface="+mj-lt"/>
                                            <a:ea typeface="Calibri"/>
                                          </a:rPr>
                                          <m:t>𝛽</m:t>
                                        </m:r>
                                      </m:e>
                                    </m:acc>
                                  </m:e>
                                  <m:sub>
                                    <m:r>
                                      <a:rPr lang="en-US" sz="1100" i="1">
                                        <a:solidFill>
                                          <a:srgbClr val="000000"/>
                                        </a:solidFill>
                                        <a:effectLst/>
                                        <a:latin typeface="+mj-lt"/>
                                        <a:ea typeface="Calibri"/>
                                      </a:rPr>
                                      <m:t>𝐺𝑒𝑟𝑚𝑎𝑛𝑦</m:t>
                                    </m:r>
                                    <m:r>
                                      <a:rPr lang="en-US" sz="1100" i="1">
                                        <a:solidFill>
                                          <a:srgbClr val="000000"/>
                                        </a:solidFill>
                                        <a:effectLst/>
                                        <a:latin typeface="+mj-lt"/>
                                        <a:ea typeface="Calibri"/>
                                      </a:rPr>
                                      <m:t> </m:t>
                                    </m:r>
                                    <m:r>
                                      <a:rPr lang="en-US" sz="1100" i="1">
                                        <a:solidFill>
                                          <a:srgbClr val="000000"/>
                                        </a:solidFill>
                                        <a:effectLst/>
                                        <a:latin typeface="+mj-lt"/>
                                        <a:ea typeface="Calibri"/>
                                      </a:rPr>
                                      <m:t>𝑥</m:t>
                                    </m:r>
                                    <m:r>
                                      <a:rPr lang="en-US" sz="1100" i="1">
                                        <a:solidFill>
                                          <a:srgbClr val="000000"/>
                                        </a:solidFill>
                                        <a:effectLst/>
                                        <a:latin typeface="+mj-lt"/>
                                        <a:ea typeface="Calibri"/>
                                      </a:rPr>
                                      <m:t> </m:t>
                                    </m:r>
                                    <m:r>
                                      <m:rPr>
                                        <m:nor/>
                                      </m:rPr>
                                      <a:rPr lang="en-US" sz="1100" i="1">
                                        <a:solidFill>
                                          <a:srgbClr val="000000"/>
                                        </a:solidFill>
                                        <a:effectLst/>
                                        <a:latin typeface="+mj-lt"/>
                                        <a:ea typeface="Calibri"/>
                                      </a:rPr>
                                      <m:t>Log</m:t>
                                    </m:r>
                                    <m:r>
                                      <m:rPr>
                                        <m:nor/>
                                      </m:rPr>
                                      <a:rPr lang="en-US" sz="1100" i="1">
                                        <a:solidFill>
                                          <a:srgbClr val="000000"/>
                                        </a:solidFill>
                                        <a:effectLst/>
                                        <a:latin typeface="+mj-lt"/>
                                        <a:ea typeface="Calibri"/>
                                      </a:rPr>
                                      <m:t>−</m:t>
                                    </m:r>
                                    <m:r>
                                      <m:rPr>
                                        <m:nor/>
                                      </m:rPr>
                                      <a:rPr lang="en-US" sz="1100" i="1">
                                        <a:solidFill>
                                          <a:srgbClr val="000000"/>
                                        </a:solidFill>
                                        <a:effectLst/>
                                        <a:latin typeface="+mj-lt"/>
                                        <a:ea typeface="Calibri"/>
                                      </a:rPr>
                                      <m:t>Assets</m:t>
                                    </m:r>
                                  </m:sub>
                                </m:sSub>
                              </m:oMath>
                            </m:oMathPara>
                          </a14:m>
                          <a:endParaRPr lang="en-US" sz="11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-0.114**</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0.027</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-0.162*</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88573">
                    <a:tc>
                      <a:txBody>
                        <a:bodyPr/>
                        <a:lstStyle/>
                        <a:p>
                          <a:endParaRPr lang="en-US" sz="11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(-2.03)</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(0.23)</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(-1.82)</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80788">
                    <a:tc>
                      <a:txBody>
                        <a:bodyPr/>
                        <a:lstStyle/>
                        <a:p>
                          <a:pPr>
                            <a:spcAft>
                              <a:spcPts val="0"/>
                            </a:spcAft>
                          </a:pPr>
                          <a14:m>
                            <m:oMathPara xmlns:m="http://schemas.openxmlformats.org/officeDocument/2006/math">
                              <m:oMathParaPr>
                                <m:jc m:val="left"/>
                              </m:oMathParaPr>
                              <m:oMath xmlns:m="http://schemas.openxmlformats.org/officeDocument/2006/math">
                                <m:sSub>
                                  <m:sSubPr>
                                    <m:ctrlPr>
                                      <a:rPr lang="en-US" sz="1100" i="1">
                                        <a:solidFill>
                                          <a:srgbClr val="000000"/>
                                        </a:solidFill>
                                        <a:effectLst/>
                                        <a:latin typeface="+mj-lt"/>
                                        <a:ea typeface="Calibri"/>
                                      </a:rPr>
                                    </m:ctrlPr>
                                  </m:sSubPr>
                                  <m:e>
                                    <m:acc>
                                      <m:accPr>
                                        <m:chr m:val="̂"/>
                                        <m:ctrlPr>
                                          <a:rPr lang="en-US" sz="1100" i="1">
                                            <a:solidFill>
                                              <a:srgbClr val="000000"/>
                                            </a:solidFill>
                                            <a:effectLst/>
                                            <a:latin typeface="+mj-lt"/>
                                            <a:ea typeface="Calibri"/>
                                          </a:rPr>
                                        </m:ctrlPr>
                                      </m:accPr>
                                      <m:e>
                                        <m:r>
                                          <a:rPr lang="en-US" sz="1100" i="1">
                                            <a:solidFill>
                                              <a:srgbClr val="000000"/>
                                            </a:solidFill>
                                            <a:effectLst/>
                                            <a:latin typeface="+mj-lt"/>
                                            <a:ea typeface="Calibri"/>
                                          </a:rPr>
                                          <m:t>𝛽</m:t>
                                        </m:r>
                                      </m:e>
                                    </m:acc>
                                  </m:e>
                                  <m:sub>
                                    <m:r>
                                      <a:rPr lang="en-US" sz="1100" i="1">
                                        <a:solidFill>
                                          <a:srgbClr val="000000"/>
                                        </a:solidFill>
                                        <a:effectLst/>
                                        <a:latin typeface="+mj-lt"/>
                                        <a:ea typeface="Calibri"/>
                                      </a:rPr>
                                      <m:t>𝐺𝑒𝑟𝑚𝑎𝑛𝑦</m:t>
                                    </m:r>
                                    <m:r>
                                      <a:rPr lang="en-US" sz="1100" i="1">
                                        <a:solidFill>
                                          <a:srgbClr val="000000"/>
                                        </a:solidFill>
                                        <a:effectLst/>
                                        <a:latin typeface="+mj-lt"/>
                                        <a:ea typeface="Calibri"/>
                                      </a:rPr>
                                      <m:t> </m:t>
                                    </m:r>
                                    <m:r>
                                      <a:rPr lang="en-US" sz="1100" i="1">
                                        <a:solidFill>
                                          <a:srgbClr val="000000"/>
                                        </a:solidFill>
                                        <a:effectLst/>
                                        <a:latin typeface="+mj-lt"/>
                                        <a:ea typeface="Calibri"/>
                                      </a:rPr>
                                      <m:t>𝑥</m:t>
                                    </m:r>
                                    <m:r>
                                      <a:rPr lang="en-US" sz="1100" i="1">
                                        <a:solidFill>
                                          <a:srgbClr val="000000"/>
                                        </a:solidFill>
                                        <a:effectLst/>
                                        <a:latin typeface="+mj-lt"/>
                                        <a:ea typeface="Calibri"/>
                                      </a:rPr>
                                      <m:t> </m:t>
                                    </m:r>
                                    <m:r>
                                      <m:rPr>
                                        <m:nor/>
                                      </m:rPr>
                                      <a:rPr lang="en-US" sz="1100" i="1">
                                        <a:solidFill>
                                          <a:srgbClr val="000000"/>
                                        </a:solidFill>
                                        <a:effectLst/>
                                        <a:latin typeface="+mj-lt"/>
                                        <a:ea typeface="Calibri"/>
                                      </a:rPr>
                                      <m:t>ST</m:t>
                                    </m:r>
                                    <m:r>
                                      <m:rPr>
                                        <m:nor/>
                                      </m:rPr>
                                      <a:rPr lang="en-US" sz="1100" i="1">
                                        <a:solidFill>
                                          <a:srgbClr val="000000"/>
                                        </a:solidFill>
                                        <a:effectLst/>
                                        <a:latin typeface="+mj-lt"/>
                                        <a:ea typeface="Calibri"/>
                                      </a:rPr>
                                      <m:t>−</m:t>
                                    </m:r>
                                    <m:r>
                                      <m:rPr>
                                        <m:nor/>
                                      </m:rPr>
                                      <a:rPr lang="en-US" sz="1100" i="1">
                                        <a:solidFill>
                                          <a:srgbClr val="000000"/>
                                        </a:solidFill>
                                        <a:effectLst/>
                                        <a:latin typeface="+mj-lt"/>
                                        <a:ea typeface="Calibri"/>
                                      </a:rPr>
                                      <m:t>LVG</m:t>
                                    </m:r>
                                  </m:sub>
                                </m:sSub>
                              </m:oMath>
                            </m:oMathPara>
                          </a14:m>
                          <a:endParaRPr lang="en-US" sz="11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-0.464</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-1.876***</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-0.024</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88573">
                    <a:tc>
                      <a:txBody>
                        <a:bodyPr/>
                        <a:lstStyle/>
                        <a:p>
                          <a:endParaRPr lang="en-US" sz="11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(-1.12)</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(-5.19)</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(-0.04)</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70073">
                    <a:tc>
                      <a:txBody>
                        <a:bodyPr/>
                        <a:lstStyle/>
                        <a:p>
                          <a:pPr>
                            <a:spcAft>
                              <a:spcPts val="0"/>
                            </a:spcAft>
                          </a:pPr>
                          <a14:m>
                            <m:oMathPara xmlns:m="http://schemas.openxmlformats.org/officeDocument/2006/math">
                              <m:oMathParaPr>
                                <m:jc m:val="left"/>
                              </m:oMathParaPr>
                              <m:oMath xmlns:m="http://schemas.openxmlformats.org/officeDocument/2006/math">
                                <m:sSub>
                                  <m:sSubPr>
                                    <m:ctrlPr>
                                      <a:rPr lang="en-US" sz="1100" i="1">
                                        <a:solidFill>
                                          <a:srgbClr val="000000"/>
                                        </a:solidFill>
                                        <a:effectLst/>
                                        <a:latin typeface="+mj-lt"/>
                                        <a:ea typeface="Calibri"/>
                                      </a:rPr>
                                    </m:ctrlPr>
                                  </m:sSubPr>
                                  <m:e>
                                    <m:acc>
                                      <m:accPr>
                                        <m:chr m:val="̂"/>
                                        <m:ctrlPr>
                                          <a:rPr lang="en-US" sz="1100" i="1">
                                            <a:solidFill>
                                              <a:srgbClr val="000000"/>
                                            </a:solidFill>
                                            <a:effectLst/>
                                            <a:latin typeface="+mj-lt"/>
                                            <a:ea typeface="Calibri"/>
                                          </a:rPr>
                                        </m:ctrlPr>
                                      </m:accPr>
                                      <m:e>
                                        <m:r>
                                          <a:rPr lang="en-US" sz="1100" i="1">
                                            <a:solidFill>
                                              <a:srgbClr val="000000"/>
                                            </a:solidFill>
                                            <a:effectLst/>
                                            <a:latin typeface="+mj-lt"/>
                                            <a:ea typeface="Calibri"/>
                                          </a:rPr>
                                          <m:t>𝛽</m:t>
                                        </m:r>
                                      </m:e>
                                    </m:acc>
                                  </m:e>
                                  <m:sub>
                                    <m:r>
                                      <a:rPr lang="en-US" sz="1100" i="1">
                                        <a:solidFill>
                                          <a:srgbClr val="000000"/>
                                        </a:solidFill>
                                        <a:effectLst/>
                                        <a:latin typeface="+mj-lt"/>
                                        <a:ea typeface="Calibri"/>
                                      </a:rPr>
                                      <m:t>𝐺𝑒𝑟𝑚𝑎𝑛𝑦</m:t>
                                    </m:r>
                                    <m:r>
                                      <a:rPr lang="en-US" sz="1100" i="1">
                                        <a:solidFill>
                                          <a:srgbClr val="000000"/>
                                        </a:solidFill>
                                        <a:effectLst/>
                                        <a:latin typeface="+mj-lt"/>
                                        <a:ea typeface="Calibri"/>
                                      </a:rPr>
                                      <m:t> </m:t>
                                    </m:r>
                                    <m:r>
                                      <a:rPr lang="en-US" sz="1100" i="1">
                                        <a:solidFill>
                                          <a:srgbClr val="000000"/>
                                        </a:solidFill>
                                        <a:effectLst/>
                                        <a:latin typeface="+mj-lt"/>
                                        <a:ea typeface="Calibri"/>
                                      </a:rPr>
                                      <m:t>𝑥</m:t>
                                    </m:r>
                                    <m:r>
                                      <a:rPr lang="en-US" sz="1100" i="1">
                                        <a:solidFill>
                                          <a:srgbClr val="000000"/>
                                        </a:solidFill>
                                        <a:effectLst/>
                                        <a:latin typeface="+mj-lt"/>
                                        <a:ea typeface="Calibri"/>
                                      </a:rPr>
                                      <m:t> </m:t>
                                    </m:r>
                                    <m:r>
                                      <a:rPr lang="en-US" sz="1100" i="1">
                                        <a:solidFill>
                                          <a:srgbClr val="000000"/>
                                        </a:solidFill>
                                        <a:effectLst/>
                                        <a:latin typeface="+mj-lt"/>
                                        <a:ea typeface="Calibri"/>
                                      </a:rPr>
                                      <m:t>𝑅𝑊𝐴</m:t>
                                    </m:r>
                                    <m:r>
                                      <a:rPr lang="en-US" sz="1100" i="1">
                                        <a:solidFill>
                                          <a:srgbClr val="000000"/>
                                        </a:solidFill>
                                        <a:effectLst/>
                                        <a:latin typeface="+mj-lt"/>
                                        <a:ea typeface="Calibri"/>
                                      </a:rPr>
                                      <m:t>/</m:t>
                                    </m:r>
                                    <m:r>
                                      <a:rPr lang="en-US" sz="1100" i="1">
                                        <a:solidFill>
                                          <a:srgbClr val="000000"/>
                                        </a:solidFill>
                                        <a:effectLst/>
                                        <a:latin typeface="+mj-lt"/>
                                        <a:ea typeface="Calibri"/>
                                      </a:rPr>
                                      <m:t>𝐴𝑠𝑠𝑒𝑡𝑠</m:t>
                                    </m:r>
                                  </m:sub>
                                </m:sSub>
                              </m:oMath>
                            </m:oMathPara>
                          </a14:m>
                          <a:endParaRPr lang="en-US" sz="11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-0.004</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0.029***</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-0.013</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88573">
                    <a:tc>
                      <a:txBody>
                        <a:bodyPr/>
                        <a:lstStyle/>
                        <a:p>
                          <a:endParaRPr lang="en-US" sz="11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(-0.60)</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(2.91)</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(-1.51)</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80645">
                    <a:tc>
                      <a:txBody>
                        <a:bodyPr/>
                        <a:lstStyle/>
                        <a:p>
                          <a:pPr>
                            <a:spcAft>
                              <a:spcPts val="0"/>
                            </a:spcAft>
                          </a:pPr>
                          <a14:m>
                            <m:oMathPara xmlns:m="http://schemas.openxmlformats.org/officeDocument/2006/math">
                              <m:oMathParaPr>
                                <m:jc m:val="left"/>
                              </m:oMathParaPr>
                              <m:oMath xmlns:m="http://schemas.openxmlformats.org/officeDocument/2006/math">
                                <m:sSub>
                                  <m:sSubPr>
                                    <m:ctrlPr>
                                      <a:rPr lang="en-US" sz="1100" i="1">
                                        <a:solidFill>
                                          <a:srgbClr val="000000"/>
                                        </a:solidFill>
                                        <a:effectLst/>
                                        <a:latin typeface="+mj-lt"/>
                                        <a:ea typeface="Calibri"/>
                                      </a:rPr>
                                    </m:ctrlPr>
                                  </m:sSubPr>
                                  <m:e>
                                    <m:acc>
                                      <m:accPr>
                                        <m:chr m:val="̂"/>
                                        <m:ctrlPr>
                                          <a:rPr lang="en-US" sz="1100" i="1">
                                            <a:solidFill>
                                              <a:srgbClr val="000000"/>
                                            </a:solidFill>
                                            <a:effectLst/>
                                            <a:latin typeface="+mj-lt"/>
                                            <a:ea typeface="Calibri"/>
                                          </a:rPr>
                                        </m:ctrlPr>
                                      </m:accPr>
                                      <m:e>
                                        <m:r>
                                          <a:rPr lang="en-US" sz="1100" i="1">
                                            <a:solidFill>
                                              <a:srgbClr val="000000"/>
                                            </a:solidFill>
                                            <a:effectLst/>
                                            <a:latin typeface="+mj-lt"/>
                                            <a:ea typeface="Calibri"/>
                                          </a:rPr>
                                          <m:t>𝛽</m:t>
                                        </m:r>
                                      </m:e>
                                    </m:acc>
                                  </m:e>
                                  <m:sub>
                                    <m:r>
                                      <a:rPr lang="en-US" sz="1100" i="1">
                                        <a:solidFill>
                                          <a:srgbClr val="000000"/>
                                        </a:solidFill>
                                        <a:effectLst/>
                                        <a:latin typeface="+mj-lt"/>
                                        <a:ea typeface="Calibri"/>
                                      </a:rPr>
                                      <m:t>𝐺𝑒𝑟𝑚𝑎𝑛𝑦</m:t>
                                    </m:r>
                                    <m:r>
                                      <a:rPr lang="en-US" sz="1100" i="1">
                                        <a:solidFill>
                                          <a:srgbClr val="000000"/>
                                        </a:solidFill>
                                        <a:effectLst/>
                                        <a:latin typeface="+mj-lt"/>
                                        <a:ea typeface="Calibri"/>
                                      </a:rPr>
                                      <m:t> </m:t>
                                    </m:r>
                                    <m:r>
                                      <a:rPr lang="en-US" sz="1100" i="1">
                                        <a:solidFill>
                                          <a:srgbClr val="000000"/>
                                        </a:solidFill>
                                        <a:effectLst/>
                                        <a:latin typeface="+mj-lt"/>
                                        <a:ea typeface="Calibri"/>
                                      </a:rPr>
                                      <m:t>𝑥</m:t>
                                    </m:r>
                                    <m:r>
                                      <a:rPr lang="en-US" sz="1100" i="1">
                                        <a:solidFill>
                                          <a:srgbClr val="000000"/>
                                        </a:solidFill>
                                        <a:effectLst/>
                                        <a:latin typeface="+mj-lt"/>
                                        <a:ea typeface="Calibri"/>
                                      </a:rPr>
                                      <m:t> </m:t>
                                    </m:r>
                                    <m:r>
                                      <m:rPr>
                                        <m:nor/>
                                      </m:rPr>
                                      <a:rPr lang="en-US" sz="1100" i="1">
                                        <a:solidFill>
                                          <a:srgbClr val="000000"/>
                                        </a:solidFill>
                                        <a:effectLst/>
                                        <a:latin typeface="+mj-lt"/>
                                        <a:ea typeface="Calibri"/>
                                      </a:rPr>
                                      <m:t>Tier</m:t>
                                    </m:r>
                                    <m:r>
                                      <m:rPr>
                                        <m:nor/>
                                      </m:rPr>
                                      <a:rPr lang="en-US" sz="1100" i="1">
                                        <a:solidFill>
                                          <a:srgbClr val="000000"/>
                                        </a:solidFill>
                                        <a:effectLst/>
                                        <a:latin typeface="+mj-lt"/>
                                        <a:ea typeface="Calibri"/>
                                      </a:rPr>
                                      <m:t> 1</m:t>
                                    </m:r>
                                  </m:sub>
                                </m:sSub>
                              </m:oMath>
                            </m:oMathPara>
                          </a14:m>
                          <a:endParaRPr lang="en-US" sz="11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-0.056</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-0.062</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-0.037</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88573">
                    <a:tc>
                      <a:txBody>
                        <a:bodyPr/>
                        <a:lstStyle/>
                        <a:p>
                          <a:endParaRPr lang="en-US" sz="11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(-1.64)</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(-1.55)</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(-0.70)</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53645">
                    <a:tc>
                      <a:txBody>
                        <a:bodyPr/>
                        <a:lstStyle/>
                        <a:p>
                          <a:pPr>
                            <a:spcAft>
                              <a:spcPts val="0"/>
                            </a:spcAft>
                          </a:pPr>
                          <a14:m>
                            <m:oMathPara xmlns:m="http://schemas.openxmlformats.org/officeDocument/2006/math">
                              <m:oMathParaPr>
                                <m:jc m:val="left"/>
                              </m:oMathParaPr>
                              <m:oMath xmlns:m="http://schemas.openxmlformats.org/officeDocument/2006/math">
                                <m:sSub>
                                  <m:sSubPr>
                                    <m:ctrlPr>
                                      <a:rPr lang="en-US" sz="1100" i="1">
                                        <a:solidFill>
                                          <a:srgbClr val="000000"/>
                                        </a:solidFill>
                                        <a:effectLst/>
                                        <a:latin typeface="+mj-lt"/>
                                        <a:ea typeface="Calibri"/>
                                      </a:rPr>
                                    </m:ctrlPr>
                                  </m:sSubPr>
                                  <m:e>
                                    <m:acc>
                                      <m:accPr>
                                        <m:chr m:val="̂"/>
                                        <m:ctrlPr>
                                          <a:rPr lang="en-US" sz="1100" i="1">
                                            <a:solidFill>
                                              <a:srgbClr val="000000"/>
                                            </a:solidFill>
                                            <a:effectLst/>
                                            <a:latin typeface="+mj-lt"/>
                                            <a:ea typeface="Calibri"/>
                                          </a:rPr>
                                        </m:ctrlPr>
                                      </m:accPr>
                                      <m:e>
                                        <m:r>
                                          <a:rPr lang="en-US" sz="1100" i="1">
                                            <a:solidFill>
                                              <a:srgbClr val="000000"/>
                                            </a:solidFill>
                                            <a:effectLst/>
                                            <a:latin typeface="+mj-lt"/>
                                            <a:ea typeface="Calibri"/>
                                          </a:rPr>
                                          <m:t>𝛽</m:t>
                                        </m:r>
                                      </m:e>
                                    </m:acc>
                                  </m:e>
                                  <m:sub>
                                    <m:r>
                                      <m:rPr>
                                        <m:nor/>
                                      </m:rPr>
                                      <a:rPr lang="en-US" sz="1100">
                                        <a:solidFill>
                                          <a:srgbClr val="000000"/>
                                        </a:solidFill>
                                        <a:effectLst/>
                                        <a:latin typeface="+mj-lt"/>
                                        <a:ea typeface="Calibri"/>
                                      </a:rPr>
                                      <m:t>m</m:t>
                                    </m:r>
                                  </m:sub>
                                </m:sSub>
                              </m:oMath>
                            </m:oMathPara>
                          </a14:m>
                          <a:endParaRPr lang="en-US" sz="11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1.408***</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1.541***</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1.245***</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88573">
                    <a:tc>
                      <a:txBody>
                        <a:bodyPr/>
                        <a:lstStyle/>
                        <a:p>
                          <a:endParaRPr lang="en-US" sz="11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(15.78)</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(13.86)</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(12.68)</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65073">
                    <a:tc>
                      <a:txBody>
                        <a:bodyPr/>
                        <a:lstStyle/>
                        <a:p>
                          <a:pPr>
                            <a:spcAft>
                              <a:spcPts val="0"/>
                            </a:spcAft>
                          </a:pPr>
                          <a14:m>
                            <m:oMathPara xmlns:m="http://schemas.openxmlformats.org/officeDocument/2006/math">
                              <m:oMathParaPr>
                                <m:jc m:val="left"/>
                              </m:oMathParaPr>
                              <m:oMath xmlns:m="http://schemas.openxmlformats.org/officeDocument/2006/math">
                                <m:sSub>
                                  <m:sSubPr>
                                    <m:ctrlPr>
                                      <a:rPr lang="en-US" sz="1100" i="1">
                                        <a:solidFill>
                                          <a:srgbClr val="000000"/>
                                        </a:solidFill>
                                        <a:effectLst/>
                                        <a:latin typeface="+mj-lt"/>
                                        <a:ea typeface="Calibri"/>
                                      </a:rPr>
                                    </m:ctrlPr>
                                  </m:sSubPr>
                                  <m:e>
                                    <m:acc>
                                      <m:accPr>
                                        <m:chr m:val="̂"/>
                                        <m:ctrlPr>
                                          <a:rPr lang="en-US" sz="1100" i="1">
                                            <a:solidFill>
                                              <a:srgbClr val="000000"/>
                                            </a:solidFill>
                                            <a:effectLst/>
                                            <a:latin typeface="+mj-lt"/>
                                            <a:ea typeface="Calibri"/>
                                          </a:rPr>
                                        </m:ctrlPr>
                                      </m:accPr>
                                      <m:e>
                                        <m:r>
                                          <a:rPr lang="en-US" sz="1100" i="1">
                                            <a:solidFill>
                                              <a:srgbClr val="000000"/>
                                            </a:solidFill>
                                            <a:effectLst/>
                                            <a:latin typeface="+mj-lt"/>
                                            <a:ea typeface="Calibri"/>
                                          </a:rPr>
                                          <m:t>𝛽</m:t>
                                        </m:r>
                                      </m:e>
                                    </m:acc>
                                  </m:e>
                                  <m:sub>
                                    <m:r>
                                      <m:rPr>
                                        <m:nor/>
                                      </m:rPr>
                                      <a:rPr lang="en-US" sz="1100">
                                        <a:solidFill>
                                          <a:srgbClr val="000000"/>
                                        </a:solidFill>
                                        <a:effectLst/>
                                        <a:latin typeface="+mj-lt"/>
                                        <a:ea typeface="Calibri"/>
                                      </a:rPr>
                                      <m:t>0</m:t>
                                    </m:r>
                                  </m:sub>
                                </m:sSub>
                              </m:oMath>
                            </m:oMathPara>
                          </a14:m>
                          <a:endParaRPr lang="en-US" sz="11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-0.008**</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-0.008***</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-0.005</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88573">
                    <a:tc>
                      <a:txBody>
                        <a:bodyPr/>
                        <a:lstStyle/>
                        <a:p>
                          <a:endParaRPr lang="en-US" sz="1100" dirty="0">
                            <a:solidFill>
                              <a:srgbClr val="000000"/>
                            </a:solidFill>
                            <a:effectLst/>
                            <a:latin typeface="+mj-lt"/>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100">
                              <a:solidFill>
                                <a:srgbClr val="000000"/>
                              </a:solidFill>
                              <a:effectLst/>
                              <a:latin typeface="+mj-lt"/>
                              <a:ea typeface="Times New Roman"/>
                            </a:rPr>
                            <a:t>(-2.41)</a:t>
                          </a:r>
                          <a:endParaRPr lang="en-US" sz="11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100">
                              <a:solidFill>
                                <a:srgbClr val="000000"/>
                              </a:solidFill>
                              <a:effectLst/>
                              <a:latin typeface="+mj-lt"/>
                              <a:ea typeface="Times New Roman"/>
                            </a:rPr>
                            <a:t>(-3.48)</a:t>
                          </a:r>
                          <a:endParaRPr lang="en-US" sz="11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100">
                              <a:solidFill>
                                <a:srgbClr val="000000"/>
                              </a:solidFill>
                              <a:effectLst/>
                              <a:latin typeface="+mj-lt"/>
                              <a:ea typeface="Times New Roman"/>
                            </a:rPr>
                            <a:t>(-1.46)</a:t>
                          </a:r>
                          <a:endParaRPr lang="en-US" sz="11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145715">
                    <a:tc>
                      <a:txBody>
                        <a:bodyPr/>
                        <a:lstStyle/>
                        <a:p>
                          <a:pPr>
                            <a:spcAft>
                              <a:spcPts val="0"/>
                            </a:spcAft>
                          </a:pPr>
                          <a14:m>
                            <m:oMathPara xmlns:m="http://schemas.openxmlformats.org/officeDocument/2006/math">
                              <m:oMathParaPr>
                                <m:jc m:val="left"/>
                              </m:oMathParaPr>
                              <m:oMath xmlns:m="http://schemas.openxmlformats.org/officeDocument/2006/math">
                                <m:r>
                                  <a:rPr lang="de-DE" sz="1100" i="1">
                                    <a:solidFill>
                                      <a:srgbClr val="000000"/>
                                    </a:solidFill>
                                    <a:effectLst/>
                                    <a:latin typeface="+mj-lt"/>
                                    <a:ea typeface="Times New Roman"/>
                                  </a:rPr>
                                  <m:t>𝑁</m:t>
                                </m:r>
                              </m:oMath>
                            </m:oMathPara>
                          </a14:m>
                          <a:endParaRPr lang="en-US" sz="1100" dirty="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100">
                              <a:solidFill>
                                <a:srgbClr val="000000"/>
                              </a:solidFill>
                              <a:effectLst/>
                              <a:latin typeface="+mj-lt"/>
                              <a:ea typeface="Times New Roman"/>
                            </a:rPr>
                            <a:t>49,596</a:t>
                          </a:r>
                          <a:endParaRPr lang="en-US" sz="11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100">
                              <a:solidFill>
                                <a:srgbClr val="000000"/>
                              </a:solidFill>
                              <a:effectLst/>
                              <a:latin typeface="+mj-lt"/>
                              <a:ea typeface="Times New Roman"/>
                            </a:rPr>
                            <a:t>23,927</a:t>
                          </a:r>
                          <a:endParaRPr lang="en-US" sz="11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100">
                              <a:solidFill>
                                <a:srgbClr val="000000"/>
                              </a:solidFill>
                              <a:effectLst/>
                              <a:latin typeface="+mj-lt"/>
                              <a:ea typeface="Times New Roman"/>
                            </a:rPr>
                            <a:t>25,669</a:t>
                          </a:r>
                          <a:endParaRPr lang="en-US" sz="11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145715">
                    <a:tc>
                      <a:txBody>
                        <a:bodyPr/>
                        <a:lstStyle/>
                        <a:p>
                          <a:pPr>
                            <a:spcAft>
                              <a:spcPts val="0"/>
                            </a:spcAft>
                          </a:pPr>
                          <a14:m>
                            <m:oMathPara xmlns:m="http://schemas.openxmlformats.org/officeDocument/2006/math">
                              <m:oMathParaPr>
                                <m:jc m:val="left"/>
                              </m:oMathParaPr>
                              <m:oMath xmlns:m="http://schemas.openxmlformats.org/officeDocument/2006/math">
                                <m:sSup>
                                  <m:sSupPr>
                                    <m:ctrlPr>
                                      <a:rPr lang="en-US" sz="1100" i="1">
                                        <a:solidFill>
                                          <a:srgbClr val="000000"/>
                                        </a:solidFill>
                                        <a:effectLst/>
                                        <a:latin typeface="+mj-lt"/>
                                        <a:ea typeface="Times New Roman"/>
                                      </a:rPr>
                                    </m:ctrlPr>
                                  </m:sSupPr>
                                  <m:e>
                                    <m:r>
                                      <a:rPr lang="de-DE" sz="1100" i="1">
                                        <a:solidFill>
                                          <a:srgbClr val="000000"/>
                                        </a:solidFill>
                                        <a:effectLst/>
                                        <a:latin typeface="+mj-lt"/>
                                        <a:ea typeface="Times New Roman"/>
                                      </a:rPr>
                                      <m:t>𝑅</m:t>
                                    </m:r>
                                  </m:e>
                                  <m:sup>
                                    <m:r>
                                      <a:rPr lang="de-DE" sz="1100" i="1">
                                        <a:solidFill>
                                          <a:srgbClr val="000000"/>
                                        </a:solidFill>
                                        <a:effectLst/>
                                        <a:latin typeface="+mj-lt"/>
                                        <a:ea typeface="Times New Roman"/>
                                      </a:rPr>
                                      <m:t>2</m:t>
                                    </m:r>
                                  </m:sup>
                                </m:sSup>
                              </m:oMath>
                            </m:oMathPara>
                          </a14:m>
                          <a:endParaRPr lang="en-US" sz="11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100">
                              <a:solidFill>
                                <a:srgbClr val="000000"/>
                              </a:solidFill>
                              <a:effectLst/>
                              <a:latin typeface="+mj-lt"/>
                              <a:ea typeface="Times New Roman"/>
                            </a:rPr>
                            <a:t>44.71%</a:t>
                          </a:r>
                          <a:endParaRPr lang="en-US" sz="11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100">
                              <a:solidFill>
                                <a:srgbClr val="000000"/>
                              </a:solidFill>
                              <a:effectLst/>
                              <a:latin typeface="+mj-lt"/>
                              <a:ea typeface="Times New Roman"/>
                            </a:rPr>
                            <a:t>48.31%</a:t>
                          </a:r>
                          <a:endParaRPr lang="en-US" sz="11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100" dirty="0">
                              <a:solidFill>
                                <a:srgbClr val="000000"/>
                              </a:solidFill>
                              <a:effectLst/>
                              <a:latin typeface="+mj-lt"/>
                              <a:ea typeface="Times New Roman"/>
                            </a:rPr>
                            <a:t>41.60%</a:t>
                          </a:r>
                          <a:endParaRPr lang="en-US" sz="11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mc:Choice>
        <mc:Fallback>
          <p:graphicFrame>
            <p:nvGraphicFramePr>
              <p:cNvPr id="10" name="Table 9"/>
              <p:cNvGraphicFramePr>
                <a:graphicFrameLocks noGrp="1"/>
              </p:cNvGraphicFramePr>
              <p:nvPr>
                <p:extLst>
                  <p:ext uri="{D42A27DB-BD31-4B8C-83A1-F6EECF244321}">
                    <p14:modId xmlns:p14="http://schemas.microsoft.com/office/powerpoint/2010/main" val="425319019"/>
                  </p:ext>
                </p:extLst>
              </p:nvPr>
            </p:nvGraphicFramePr>
            <p:xfrm>
              <a:off x="128464" y="1052736"/>
              <a:ext cx="5040560" cy="5461438"/>
            </p:xfrm>
            <a:graphic>
              <a:graphicData uri="http://schemas.openxmlformats.org/drawingml/2006/table">
                <a:tbl>
                  <a:tblPr firstRow="1" firstCol="1" bandRow="1"/>
                  <a:tblGrid>
                    <a:gridCol w="1440160"/>
                    <a:gridCol w="1080120"/>
                    <a:gridCol w="1260140"/>
                    <a:gridCol w="1260140"/>
                  </a:tblGrid>
                  <a:tr h="167640">
                    <a:tc>
                      <a:txBody>
                        <a:bodyPr/>
                        <a:lstStyle/>
                        <a:p>
                          <a:pPr>
                            <a:spcAft>
                              <a:spcPts val="0"/>
                            </a:spcAft>
                          </a:pPr>
                          <a:r>
                            <a:rPr lang="de-DE" sz="1100" dirty="0">
                              <a:solidFill>
                                <a:srgbClr val="000000"/>
                              </a:solidFill>
                              <a:effectLst/>
                              <a:latin typeface="+mj-lt"/>
                              <a:ea typeface="Times New Roman"/>
                            </a:rPr>
                            <a:t> </a:t>
                          </a:r>
                          <a:endParaRPr lang="en-US" sz="1100" dirty="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100" b="1" dirty="0">
                              <a:solidFill>
                                <a:srgbClr val="000000"/>
                              </a:solidFill>
                              <a:effectLst/>
                              <a:latin typeface="+mj-lt"/>
                              <a:ea typeface="Times New Roman"/>
                            </a:rPr>
                            <a:t>(1)</a:t>
                          </a:r>
                          <a:endParaRPr lang="en-US" sz="1100" dirty="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100" b="1">
                              <a:solidFill>
                                <a:srgbClr val="000000"/>
                              </a:solidFill>
                              <a:effectLst/>
                              <a:latin typeface="+mj-lt"/>
                              <a:ea typeface="Times New Roman"/>
                            </a:rPr>
                            <a:t>(2)</a:t>
                          </a:r>
                          <a:endParaRPr lang="en-US" sz="11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100" b="1">
                              <a:solidFill>
                                <a:srgbClr val="000000"/>
                              </a:solidFill>
                              <a:effectLst/>
                              <a:latin typeface="+mj-lt"/>
                              <a:ea typeface="Times New Roman"/>
                            </a:rPr>
                            <a:t>(3)</a:t>
                          </a:r>
                          <a:endParaRPr lang="en-US" sz="11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167640">
                    <a:tc>
                      <a:txBody>
                        <a:bodyPr/>
                        <a:lstStyle/>
                        <a:p>
                          <a:pPr>
                            <a:spcAft>
                              <a:spcPts val="0"/>
                            </a:spcAft>
                          </a:pPr>
                          <a:r>
                            <a:rPr lang="de-DE" sz="1100">
                              <a:solidFill>
                                <a:srgbClr val="000000"/>
                              </a:solidFill>
                              <a:effectLst/>
                              <a:latin typeface="+mj-lt"/>
                              <a:ea typeface="Times New Roman"/>
                            </a:rPr>
                            <a:t> </a:t>
                          </a:r>
                          <a:endParaRPr lang="en-US" sz="11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100" b="1">
                              <a:solidFill>
                                <a:srgbClr val="000000"/>
                              </a:solidFill>
                              <a:effectLst/>
                              <a:latin typeface="+mj-lt"/>
                              <a:ea typeface="Times New Roman"/>
                            </a:rPr>
                            <a:t>All Banks</a:t>
                          </a:r>
                          <a:endParaRPr lang="en-US" sz="11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100" b="1">
                              <a:solidFill>
                                <a:srgbClr val="000000"/>
                              </a:solidFill>
                              <a:effectLst/>
                              <a:latin typeface="+mj-lt"/>
                              <a:ea typeface="Times New Roman"/>
                            </a:rPr>
                            <a:t>GIPSI Banks</a:t>
                          </a:r>
                          <a:endParaRPr lang="en-US" sz="11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100" b="1">
                              <a:solidFill>
                                <a:srgbClr val="000000"/>
                              </a:solidFill>
                              <a:effectLst/>
                              <a:latin typeface="+mj-lt"/>
                              <a:ea typeface="Times New Roman"/>
                            </a:rPr>
                            <a:t>Non-GIPSI Banks</a:t>
                          </a:r>
                          <a:endParaRPr lang="en-US" sz="11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197612">
                    <a:tc>
                      <a:txBody>
                        <a:bodyPr/>
                        <a:lstStyle/>
                        <a:p>
                          <a:endParaRPr lang="en-US"/>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blipFill rotWithShape="1">
                          <a:blip r:embed="rId2"/>
                          <a:stretch>
                            <a:fillRect t="-200000" r="-250424" b="-2571875"/>
                          </a:stretch>
                        </a:blipFill>
                      </a:tcPr>
                    </a:tc>
                    <a:tc>
                      <a:txBody>
                        <a:bodyPr/>
                        <a:lstStyle/>
                        <a:p>
                          <a:pPr algn="ctr">
                            <a:spcAft>
                              <a:spcPts val="0"/>
                            </a:spcAft>
                          </a:pPr>
                          <a:r>
                            <a:rPr lang="de-DE" sz="1100">
                              <a:solidFill>
                                <a:srgbClr val="000000"/>
                              </a:solidFill>
                              <a:effectLst/>
                              <a:latin typeface="+mj-lt"/>
                              <a:ea typeface="Times New Roman"/>
                            </a:rPr>
                            <a:t>-0.267</a:t>
                          </a:r>
                          <a:endParaRPr lang="en-US" sz="11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100">
                              <a:solidFill>
                                <a:srgbClr val="000000"/>
                              </a:solidFill>
                              <a:effectLst/>
                              <a:latin typeface="+mj-lt"/>
                              <a:ea typeface="Times New Roman"/>
                            </a:rPr>
                            <a:t>0.822</a:t>
                          </a:r>
                          <a:endParaRPr lang="en-US" sz="11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100">
                              <a:solidFill>
                                <a:srgbClr val="000000"/>
                              </a:solidFill>
                              <a:effectLst/>
                              <a:latin typeface="+mj-lt"/>
                              <a:ea typeface="Times New Roman"/>
                            </a:rPr>
                            <a:t>-0.559*</a:t>
                          </a:r>
                          <a:endParaRPr lang="en-US" sz="11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188573">
                    <a:tc>
                      <a:txBody>
                        <a:bodyPr/>
                        <a:lstStyle/>
                        <a:p>
                          <a:endParaRPr lang="en-US" sz="11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(-1.00)</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(0.86)</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(-1.92)</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225743">
                    <a:tc>
                      <a:txBody>
                        <a:bodyPr/>
                        <a:lstStyle/>
                        <a:p>
                          <a:endParaRPr lang="en-US"/>
                        </a:p>
                      </a:txBody>
                      <a:tcPr marL="44450" marR="44450" marT="0" marB="0" anchor="b">
                        <a:lnL>
                          <a:noFill/>
                        </a:lnL>
                        <a:lnR>
                          <a:noFill/>
                        </a:lnR>
                        <a:lnT>
                          <a:noFill/>
                        </a:lnT>
                        <a:lnB>
                          <a:noFill/>
                        </a:lnB>
                        <a:blipFill rotWithShape="1">
                          <a:blip r:embed="rId2"/>
                          <a:stretch>
                            <a:fillRect t="-343243" r="-250424" b="-2040541"/>
                          </a:stretch>
                        </a:blipFill>
                      </a:tcPr>
                    </a:tc>
                    <a:tc>
                      <a:txBody>
                        <a:bodyPr/>
                        <a:lstStyle/>
                        <a:p>
                          <a:pPr algn="ctr">
                            <a:spcAft>
                              <a:spcPts val="0"/>
                            </a:spcAft>
                          </a:pPr>
                          <a:r>
                            <a:rPr lang="de-DE" sz="1100">
                              <a:solidFill>
                                <a:srgbClr val="000000"/>
                              </a:solidFill>
                              <a:effectLst/>
                              <a:latin typeface="+mj-lt"/>
                              <a:ea typeface="Times New Roman"/>
                            </a:rPr>
                            <a:t>0.033**</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-0.035</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0.044**</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88573">
                    <a:tc>
                      <a:txBody>
                        <a:bodyPr/>
                        <a:lstStyle/>
                        <a:p>
                          <a:endParaRPr lang="en-US" sz="11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(2.27)</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(-0.62)</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(2.36)</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98501">
                    <a:tc>
                      <a:txBody>
                        <a:bodyPr/>
                        <a:lstStyle/>
                        <a:p>
                          <a:endParaRPr lang="en-US"/>
                        </a:p>
                      </a:txBody>
                      <a:tcPr marL="44450" marR="44450" marT="0" marB="0" anchor="b">
                        <a:lnL>
                          <a:noFill/>
                        </a:lnL>
                        <a:lnR>
                          <a:noFill/>
                        </a:lnR>
                        <a:lnT>
                          <a:noFill/>
                        </a:lnT>
                        <a:lnB>
                          <a:noFill/>
                        </a:lnB>
                        <a:blipFill rotWithShape="1">
                          <a:blip r:embed="rId2"/>
                          <a:stretch>
                            <a:fillRect t="-590909" r="-250424" b="-2093939"/>
                          </a:stretch>
                        </a:blipFill>
                      </a:tcPr>
                    </a:tc>
                    <a:tc>
                      <a:txBody>
                        <a:bodyPr/>
                        <a:lstStyle/>
                        <a:p>
                          <a:pPr algn="ctr">
                            <a:spcAft>
                              <a:spcPts val="0"/>
                            </a:spcAft>
                          </a:pPr>
                          <a:r>
                            <a:rPr lang="de-DE" sz="1100">
                              <a:solidFill>
                                <a:srgbClr val="000000"/>
                              </a:solidFill>
                              <a:effectLst/>
                              <a:latin typeface="+mj-lt"/>
                              <a:ea typeface="Times New Roman"/>
                            </a:rPr>
                            <a:t>0.338**</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0.717***</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0.102</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88573">
                    <a:tc>
                      <a:txBody>
                        <a:bodyPr/>
                        <a:lstStyle/>
                        <a:p>
                          <a:endParaRPr lang="en-US" sz="11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(2.01)</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(3.31)</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(0.51)</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98374">
                    <a:tc>
                      <a:txBody>
                        <a:bodyPr/>
                        <a:lstStyle/>
                        <a:p>
                          <a:endParaRPr lang="en-US"/>
                        </a:p>
                      </a:txBody>
                      <a:tcPr marL="44450" marR="44450" marT="0" marB="0" anchor="b">
                        <a:lnL>
                          <a:noFill/>
                        </a:lnL>
                        <a:lnR>
                          <a:noFill/>
                        </a:lnR>
                        <a:lnT>
                          <a:noFill/>
                        </a:lnT>
                        <a:lnB>
                          <a:noFill/>
                        </a:lnB>
                        <a:blipFill rotWithShape="1">
                          <a:blip r:embed="rId2"/>
                          <a:stretch>
                            <a:fillRect t="-809375" r="-250424" b="-1962500"/>
                          </a:stretch>
                        </a:blipFill>
                      </a:tcPr>
                    </a:tc>
                    <a:tc>
                      <a:txBody>
                        <a:bodyPr/>
                        <a:lstStyle/>
                        <a:p>
                          <a:pPr algn="ctr">
                            <a:spcAft>
                              <a:spcPts val="0"/>
                            </a:spcAft>
                          </a:pPr>
                          <a:r>
                            <a:rPr lang="de-DE" sz="1100">
                              <a:solidFill>
                                <a:srgbClr val="000000"/>
                              </a:solidFill>
                              <a:effectLst/>
                              <a:latin typeface="+mj-lt"/>
                              <a:ea typeface="Times New Roman"/>
                            </a:rPr>
                            <a:t>0.003**</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-0.003</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0.003***</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88573">
                    <a:tc>
                      <a:txBody>
                        <a:bodyPr/>
                        <a:lstStyle/>
                        <a:p>
                          <a:endParaRPr lang="en-US" sz="11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(2.39)</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(-0.58)</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(2.59)</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98374">
                    <a:tc>
                      <a:txBody>
                        <a:bodyPr/>
                        <a:lstStyle/>
                        <a:p>
                          <a:endParaRPr lang="en-US"/>
                        </a:p>
                      </a:txBody>
                      <a:tcPr marL="44450" marR="44450" marT="0" marB="0" anchor="b">
                        <a:lnL>
                          <a:noFill/>
                        </a:lnL>
                        <a:lnR>
                          <a:noFill/>
                        </a:lnR>
                        <a:lnT>
                          <a:noFill/>
                        </a:lnT>
                        <a:lnB>
                          <a:noFill/>
                        </a:lnB>
                        <a:blipFill rotWithShape="1">
                          <a:blip r:embed="rId2"/>
                          <a:stretch>
                            <a:fillRect t="-975758" r="-250424" b="-1709091"/>
                          </a:stretch>
                        </a:blipFill>
                      </a:tcPr>
                    </a:tc>
                    <a:tc>
                      <a:txBody>
                        <a:bodyPr/>
                        <a:lstStyle/>
                        <a:p>
                          <a:pPr algn="ctr">
                            <a:spcAft>
                              <a:spcPts val="0"/>
                            </a:spcAft>
                          </a:pPr>
                          <a:r>
                            <a:rPr lang="de-DE" sz="1100">
                              <a:solidFill>
                                <a:srgbClr val="000000"/>
                              </a:solidFill>
                              <a:effectLst/>
                              <a:latin typeface="+mj-lt"/>
                              <a:ea typeface="Times New Roman"/>
                            </a:rPr>
                            <a:t>-0.020***</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-0.022***</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-0.001</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88573">
                    <a:tc>
                      <a:txBody>
                        <a:bodyPr/>
                        <a:lstStyle/>
                        <a:p>
                          <a:endParaRPr lang="en-US" sz="11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(-4.22)</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(-4.77)</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(-0.08)</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218504">
                    <a:tc>
                      <a:txBody>
                        <a:bodyPr/>
                        <a:lstStyle/>
                        <a:p>
                          <a:endParaRPr lang="en-US"/>
                        </a:p>
                      </a:txBody>
                      <a:tcPr marL="44450" marR="44450" marT="0" marB="0" anchor="b">
                        <a:lnL>
                          <a:noFill/>
                        </a:lnL>
                        <a:lnR>
                          <a:noFill/>
                        </a:lnR>
                        <a:lnT>
                          <a:noFill/>
                        </a:lnT>
                        <a:lnB>
                          <a:noFill/>
                        </a:lnB>
                        <a:blipFill rotWithShape="1">
                          <a:blip r:embed="rId2"/>
                          <a:stretch>
                            <a:fillRect t="-1072222" r="-250424" b="-1380556"/>
                          </a:stretch>
                        </a:blipFill>
                      </a:tcPr>
                    </a:tc>
                    <a:tc>
                      <a:txBody>
                        <a:bodyPr/>
                        <a:lstStyle/>
                        <a:p>
                          <a:pPr algn="ctr">
                            <a:spcAft>
                              <a:spcPts val="0"/>
                            </a:spcAft>
                          </a:pPr>
                          <a:r>
                            <a:rPr lang="de-DE" sz="1100">
                              <a:solidFill>
                                <a:srgbClr val="000000"/>
                              </a:solidFill>
                              <a:effectLst/>
                              <a:latin typeface="+mj-lt"/>
                              <a:ea typeface="Times New Roman"/>
                            </a:rPr>
                            <a:t>-0.003</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-3.386**</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0.779</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88573">
                    <a:tc>
                      <a:txBody>
                        <a:bodyPr/>
                        <a:lstStyle/>
                        <a:p>
                          <a:endParaRPr lang="en-US" sz="11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(-0.00)</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(-2.01)</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(0.38)</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225743">
                    <a:tc>
                      <a:txBody>
                        <a:bodyPr/>
                        <a:lstStyle/>
                        <a:p>
                          <a:endParaRPr lang="en-US"/>
                        </a:p>
                      </a:txBody>
                      <a:tcPr marL="44450" marR="44450" marT="0" marB="0" anchor="b">
                        <a:lnL>
                          <a:noFill/>
                        </a:lnL>
                        <a:lnR>
                          <a:noFill/>
                        </a:lnR>
                        <a:lnT>
                          <a:noFill/>
                        </a:lnT>
                        <a:lnB>
                          <a:noFill/>
                        </a:lnB>
                        <a:blipFill rotWithShape="1">
                          <a:blip r:embed="rId2"/>
                          <a:stretch>
                            <a:fillRect t="-1224324" r="-250424" b="-1159459"/>
                          </a:stretch>
                        </a:blipFill>
                      </a:tcPr>
                    </a:tc>
                    <a:tc>
                      <a:txBody>
                        <a:bodyPr/>
                        <a:lstStyle/>
                        <a:p>
                          <a:pPr algn="ctr">
                            <a:spcAft>
                              <a:spcPts val="0"/>
                            </a:spcAft>
                          </a:pPr>
                          <a:r>
                            <a:rPr lang="de-DE" sz="1100">
                              <a:solidFill>
                                <a:srgbClr val="000000"/>
                              </a:solidFill>
                              <a:effectLst/>
                              <a:latin typeface="+mj-lt"/>
                              <a:ea typeface="Times New Roman"/>
                            </a:rPr>
                            <a:t>-0.114**</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0.027</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-0.162*</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88573">
                    <a:tc>
                      <a:txBody>
                        <a:bodyPr/>
                        <a:lstStyle/>
                        <a:p>
                          <a:endParaRPr lang="en-US" sz="11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(-2.03)</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(0.23)</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(-1.82)</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218504">
                    <a:tc>
                      <a:txBody>
                        <a:bodyPr/>
                        <a:lstStyle/>
                        <a:p>
                          <a:endParaRPr lang="en-US"/>
                        </a:p>
                      </a:txBody>
                      <a:tcPr marL="44450" marR="44450" marT="0" marB="0" anchor="b">
                        <a:lnL>
                          <a:noFill/>
                        </a:lnL>
                        <a:lnR>
                          <a:noFill/>
                        </a:lnR>
                        <a:lnT>
                          <a:noFill/>
                        </a:lnT>
                        <a:lnB>
                          <a:noFill/>
                        </a:lnB>
                        <a:blipFill rotWithShape="1">
                          <a:blip r:embed="rId2"/>
                          <a:stretch>
                            <a:fillRect t="-1488571" r="-250424" b="-1037143"/>
                          </a:stretch>
                        </a:blipFill>
                      </a:tcPr>
                    </a:tc>
                    <a:tc>
                      <a:txBody>
                        <a:bodyPr/>
                        <a:lstStyle/>
                        <a:p>
                          <a:pPr algn="ctr">
                            <a:spcAft>
                              <a:spcPts val="0"/>
                            </a:spcAft>
                          </a:pPr>
                          <a:r>
                            <a:rPr lang="de-DE" sz="1100">
                              <a:solidFill>
                                <a:srgbClr val="000000"/>
                              </a:solidFill>
                              <a:effectLst/>
                              <a:latin typeface="+mj-lt"/>
                              <a:ea typeface="Times New Roman"/>
                            </a:rPr>
                            <a:t>-0.464</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-1.876***</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-0.024</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88573">
                    <a:tc>
                      <a:txBody>
                        <a:bodyPr/>
                        <a:lstStyle/>
                        <a:p>
                          <a:endParaRPr lang="en-US" sz="11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(-1.12)</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(-5.19)</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(-0.04)</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218504">
                    <a:tc>
                      <a:txBody>
                        <a:bodyPr/>
                        <a:lstStyle/>
                        <a:p>
                          <a:endParaRPr lang="en-US"/>
                        </a:p>
                      </a:txBody>
                      <a:tcPr marL="44450" marR="44450" marT="0" marB="0" anchor="b">
                        <a:lnL>
                          <a:noFill/>
                        </a:lnL>
                        <a:lnR>
                          <a:noFill/>
                        </a:lnR>
                        <a:lnT>
                          <a:noFill/>
                        </a:lnT>
                        <a:lnB>
                          <a:noFill/>
                        </a:lnB>
                        <a:blipFill rotWithShape="1">
                          <a:blip r:embed="rId2"/>
                          <a:stretch>
                            <a:fillRect t="-1630556" r="-250424" b="-822222"/>
                          </a:stretch>
                        </a:blipFill>
                      </a:tcPr>
                    </a:tc>
                    <a:tc>
                      <a:txBody>
                        <a:bodyPr/>
                        <a:lstStyle/>
                        <a:p>
                          <a:pPr algn="ctr">
                            <a:spcAft>
                              <a:spcPts val="0"/>
                            </a:spcAft>
                          </a:pPr>
                          <a:r>
                            <a:rPr lang="de-DE" sz="1100">
                              <a:solidFill>
                                <a:srgbClr val="000000"/>
                              </a:solidFill>
                              <a:effectLst/>
                              <a:latin typeface="+mj-lt"/>
                              <a:ea typeface="Times New Roman"/>
                            </a:rPr>
                            <a:t>-0.004</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0.029***</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-0.013</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88573">
                    <a:tc>
                      <a:txBody>
                        <a:bodyPr/>
                        <a:lstStyle/>
                        <a:p>
                          <a:endParaRPr lang="en-US" sz="11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(-0.60)</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(2.91)</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(-1.51)</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218504">
                    <a:tc>
                      <a:txBody>
                        <a:bodyPr/>
                        <a:lstStyle/>
                        <a:p>
                          <a:endParaRPr lang="en-US"/>
                        </a:p>
                      </a:txBody>
                      <a:tcPr marL="44450" marR="44450" marT="0" marB="0" anchor="b">
                        <a:lnL>
                          <a:noFill/>
                        </a:lnL>
                        <a:lnR>
                          <a:noFill/>
                        </a:lnR>
                        <a:lnT>
                          <a:noFill/>
                        </a:lnT>
                        <a:lnB>
                          <a:noFill/>
                        </a:lnB>
                        <a:blipFill rotWithShape="1">
                          <a:blip r:embed="rId2"/>
                          <a:stretch>
                            <a:fillRect t="-1816667" r="-250424" b="-636111"/>
                          </a:stretch>
                        </a:blipFill>
                      </a:tcPr>
                    </a:tc>
                    <a:tc>
                      <a:txBody>
                        <a:bodyPr/>
                        <a:lstStyle/>
                        <a:p>
                          <a:pPr algn="ctr">
                            <a:spcAft>
                              <a:spcPts val="0"/>
                            </a:spcAft>
                          </a:pPr>
                          <a:r>
                            <a:rPr lang="de-DE" sz="1100">
                              <a:solidFill>
                                <a:srgbClr val="000000"/>
                              </a:solidFill>
                              <a:effectLst/>
                              <a:latin typeface="+mj-lt"/>
                              <a:ea typeface="Times New Roman"/>
                            </a:rPr>
                            <a:t>-0.056</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-0.062</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-0.037</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88573">
                    <a:tc>
                      <a:txBody>
                        <a:bodyPr/>
                        <a:lstStyle/>
                        <a:p>
                          <a:endParaRPr lang="en-US" sz="11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(-1.64)</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(-1.55)</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(-0.70)</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96787">
                    <a:tc>
                      <a:txBody>
                        <a:bodyPr/>
                        <a:lstStyle/>
                        <a:p>
                          <a:endParaRPr lang="en-US"/>
                        </a:p>
                      </a:txBody>
                      <a:tcPr marL="44450" marR="44450" marT="0" marB="0" anchor="b">
                        <a:lnL>
                          <a:noFill/>
                        </a:lnL>
                        <a:lnR>
                          <a:noFill/>
                        </a:lnR>
                        <a:lnT>
                          <a:noFill/>
                        </a:lnT>
                        <a:lnB>
                          <a:noFill/>
                        </a:lnB>
                        <a:blipFill rotWithShape="1">
                          <a:blip r:embed="rId2"/>
                          <a:stretch>
                            <a:fillRect t="-2253125" r="-250424" b="-518750"/>
                          </a:stretch>
                        </a:blipFill>
                      </a:tcPr>
                    </a:tc>
                    <a:tc>
                      <a:txBody>
                        <a:bodyPr/>
                        <a:lstStyle/>
                        <a:p>
                          <a:pPr algn="ctr">
                            <a:spcAft>
                              <a:spcPts val="0"/>
                            </a:spcAft>
                          </a:pPr>
                          <a:r>
                            <a:rPr lang="de-DE" sz="1100">
                              <a:solidFill>
                                <a:srgbClr val="000000"/>
                              </a:solidFill>
                              <a:effectLst/>
                              <a:latin typeface="+mj-lt"/>
                              <a:ea typeface="Times New Roman"/>
                            </a:rPr>
                            <a:t>1.408***</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1.541***</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1.245***</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88573">
                    <a:tc>
                      <a:txBody>
                        <a:bodyPr/>
                        <a:lstStyle/>
                        <a:p>
                          <a:endParaRPr lang="en-US" sz="11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(15.78)</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(13.86)</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(12.68)</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98501">
                    <a:tc>
                      <a:txBody>
                        <a:bodyPr/>
                        <a:lstStyle/>
                        <a:p>
                          <a:endParaRPr lang="en-US"/>
                        </a:p>
                      </a:txBody>
                      <a:tcPr marL="44450" marR="44450" marT="0" marB="0" anchor="b">
                        <a:lnL>
                          <a:noFill/>
                        </a:lnL>
                        <a:lnR>
                          <a:noFill/>
                        </a:lnR>
                        <a:lnT>
                          <a:noFill/>
                        </a:lnT>
                        <a:lnB>
                          <a:noFill/>
                        </a:lnB>
                        <a:blipFill rotWithShape="1">
                          <a:blip r:embed="rId2"/>
                          <a:stretch>
                            <a:fillRect t="-2375758" r="-250424" b="-309091"/>
                          </a:stretch>
                        </a:blipFill>
                      </a:tcPr>
                    </a:tc>
                    <a:tc>
                      <a:txBody>
                        <a:bodyPr/>
                        <a:lstStyle/>
                        <a:p>
                          <a:pPr algn="ctr">
                            <a:spcAft>
                              <a:spcPts val="0"/>
                            </a:spcAft>
                          </a:pPr>
                          <a:r>
                            <a:rPr lang="de-DE" sz="1100">
                              <a:solidFill>
                                <a:srgbClr val="000000"/>
                              </a:solidFill>
                              <a:effectLst/>
                              <a:latin typeface="+mj-lt"/>
                              <a:ea typeface="Times New Roman"/>
                            </a:rPr>
                            <a:t>-0.008**</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-0.008***</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-0.005</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88573">
                    <a:tc>
                      <a:txBody>
                        <a:bodyPr/>
                        <a:lstStyle/>
                        <a:p>
                          <a:endParaRPr lang="en-US" sz="1100" dirty="0">
                            <a:solidFill>
                              <a:srgbClr val="000000"/>
                            </a:solidFill>
                            <a:effectLst/>
                            <a:latin typeface="+mj-lt"/>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100">
                              <a:solidFill>
                                <a:srgbClr val="000000"/>
                              </a:solidFill>
                              <a:effectLst/>
                              <a:latin typeface="+mj-lt"/>
                              <a:ea typeface="Times New Roman"/>
                            </a:rPr>
                            <a:t>(-2.41)</a:t>
                          </a:r>
                          <a:endParaRPr lang="en-US" sz="11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100">
                              <a:solidFill>
                                <a:srgbClr val="000000"/>
                              </a:solidFill>
                              <a:effectLst/>
                              <a:latin typeface="+mj-lt"/>
                              <a:ea typeface="Times New Roman"/>
                            </a:rPr>
                            <a:t>(-3.48)</a:t>
                          </a:r>
                          <a:endParaRPr lang="en-US" sz="11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100">
                              <a:solidFill>
                                <a:srgbClr val="000000"/>
                              </a:solidFill>
                              <a:effectLst/>
                              <a:latin typeface="+mj-lt"/>
                              <a:ea typeface="Times New Roman"/>
                            </a:rPr>
                            <a:t>(-1.46)</a:t>
                          </a:r>
                          <a:endParaRPr lang="en-US" sz="11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167640">
                    <a:tc>
                      <a:txBody>
                        <a:bodyPr/>
                        <a:lstStyle/>
                        <a:p>
                          <a:endParaRPr lang="en-US"/>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blipFill rotWithShape="1">
                          <a:blip r:embed="rId2"/>
                          <a:stretch>
                            <a:fillRect t="-3140741" r="-250424" b="-162963"/>
                          </a:stretch>
                        </a:blipFill>
                      </a:tcPr>
                    </a:tc>
                    <a:tc>
                      <a:txBody>
                        <a:bodyPr/>
                        <a:lstStyle/>
                        <a:p>
                          <a:pPr algn="ctr">
                            <a:spcAft>
                              <a:spcPts val="0"/>
                            </a:spcAft>
                          </a:pPr>
                          <a:r>
                            <a:rPr lang="de-DE" sz="1100">
                              <a:solidFill>
                                <a:srgbClr val="000000"/>
                              </a:solidFill>
                              <a:effectLst/>
                              <a:latin typeface="+mj-lt"/>
                              <a:ea typeface="Times New Roman"/>
                            </a:rPr>
                            <a:t>49,596</a:t>
                          </a:r>
                          <a:endParaRPr lang="en-US" sz="11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100">
                              <a:solidFill>
                                <a:srgbClr val="000000"/>
                              </a:solidFill>
                              <a:effectLst/>
                              <a:latin typeface="+mj-lt"/>
                              <a:ea typeface="Times New Roman"/>
                            </a:rPr>
                            <a:t>23,927</a:t>
                          </a:r>
                          <a:endParaRPr lang="en-US" sz="11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100">
                              <a:solidFill>
                                <a:srgbClr val="000000"/>
                              </a:solidFill>
                              <a:effectLst/>
                              <a:latin typeface="+mj-lt"/>
                              <a:ea typeface="Times New Roman"/>
                            </a:rPr>
                            <a:t>25,669</a:t>
                          </a:r>
                          <a:endParaRPr lang="en-US" sz="11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181991">
                    <a:tc>
                      <a:txBody>
                        <a:bodyPr/>
                        <a:lstStyle/>
                        <a:p>
                          <a:endParaRPr lang="en-US"/>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blipFill rotWithShape="1">
                          <a:blip r:embed="rId2"/>
                          <a:stretch>
                            <a:fillRect t="-2916667" r="-250424" b="-46667"/>
                          </a:stretch>
                        </a:blipFill>
                      </a:tcPr>
                    </a:tc>
                    <a:tc>
                      <a:txBody>
                        <a:bodyPr/>
                        <a:lstStyle/>
                        <a:p>
                          <a:pPr algn="ctr">
                            <a:spcAft>
                              <a:spcPts val="0"/>
                            </a:spcAft>
                          </a:pPr>
                          <a:r>
                            <a:rPr lang="de-DE" sz="1100">
                              <a:solidFill>
                                <a:srgbClr val="000000"/>
                              </a:solidFill>
                              <a:effectLst/>
                              <a:latin typeface="+mj-lt"/>
                              <a:ea typeface="Times New Roman"/>
                            </a:rPr>
                            <a:t>44.71%</a:t>
                          </a:r>
                          <a:endParaRPr lang="en-US" sz="11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100">
                              <a:solidFill>
                                <a:srgbClr val="000000"/>
                              </a:solidFill>
                              <a:effectLst/>
                              <a:latin typeface="+mj-lt"/>
                              <a:ea typeface="Times New Roman"/>
                            </a:rPr>
                            <a:t>48.31%</a:t>
                          </a:r>
                          <a:endParaRPr lang="en-US" sz="11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100" dirty="0">
                              <a:solidFill>
                                <a:srgbClr val="000000"/>
                              </a:solidFill>
                              <a:effectLst/>
                              <a:latin typeface="+mj-lt"/>
                              <a:ea typeface="Times New Roman"/>
                            </a:rPr>
                            <a:t>41.60%</a:t>
                          </a:r>
                          <a:endParaRPr lang="en-US" sz="11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mc:Fallback>
      </mc:AlternateContent>
      <p:sp>
        <p:nvSpPr>
          <p:cNvPr id="2" name="Title 1"/>
          <p:cNvSpPr>
            <a:spLocks noGrp="1"/>
          </p:cNvSpPr>
          <p:nvPr>
            <p:ph type="title"/>
          </p:nvPr>
        </p:nvSpPr>
        <p:spPr/>
        <p:txBody>
          <a:bodyPr/>
          <a:lstStyle/>
          <a:p>
            <a:r>
              <a:rPr lang="de-DE" dirty="0" smtClean="0"/>
              <a:t>Table 8. Moral </a:t>
            </a:r>
            <a:r>
              <a:rPr lang="de-DE" dirty="0" err="1" smtClean="0"/>
              <a:t>Hazard</a:t>
            </a:r>
            <a:r>
              <a:rPr lang="de-DE" dirty="0" smtClean="0"/>
              <a:t> and </a:t>
            </a:r>
            <a:r>
              <a:rPr lang="de-DE" dirty="0" err="1" smtClean="0"/>
              <a:t>Regulatory</a:t>
            </a:r>
            <a:r>
              <a:rPr lang="de-DE" dirty="0" smtClean="0"/>
              <a:t> Arbitrage</a:t>
            </a:r>
            <a:endParaRPr lang="en-US" dirty="0"/>
          </a:p>
        </p:txBody>
      </p:sp>
      <p:sp>
        <p:nvSpPr>
          <p:cNvPr id="3" name="Content Placeholder 2"/>
          <p:cNvSpPr>
            <a:spLocks noGrp="1"/>
          </p:cNvSpPr>
          <p:nvPr>
            <p:ph idx="1"/>
          </p:nvPr>
        </p:nvSpPr>
        <p:spPr>
          <a:xfrm>
            <a:off x="5459946" y="1052736"/>
            <a:ext cx="4446054" cy="863377"/>
          </a:xfrm>
        </p:spPr>
        <p:txBody>
          <a:bodyPr/>
          <a:lstStyle/>
          <a:p>
            <a:r>
              <a:rPr lang="en-US" sz="1700" dirty="0"/>
              <a:t>We find that banks with higher Tier 1 capital ratios have lower exposure to </a:t>
            </a:r>
            <a:r>
              <a:rPr lang="en-US" sz="1700" dirty="0" smtClean="0"/>
              <a:t>GIPSI sovereign debt</a:t>
            </a:r>
            <a:r>
              <a:rPr lang="en-US" sz="1700" dirty="0"/>
              <a:t> </a:t>
            </a:r>
            <a:r>
              <a:rPr lang="en-US" sz="1700" dirty="0" smtClean="0"/>
              <a:t>(risk shifting)</a:t>
            </a:r>
            <a:endParaRPr lang="en-US" sz="1700" dirty="0"/>
          </a:p>
          <a:p>
            <a:pPr lvl="1"/>
            <a:endParaRPr lang="en-US" sz="1700" dirty="0"/>
          </a:p>
          <a:p>
            <a:r>
              <a:rPr lang="en-US" sz="1700" dirty="0"/>
              <a:t>Moreover, the positive coefficient on RWA / Assets (unlike the sign on Tier 1) suggests that there is a regulatory arbitrage motive</a:t>
            </a:r>
            <a:r>
              <a:rPr lang="en-US" sz="1700" dirty="0" smtClean="0"/>
              <a:t>.</a:t>
            </a:r>
          </a:p>
          <a:p>
            <a:endParaRPr lang="en-US" sz="1700" dirty="0"/>
          </a:p>
          <a:p>
            <a:r>
              <a:rPr lang="en-US" sz="1700" dirty="0" smtClean="0"/>
              <a:t>Risk shifting more pronounced among GIPSI banks (</a:t>
            </a:r>
            <a:r>
              <a:rPr lang="en-US" sz="1700" dirty="0" err="1" smtClean="0"/>
              <a:t>Diamon</a:t>
            </a:r>
            <a:r>
              <a:rPr lang="en-US" sz="1700" dirty="0" smtClean="0"/>
              <a:t> and </a:t>
            </a:r>
            <a:r>
              <a:rPr lang="en-US" sz="1700" dirty="0" err="1" smtClean="0"/>
              <a:t>Rajan</a:t>
            </a:r>
            <a:r>
              <a:rPr lang="en-US" sz="1700" dirty="0" smtClean="0"/>
              <a:t>, 2011)</a:t>
            </a:r>
          </a:p>
          <a:p>
            <a:endParaRPr lang="en-US" sz="1700" dirty="0"/>
          </a:p>
          <a:p>
            <a:r>
              <a:rPr lang="en-US" sz="1700" dirty="0" smtClean="0"/>
              <a:t>Regulatory arbitrage motive particularly among non-GIPSI banks.</a:t>
            </a:r>
          </a:p>
          <a:p>
            <a:endParaRPr lang="en-US" sz="1700" dirty="0"/>
          </a:p>
          <a:p>
            <a:r>
              <a:rPr lang="en-US" sz="1700" dirty="0" smtClean="0"/>
              <a:t>Positive coefficient on Log-Assets suggests implicit bailout guarantees from stronger sovereigns. </a:t>
            </a:r>
            <a:endParaRPr lang="en-US" sz="1700" dirty="0"/>
          </a:p>
          <a:p>
            <a:endParaRPr lang="en-US" sz="1700" dirty="0"/>
          </a:p>
        </p:txBody>
      </p:sp>
      <p:sp>
        <p:nvSpPr>
          <p:cNvPr id="5" name="Ellipse 2"/>
          <p:cNvSpPr/>
          <p:nvPr/>
        </p:nvSpPr>
        <p:spPr>
          <a:xfrm>
            <a:off x="4016896" y="1761220"/>
            <a:ext cx="983928" cy="5554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2"/>
          <p:cNvSpPr/>
          <p:nvPr/>
        </p:nvSpPr>
        <p:spPr>
          <a:xfrm>
            <a:off x="2792760" y="2852936"/>
            <a:ext cx="983928" cy="5554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2"/>
          <p:cNvSpPr/>
          <p:nvPr/>
        </p:nvSpPr>
        <p:spPr>
          <a:xfrm>
            <a:off x="4088904" y="2458361"/>
            <a:ext cx="983928" cy="5554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620136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9" name="Table 8"/>
              <p:cNvGraphicFramePr>
                <a:graphicFrameLocks noGrp="1"/>
              </p:cNvGraphicFramePr>
              <p:nvPr>
                <p:extLst>
                  <p:ext uri="{D42A27DB-BD31-4B8C-83A1-F6EECF244321}">
                    <p14:modId xmlns:p14="http://schemas.microsoft.com/office/powerpoint/2010/main" val="450354853"/>
                  </p:ext>
                </p:extLst>
              </p:nvPr>
            </p:nvGraphicFramePr>
            <p:xfrm>
              <a:off x="65451" y="1052736"/>
              <a:ext cx="5223404" cy="5253676"/>
            </p:xfrm>
            <a:graphic>
              <a:graphicData uri="http://schemas.openxmlformats.org/drawingml/2006/table">
                <a:tbl>
                  <a:tblPr firstRow="1" firstCol="1" bandRow="1"/>
                  <a:tblGrid>
                    <a:gridCol w="1431165"/>
                    <a:gridCol w="1180537"/>
                    <a:gridCol w="1305851"/>
                    <a:gridCol w="1305851"/>
                  </a:tblGrid>
                  <a:tr h="129540">
                    <a:tc>
                      <a:txBody>
                        <a:bodyPr/>
                        <a:lstStyle/>
                        <a:p>
                          <a:pPr>
                            <a:spcAft>
                              <a:spcPts val="0"/>
                            </a:spcAft>
                          </a:pPr>
                          <a:r>
                            <a:rPr lang="de-DE" sz="1100" dirty="0">
                              <a:solidFill>
                                <a:srgbClr val="000000"/>
                              </a:solidFill>
                              <a:effectLst/>
                              <a:latin typeface="+mj-lt"/>
                              <a:ea typeface="Times New Roman"/>
                            </a:rPr>
                            <a:t> </a:t>
                          </a:r>
                          <a:endParaRPr lang="en-US" sz="1100" dirty="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100" b="1" dirty="0">
                              <a:solidFill>
                                <a:srgbClr val="000000"/>
                              </a:solidFill>
                              <a:effectLst/>
                              <a:latin typeface="+mj-lt"/>
                              <a:ea typeface="Times New Roman"/>
                            </a:rPr>
                            <a:t>(4)</a:t>
                          </a:r>
                          <a:endParaRPr lang="en-US" sz="1100" dirty="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100" b="1">
                              <a:solidFill>
                                <a:srgbClr val="000000"/>
                              </a:solidFill>
                              <a:effectLst/>
                              <a:latin typeface="+mj-lt"/>
                              <a:ea typeface="Times New Roman"/>
                            </a:rPr>
                            <a:t>(5)</a:t>
                          </a:r>
                          <a:endParaRPr lang="en-US" sz="11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100" b="1">
                              <a:solidFill>
                                <a:srgbClr val="000000"/>
                              </a:solidFill>
                              <a:effectLst/>
                              <a:latin typeface="+mj-lt"/>
                              <a:ea typeface="Times New Roman"/>
                            </a:rPr>
                            <a:t>(6)</a:t>
                          </a:r>
                          <a:endParaRPr lang="en-US" sz="11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129540">
                    <a:tc>
                      <a:txBody>
                        <a:bodyPr/>
                        <a:lstStyle/>
                        <a:p>
                          <a:pPr>
                            <a:spcAft>
                              <a:spcPts val="0"/>
                            </a:spcAft>
                          </a:pPr>
                          <a:r>
                            <a:rPr lang="de-DE" sz="1100">
                              <a:solidFill>
                                <a:srgbClr val="000000"/>
                              </a:solidFill>
                              <a:effectLst/>
                              <a:latin typeface="+mj-lt"/>
                              <a:ea typeface="Times New Roman"/>
                            </a:rPr>
                            <a:t> </a:t>
                          </a:r>
                          <a:endParaRPr lang="en-US" sz="11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100" b="1">
                              <a:solidFill>
                                <a:srgbClr val="000000"/>
                              </a:solidFill>
                              <a:effectLst/>
                              <a:latin typeface="+mj-lt"/>
                              <a:ea typeface="Times New Roman"/>
                            </a:rPr>
                            <a:t>March - Dec 2010</a:t>
                          </a:r>
                          <a:endParaRPr lang="en-US" sz="11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100" b="1" dirty="0">
                              <a:solidFill>
                                <a:srgbClr val="000000"/>
                              </a:solidFill>
                              <a:effectLst/>
                              <a:latin typeface="+mj-lt"/>
                              <a:ea typeface="Times New Roman"/>
                            </a:rPr>
                            <a:t>Jan - </a:t>
                          </a:r>
                          <a:r>
                            <a:rPr lang="de-DE" sz="1100" b="1" dirty="0" err="1">
                              <a:solidFill>
                                <a:srgbClr val="000000"/>
                              </a:solidFill>
                              <a:effectLst/>
                              <a:latin typeface="+mj-lt"/>
                              <a:ea typeface="Times New Roman"/>
                            </a:rPr>
                            <a:t>Dec</a:t>
                          </a:r>
                          <a:r>
                            <a:rPr lang="de-DE" sz="1100" b="1" dirty="0">
                              <a:solidFill>
                                <a:srgbClr val="000000"/>
                              </a:solidFill>
                              <a:effectLst/>
                              <a:latin typeface="+mj-lt"/>
                              <a:ea typeface="Times New Roman"/>
                            </a:rPr>
                            <a:t> </a:t>
                          </a:r>
                          <a:endParaRPr lang="de-DE" sz="1100" b="1" dirty="0" smtClean="0">
                            <a:solidFill>
                              <a:srgbClr val="000000"/>
                            </a:solidFill>
                            <a:effectLst/>
                            <a:latin typeface="+mj-lt"/>
                            <a:ea typeface="Times New Roman"/>
                          </a:endParaRPr>
                        </a:p>
                        <a:p>
                          <a:pPr algn="ctr">
                            <a:spcAft>
                              <a:spcPts val="0"/>
                            </a:spcAft>
                          </a:pPr>
                          <a:r>
                            <a:rPr lang="de-DE" sz="1100" b="1" dirty="0" smtClean="0">
                              <a:solidFill>
                                <a:srgbClr val="000000"/>
                              </a:solidFill>
                              <a:effectLst/>
                              <a:latin typeface="+mj-lt"/>
                              <a:ea typeface="Times New Roman"/>
                            </a:rPr>
                            <a:t>2011</a:t>
                          </a:r>
                          <a:endParaRPr lang="en-US" sz="11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100" b="1" dirty="0">
                              <a:solidFill>
                                <a:srgbClr val="000000"/>
                              </a:solidFill>
                              <a:effectLst/>
                              <a:latin typeface="+mj-lt"/>
                              <a:ea typeface="Times New Roman"/>
                            </a:rPr>
                            <a:t>Jan </a:t>
                          </a:r>
                          <a:r>
                            <a:rPr lang="de-DE" sz="1100" b="1" dirty="0" smtClean="0">
                              <a:solidFill>
                                <a:srgbClr val="000000"/>
                              </a:solidFill>
                              <a:effectLst/>
                              <a:latin typeface="+mj-lt"/>
                              <a:ea typeface="Times New Roman"/>
                            </a:rPr>
                            <a:t>– June</a:t>
                          </a:r>
                        </a:p>
                        <a:p>
                          <a:pPr algn="ctr">
                            <a:spcAft>
                              <a:spcPts val="0"/>
                            </a:spcAft>
                          </a:pPr>
                          <a:r>
                            <a:rPr lang="de-DE" sz="1100" b="1" dirty="0" smtClean="0">
                              <a:solidFill>
                                <a:srgbClr val="000000"/>
                              </a:solidFill>
                              <a:effectLst/>
                              <a:latin typeface="+mj-lt"/>
                              <a:ea typeface="Times New Roman"/>
                            </a:rPr>
                            <a:t>2012</a:t>
                          </a:r>
                          <a:endParaRPr lang="en-US" sz="11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136589">
                    <a:tc>
                      <a:txBody>
                        <a:bodyPr/>
                        <a:lstStyle/>
                        <a:p>
                          <a:pPr>
                            <a:spcAft>
                              <a:spcPts val="0"/>
                            </a:spcAft>
                          </a:pPr>
                          <a14:m>
                            <m:oMathPara xmlns:m="http://schemas.openxmlformats.org/officeDocument/2006/math">
                              <m:oMathParaPr>
                                <m:jc m:val="left"/>
                              </m:oMathParaPr>
                              <m:oMath xmlns:m="http://schemas.openxmlformats.org/officeDocument/2006/math">
                                <m:sSub>
                                  <m:sSubPr>
                                    <m:ctrlPr>
                                      <a:rPr lang="en-US" sz="1100" i="1">
                                        <a:solidFill>
                                          <a:srgbClr val="000000"/>
                                        </a:solidFill>
                                        <a:effectLst/>
                                        <a:latin typeface="Cambria Math"/>
                                        <a:ea typeface="Calibri"/>
                                      </a:rPr>
                                    </m:ctrlPr>
                                  </m:sSubPr>
                                  <m:e>
                                    <m:acc>
                                      <m:accPr>
                                        <m:chr m:val="̂"/>
                                        <m:ctrlPr>
                                          <a:rPr lang="en-US" sz="1100" i="1">
                                            <a:solidFill>
                                              <a:srgbClr val="000000"/>
                                            </a:solidFill>
                                            <a:effectLst/>
                                            <a:latin typeface="Cambria Math"/>
                                            <a:ea typeface="Calibri"/>
                                          </a:rPr>
                                        </m:ctrlPr>
                                      </m:accPr>
                                      <m:e>
                                        <m:r>
                                          <a:rPr lang="en-US" sz="1100" i="1">
                                            <a:solidFill>
                                              <a:srgbClr val="000000"/>
                                            </a:solidFill>
                                            <a:effectLst/>
                                            <a:latin typeface="Cambria Math"/>
                                            <a:ea typeface="Calibri"/>
                                          </a:rPr>
                                          <m:t>𝛽</m:t>
                                        </m:r>
                                      </m:e>
                                    </m:acc>
                                  </m:e>
                                  <m:sub>
                                    <m:r>
                                      <a:rPr lang="en-US" sz="1100" i="1">
                                        <a:solidFill>
                                          <a:srgbClr val="000000"/>
                                        </a:solidFill>
                                        <a:effectLst/>
                                        <a:latin typeface="Cambria Math"/>
                                        <a:ea typeface="Calibri"/>
                                      </a:rPr>
                                      <m:t>𝐺𝐼𝑃𝑆𝐼</m:t>
                                    </m:r>
                                  </m:sub>
                                </m:sSub>
                              </m:oMath>
                            </m:oMathPara>
                          </a14:m>
                          <a:endParaRPr lang="en-US" sz="1100" dirty="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100">
                              <a:solidFill>
                                <a:srgbClr val="000000"/>
                              </a:solidFill>
                              <a:effectLst/>
                              <a:latin typeface="+mj-lt"/>
                              <a:ea typeface="Times New Roman"/>
                            </a:rPr>
                            <a:t>-1.306***</a:t>
                          </a:r>
                          <a:endParaRPr lang="en-US" sz="11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100">
                              <a:solidFill>
                                <a:srgbClr val="000000"/>
                              </a:solidFill>
                              <a:effectLst/>
                              <a:latin typeface="+mj-lt"/>
                              <a:ea typeface="Times New Roman"/>
                            </a:rPr>
                            <a:t>0.039</a:t>
                          </a:r>
                          <a:endParaRPr lang="en-US" sz="11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100">
                              <a:solidFill>
                                <a:srgbClr val="000000"/>
                              </a:solidFill>
                              <a:effectLst/>
                              <a:latin typeface="+mj-lt"/>
                              <a:ea typeface="Times New Roman"/>
                            </a:rPr>
                            <a:t>0.001</a:t>
                          </a:r>
                          <a:endParaRPr lang="en-US" sz="11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167640">
                    <a:tc>
                      <a:txBody>
                        <a:bodyPr/>
                        <a:lstStyle/>
                        <a:p>
                          <a:endParaRPr lang="en-US" sz="11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(-4.62)</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(0.16)</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(0.00)</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68910">
                    <a:tc>
                      <a:txBody>
                        <a:bodyPr/>
                        <a:lstStyle/>
                        <a:p>
                          <a:pPr>
                            <a:spcAft>
                              <a:spcPts val="0"/>
                            </a:spcAft>
                          </a:pPr>
                          <a14:m>
                            <m:oMathPara xmlns:m="http://schemas.openxmlformats.org/officeDocument/2006/math">
                              <m:oMathParaPr>
                                <m:jc m:val="left"/>
                              </m:oMathParaPr>
                              <m:oMath xmlns:m="http://schemas.openxmlformats.org/officeDocument/2006/math">
                                <m:sSub>
                                  <m:sSubPr>
                                    <m:ctrlPr>
                                      <a:rPr lang="en-US" sz="1100" i="1">
                                        <a:solidFill>
                                          <a:srgbClr val="000000"/>
                                        </a:solidFill>
                                        <a:effectLst/>
                                        <a:latin typeface="Cambria Math"/>
                                        <a:ea typeface="Calibri"/>
                                      </a:rPr>
                                    </m:ctrlPr>
                                  </m:sSubPr>
                                  <m:e>
                                    <m:acc>
                                      <m:accPr>
                                        <m:chr m:val="̂"/>
                                        <m:ctrlPr>
                                          <a:rPr lang="en-US" sz="1100" i="1">
                                            <a:solidFill>
                                              <a:srgbClr val="000000"/>
                                            </a:solidFill>
                                            <a:effectLst/>
                                            <a:latin typeface="Cambria Math"/>
                                            <a:ea typeface="Calibri"/>
                                          </a:rPr>
                                        </m:ctrlPr>
                                      </m:accPr>
                                      <m:e>
                                        <m:r>
                                          <a:rPr lang="en-US" sz="1100" i="1">
                                            <a:solidFill>
                                              <a:srgbClr val="000000"/>
                                            </a:solidFill>
                                            <a:effectLst/>
                                            <a:latin typeface="Cambria Math"/>
                                            <a:ea typeface="Calibri"/>
                                          </a:rPr>
                                          <m:t>𝛽</m:t>
                                        </m:r>
                                      </m:e>
                                    </m:acc>
                                  </m:e>
                                  <m:sub>
                                    <m:r>
                                      <a:rPr lang="en-US" sz="1100" i="1">
                                        <a:solidFill>
                                          <a:srgbClr val="000000"/>
                                        </a:solidFill>
                                        <a:effectLst/>
                                        <a:latin typeface="Cambria Math"/>
                                        <a:ea typeface="Calibri"/>
                                      </a:rPr>
                                      <m:t>𝐺𝐼𝑃𝑆𝐼𝑥</m:t>
                                    </m:r>
                                    <m:r>
                                      <a:rPr lang="en-US" sz="1100" i="1">
                                        <a:solidFill>
                                          <a:srgbClr val="000000"/>
                                        </a:solidFill>
                                        <a:effectLst/>
                                        <a:latin typeface="Cambria Math"/>
                                        <a:ea typeface="Calibri"/>
                                      </a:rPr>
                                      <m:t> </m:t>
                                    </m:r>
                                    <m:r>
                                      <m:rPr>
                                        <m:nor/>
                                      </m:rPr>
                                      <a:rPr lang="en-US" sz="1100" i="1">
                                        <a:solidFill>
                                          <a:srgbClr val="000000"/>
                                        </a:solidFill>
                                        <a:effectLst/>
                                        <a:latin typeface="+mj-lt"/>
                                        <a:ea typeface="Calibri"/>
                                      </a:rPr>
                                      <m:t>Log</m:t>
                                    </m:r>
                                    <m:r>
                                      <m:rPr>
                                        <m:nor/>
                                      </m:rPr>
                                      <a:rPr lang="en-US" sz="1100" i="1">
                                        <a:solidFill>
                                          <a:srgbClr val="000000"/>
                                        </a:solidFill>
                                        <a:effectLst/>
                                        <a:latin typeface="+mj-lt"/>
                                        <a:ea typeface="Calibri"/>
                                      </a:rPr>
                                      <m:t>−</m:t>
                                    </m:r>
                                    <m:r>
                                      <m:rPr>
                                        <m:nor/>
                                      </m:rPr>
                                      <a:rPr lang="en-US" sz="1100" i="1">
                                        <a:solidFill>
                                          <a:srgbClr val="000000"/>
                                        </a:solidFill>
                                        <a:effectLst/>
                                        <a:latin typeface="+mj-lt"/>
                                        <a:ea typeface="Calibri"/>
                                      </a:rPr>
                                      <m:t>Assets</m:t>
                                    </m:r>
                                  </m:sub>
                                </m:sSub>
                              </m:oMath>
                            </m:oMathPara>
                          </a14:m>
                          <a:endParaRPr lang="en-US" sz="11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0.058***</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0.014</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0.014</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67640">
                    <a:tc>
                      <a:txBody>
                        <a:bodyPr/>
                        <a:lstStyle/>
                        <a:p>
                          <a:endParaRPr lang="en-US" sz="11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(4.23)</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(1.22)</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(1.45)</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47320">
                    <a:tc>
                      <a:txBody>
                        <a:bodyPr/>
                        <a:lstStyle/>
                        <a:p>
                          <a:pPr>
                            <a:spcAft>
                              <a:spcPts val="0"/>
                            </a:spcAft>
                          </a:pPr>
                          <a14:m>
                            <m:oMathPara xmlns:m="http://schemas.openxmlformats.org/officeDocument/2006/math">
                              <m:oMathParaPr>
                                <m:jc m:val="left"/>
                              </m:oMathParaPr>
                              <m:oMath xmlns:m="http://schemas.openxmlformats.org/officeDocument/2006/math">
                                <m:sSub>
                                  <m:sSubPr>
                                    <m:ctrlPr>
                                      <a:rPr lang="en-US" sz="1100" i="1">
                                        <a:solidFill>
                                          <a:srgbClr val="000000"/>
                                        </a:solidFill>
                                        <a:effectLst/>
                                        <a:latin typeface="Cambria Math"/>
                                        <a:ea typeface="Calibri"/>
                                      </a:rPr>
                                    </m:ctrlPr>
                                  </m:sSubPr>
                                  <m:e>
                                    <m:acc>
                                      <m:accPr>
                                        <m:chr m:val="̂"/>
                                        <m:ctrlPr>
                                          <a:rPr lang="en-US" sz="1100" i="1">
                                            <a:solidFill>
                                              <a:srgbClr val="000000"/>
                                            </a:solidFill>
                                            <a:effectLst/>
                                            <a:latin typeface="Cambria Math"/>
                                            <a:ea typeface="Calibri"/>
                                          </a:rPr>
                                        </m:ctrlPr>
                                      </m:accPr>
                                      <m:e>
                                        <m:r>
                                          <a:rPr lang="en-US" sz="1100" i="1">
                                            <a:solidFill>
                                              <a:srgbClr val="000000"/>
                                            </a:solidFill>
                                            <a:effectLst/>
                                            <a:latin typeface="Cambria Math"/>
                                            <a:ea typeface="Calibri"/>
                                          </a:rPr>
                                          <m:t>𝛽</m:t>
                                        </m:r>
                                      </m:e>
                                    </m:acc>
                                  </m:e>
                                  <m:sub>
                                    <m:r>
                                      <a:rPr lang="en-US" sz="1100" i="1">
                                        <a:solidFill>
                                          <a:srgbClr val="000000"/>
                                        </a:solidFill>
                                        <a:effectLst/>
                                        <a:latin typeface="Cambria Math"/>
                                        <a:ea typeface="Calibri"/>
                                      </a:rPr>
                                      <m:t>𝐺𝐼𝑃𝑆𝐼𝑥</m:t>
                                    </m:r>
                                    <m:r>
                                      <a:rPr lang="en-US" sz="1100" i="1">
                                        <a:solidFill>
                                          <a:srgbClr val="000000"/>
                                        </a:solidFill>
                                        <a:effectLst/>
                                        <a:latin typeface="Cambria Math"/>
                                        <a:ea typeface="Calibri"/>
                                      </a:rPr>
                                      <m:t> </m:t>
                                    </m:r>
                                    <m:r>
                                      <m:rPr>
                                        <m:nor/>
                                      </m:rPr>
                                      <a:rPr lang="en-US" sz="1100" i="1">
                                        <a:solidFill>
                                          <a:srgbClr val="000000"/>
                                        </a:solidFill>
                                        <a:effectLst/>
                                        <a:latin typeface="+mj-lt"/>
                                        <a:ea typeface="Calibri"/>
                                      </a:rPr>
                                      <m:t>ST</m:t>
                                    </m:r>
                                    <m:r>
                                      <m:rPr>
                                        <m:nor/>
                                      </m:rPr>
                                      <a:rPr lang="en-US" sz="1100" i="1">
                                        <a:solidFill>
                                          <a:srgbClr val="000000"/>
                                        </a:solidFill>
                                        <a:effectLst/>
                                        <a:latin typeface="+mj-lt"/>
                                        <a:ea typeface="Calibri"/>
                                      </a:rPr>
                                      <m:t>−</m:t>
                                    </m:r>
                                    <m:r>
                                      <m:rPr>
                                        <m:nor/>
                                      </m:rPr>
                                      <a:rPr lang="en-US" sz="1100" i="1">
                                        <a:solidFill>
                                          <a:srgbClr val="000000"/>
                                        </a:solidFill>
                                        <a:effectLst/>
                                        <a:latin typeface="+mj-lt"/>
                                        <a:ea typeface="Calibri"/>
                                      </a:rPr>
                                      <m:t>LVG</m:t>
                                    </m:r>
                                  </m:sub>
                                </m:sSub>
                              </m:oMath>
                            </m:oMathPara>
                          </a14:m>
                          <a:endParaRPr lang="en-US" sz="11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0.790*</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0.365*</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0.345*</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67640">
                    <a:tc>
                      <a:txBody>
                        <a:bodyPr/>
                        <a:lstStyle/>
                        <a:p>
                          <a:endParaRPr lang="en-US" sz="11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(1.85)</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(1.88)</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(1.84)</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49098">
                    <a:tc>
                      <a:txBody>
                        <a:bodyPr/>
                        <a:lstStyle/>
                        <a:p>
                          <a:pPr>
                            <a:spcAft>
                              <a:spcPts val="0"/>
                            </a:spcAft>
                          </a:pPr>
                          <a14:m>
                            <m:oMathPara xmlns:m="http://schemas.openxmlformats.org/officeDocument/2006/math">
                              <m:oMathParaPr>
                                <m:jc m:val="left"/>
                              </m:oMathParaPr>
                              <m:oMath xmlns:m="http://schemas.openxmlformats.org/officeDocument/2006/math">
                                <m:sSub>
                                  <m:sSubPr>
                                    <m:ctrlPr>
                                      <a:rPr lang="en-US" sz="1100" i="1">
                                        <a:solidFill>
                                          <a:srgbClr val="000000"/>
                                        </a:solidFill>
                                        <a:effectLst/>
                                        <a:latin typeface="Cambria Math"/>
                                        <a:ea typeface="Calibri"/>
                                      </a:rPr>
                                    </m:ctrlPr>
                                  </m:sSubPr>
                                  <m:e>
                                    <m:acc>
                                      <m:accPr>
                                        <m:chr m:val="̂"/>
                                        <m:ctrlPr>
                                          <a:rPr lang="en-US" sz="1100" i="1">
                                            <a:solidFill>
                                              <a:srgbClr val="000000"/>
                                            </a:solidFill>
                                            <a:effectLst/>
                                            <a:latin typeface="Cambria Math"/>
                                            <a:ea typeface="Calibri"/>
                                          </a:rPr>
                                        </m:ctrlPr>
                                      </m:accPr>
                                      <m:e>
                                        <m:r>
                                          <a:rPr lang="en-US" sz="1100" i="1">
                                            <a:solidFill>
                                              <a:srgbClr val="000000"/>
                                            </a:solidFill>
                                            <a:effectLst/>
                                            <a:latin typeface="Cambria Math"/>
                                            <a:ea typeface="Calibri"/>
                                          </a:rPr>
                                          <m:t>𝛽</m:t>
                                        </m:r>
                                      </m:e>
                                    </m:acc>
                                  </m:e>
                                  <m:sub>
                                    <m:r>
                                      <a:rPr lang="en-US" sz="1100" i="1">
                                        <a:solidFill>
                                          <a:srgbClr val="000000"/>
                                        </a:solidFill>
                                        <a:effectLst/>
                                        <a:latin typeface="Cambria Math"/>
                                        <a:ea typeface="Calibri"/>
                                      </a:rPr>
                                      <m:t>𝐺𝐼𝑃𝑆𝐼𝑥</m:t>
                                    </m:r>
                                    <m:r>
                                      <a:rPr lang="en-US" sz="1100" i="1">
                                        <a:solidFill>
                                          <a:srgbClr val="000000"/>
                                        </a:solidFill>
                                        <a:effectLst/>
                                        <a:latin typeface="Cambria Math"/>
                                        <a:ea typeface="Calibri"/>
                                      </a:rPr>
                                      <m:t> </m:t>
                                    </m:r>
                                    <m:r>
                                      <m:rPr>
                                        <m:nor/>
                                      </m:rPr>
                                      <a:rPr lang="en-US" sz="1100" i="1">
                                        <a:solidFill>
                                          <a:srgbClr val="000000"/>
                                        </a:solidFill>
                                        <a:effectLst/>
                                        <a:latin typeface="+mj-lt"/>
                                        <a:ea typeface="Calibri"/>
                                      </a:rPr>
                                      <m:t>RWA</m:t>
                                    </m:r>
                                    <m:r>
                                      <m:rPr>
                                        <m:nor/>
                                      </m:rPr>
                                      <a:rPr lang="en-US" sz="1100" i="1">
                                        <a:solidFill>
                                          <a:srgbClr val="000000"/>
                                        </a:solidFill>
                                        <a:effectLst/>
                                        <a:latin typeface="+mj-lt"/>
                                        <a:ea typeface="Calibri"/>
                                      </a:rPr>
                                      <m:t>/</m:t>
                                    </m:r>
                                    <m:r>
                                      <m:rPr>
                                        <m:nor/>
                                      </m:rPr>
                                      <a:rPr lang="en-US" sz="1100" i="1">
                                        <a:solidFill>
                                          <a:srgbClr val="000000"/>
                                        </a:solidFill>
                                        <a:effectLst/>
                                        <a:latin typeface="+mj-lt"/>
                                        <a:ea typeface="Calibri"/>
                                      </a:rPr>
                                      <m:t>Assets</m:t>
                                    </m:r>
                                  </m:sub>
                                </m:sSub>
                              </m:oMath>
                            </m:oMathPara>
                          </a14:m>
                          <a:endParaRPr lang="en-US" sz="11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0.005***</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0.001</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0.002</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67640">
                    <a:tc>
                      <a:txBody>
                        <a:bodyPr/>
                        <a:lstStyle/>
                        <a:p>
                          <a:endParaRPr lang="en-US" sz="11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(4.87)</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(1.17)</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(1.66)</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46749">
                    <a:tc>
                      <a:txBody>
                        <a:bodyPr/>
                        <a:lstStyle/>
                        <a:p>
                          <a:pPr>
                            <a:spcAft>
                              <a:spcPts val="0"/>
                            </a:spcAft>
                          </a:pPr>
                          <a14:m>
                            <m:oMathPara xmlns:m="http://schemas.openxmlformats.org/officeDocument/2006/math">
                              <m:oMathParaPr>
                                <m:jc m:val="left"/>
                              </m:oMathParaPr>
                              <m:oMath xmlns:m="http://schemas.openxmlformats.org/officeDocument/2006/math">
                                <m:sSub>
                                  <m:sSubPr>
                                    <m:ctrlPr>
                                      <a:rPr lang="en-US" sz="1100" i="1">
                                        <a:solidFill>
                                          <a:srgbClr val="000000"/>
                                        </a:solidFill>
                                        <a:effectLst/>
                                        <a:latin typeface="Cambria Math"/>
                                        <a:ea typeface="Calibri"/>
                                      </a:rPr>
                                    </m:ctrlPr>
                                  </m:sSubPr>
                                  <m:e>
                                    <m:acc>
                                      <m:accPr>
                                        <m:chr m:val="̂"/>
                                        <m:ctrlPr>
                                          <a:rPr lang="en-US" sz="1100" i="1">
                                            <a:solidFill>
                                              <a:srgbClr val="000000"/>
                                            </a:solidFill>
                                            <a:effectLst/>
                                            <a:latin typeface="Cambria Math"/>
                                            <a:ea typeface="Calibri"/>
                                          </a:rPr>
                                        </m:ctrlPr>
                                      </m:accPr>
                                      <m:e>
                                        <m:r>
                                          <a:rPr lang="en-US" sz="1100" i="1">
                                            <a:solidFill>
                                              <a:srgbClr val="000000"/>
                                            </a:solidFill>
                                            <a:effectLst/>
                                            <a:latin typeface="Cambria Math"/>
                                            <a:ea typeface="Calibri"/>
                                          </a:rPr>
                                          <m:t>𝛽</m:t>
                                        </m:r>
                                      </m:e>
                                    </m:acc>
                                  </m:e>
                                  <m:sub>
                                    <m:r>
                                      <a:rPr lang="en-US" sz="1100" i="1">
                                        <a:solidFill>
                                          <a:srgbClr val="000000"/>
                                        </a:solidFill>
                                        <a:effectLst/>
                                        <a:latin typeface="Cambria Math"/>
                                        <a:ea typeface="Calibri"/>
                                      </a:rPr>
                                      <m:t>𝐺𝐼𝑃𝑆𝐼𝑥</m:t>
                                    </m:r>
                                    <m:r>
                                      <a:rPr lang="en-US" sz="1100" i="1">
                                        <a:solidFill>
                                          <a:srgbClr val="000000"/>
                                        </a:solidFill>
                                        <a:effectLst/>
                                        <a:latin typeface="Cambria Math"/>
                                        <a:ea typeface="Calibri"/>
                                      </a:rPr>
                                      <m:t> </m:t>
                                    </m:r>
                                    <m:r>
                                      <m:rPr>
                                        <m:nor/>
                                      </m:rPr>
                                      <a:rPr lang="en-US" sz="1100" i="1">
                                        <a:solidFill>
                                          <a:srgbClr val="000000"/>
                                        </a:solidFill>
                                        <a:effectLst/>
                                        <a:latin typeface="+mj-lt"/>
                                        <a:ea typeface="Calibri"/>
                                      </a:rPr>
                                      <m:t>Tier</m:t>
                                    </m:r>
                                    <m:r>
                                      <m:rPr>
                                        <m:nor/>
                                      </m:rPr>
                                      <a:rPr lang="en-US" sz="1100" i="1">
                                        <a:solidFill>
                                          <a:srgbClr val="000000"/>
                                        </a:solidFill>
                                        <a:effectLst/>
                                        <a:latin typeface="+mj-lt"/>
                                        <a:ea typeface="Calibri"/>
                                      </a:rPr>
                                      <m:t> 1</m:t>
                                    </m:r>
                                  </m:sub>
                                </m:sSub>
                              </m:oMath>
                            </m:oMathPara>
                          </a14:m>
                          <a:endParaRPr lang="en-US" sz="11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0.027</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-0.031***</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-0.028***</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67640">
                    <a:tc>
                      <a:txBody>
                        <a:bodyPr/>
                        <a:lstStyle/>
                        <a:p>
                          <a:endParaRPr lang="en-US" sz="11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(1.36)</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(-4.38)</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(-3.77)</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49733">
                    <a:tc>
                      <a:txBody>
                        <a:bodyPr/>
                        <a:lstStyle/>
                        <a:p>
                          <a:pPr>
                            <a:spcAft>
                              <a:spcPts val="0"/>
                            </a:spcAft>
                          </a:pPr>
                          <a14:m>
                            <m:oMathPara xmlns:m="http://schemas.openxmlformats.org/officeDocument/2006/math">
                              <m:oMathParaPr>
                                <m:jc m:val="left"/>
                              </m:oMathParaPr>
                              <m:oMath xmlns:m="http://schemas.openxmlformats.org/officeDocument/2006/math">
                                <m:sSub>
                                  <m:sSubPr>
                                    <m:ctrlPr>
                                      <a:rPr lang="en-US" sz="1100" i="1">
                                        <a:solidFill>
                                          <a:srgbClr val="000000"/>
                                        </a:solidFill>
                                        <a:effectLst/>
                                        <a:latin typeface="Cambria Math"/>
                                        <a:ea typeface="Calibri"/>
                                      </a:rPr>
                                    </m:ctrlPr>
                                  </m:sSubPr>
                                  <m:e>
                                    <m:acc>
                                      <m:accPr>
                                        <m:chr m:val="̂"/>
                                        <m:ctrlPr>
                                          <a:rPr lang="en-US" sz="1100" i="1">
                                            <a:solidFill>
                                              <a:srgbClr val="000000"/>
                                            </a:solidFill>
                                            <a:effectLst/>
                                            <a:latin typeface="Cambria Math"/>
                                            <a:ea typeface="Calibri"/>
                                          </a:rPr>
                                        </m:ctrlPr>
                                      </m:accPr>
                                      <m:e>
                                        <m:r>
                                          <a:rPr lang="en-US" sz="1100" i="1">
                                            <a:solidFill>
                                              <a:srgbClr val="000000"/>
                                            </a:solidFill>
                                            <a:effectLst/>
                                            <a:latin typeface="Cambria Math"/>
                                            <a:ea typeface="Calibri"/>
                                          </a:rPr>
                                          <m:t>𝛽</m:t>
                                        </m:r>
                                      </m:e>
                                    </m:acc>
                                  </m:e>
                                  <m:sub>
                                    <m:r>
                                      <a:rPr lang="en-US" sz="1100" i="1">
                                        <a:solidFill>
                                          <a:srgbClr val="000000"/>
                                        </a:solidFill>
                                        <a:effectLst/>
                                        <a:latin typeface="Cambria Math"/>
                                        <a:ea typeface="Calibri"/>
                                      </a:rPr>
                                      <m:t>𝐺𝑒𝑟𝑚𝑎𝑛𝑦</m:t>
                                    </m:r>
                                  </m:sub>
                                </m:sSub>
                              </m:oMath>
                            </m:oMathPara>
                          </a14:m>
                          <a:endParaRPr lang="en-US" sz="11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0.723</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-1.707**</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-1.281</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67640">
                    <a:tc>
                      <a:txBody>
                        <a:bodyPr/>
                        <a:lstStyle/>
                        <a:p>
                          <a:endParaRPr lang="en-US" sz="11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(0.52)</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(-2.50)</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(-1.07)</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68910">
                    <a:tc>
                      <a:txBody>
                        <a:bodyPr/>
                        <a:lstStyle/>
                        <a:p>
                          <a:pPr>
                            <a:spcAft>
                              <a:spcPts val="0"/>
                            </a:spcAft>
                          </a:pPr>
                          <a14:m>
                            <m:oMathPara xmlns:m="http://schemas.openxmlformats.org/officeDocument/2006/math">
                              <m:oMathParaPr>
                                <m:jc m:val="left"/>
                              </m:oMathParaPr>
                              <m:oMath xmlns:m="http://schemas.openxmlformats.org/officeDocument/2006/math">
                                <m:sSub>
                                  <m:sSubPr>
                                    <m:ctrlPr>
                                      <a:rPr lang="en-US" sz="1100" i="1">
                                        <a:solidFill>
                                          <a:srgbClr val="000000"/>
                                        </a:solidFill>
                                        <a:effectLst/>
                                        <a:latin typeface="Cambria Math"/>
                                        <a:ea typeface="Calibri"/>
                                      </a:rPr>
                                    </m:ctrlPr>
                                  </m:sSubPr>
                                  <m:e>
                                    <m:acc>
                                      <m:accPr>
                                        <m:chr m:val="̂"/>
                                        <m:ctrlPr>
                                          <a:rPr lang="en-US" sz="1100" i="1">
                                            <a:solidFill>
                                              <a:srgbClr val="000000"/>
                                            </a:solidFill>
                                            <a:effectLst/>
                                            <a:latin typeface="Cambria Math"/>
                                            <a:ea typeface="Calibri"/>
                                          </a:rPr>
                                        </m:ctrlPr>
                                      </m:accPr>
                                      <m:e>
                                        <m:r>
                                          <a:rPr lang="en-US" sz="1100" i="1">
                                            <a:solidFill>
                                              <a:srgbClr val="000000"/>
                                            </a:solidFill>
                                            <a:effectLst/>
                                            <a:latin typeface="Cambria Math"/>
                                            <a:ea typeface="Calibri"/>
                                          </a:rPr>
                                          <m:t>𝛽</m:t>
                                        </m:r>
                                      </m:e>
                                    </m:acc>
                                  </m:e>
                                  <m:sub>
                                    <m:r>
                                      <a:rPr lang="en-US" sz="1100" i="1">
                                        <a:solidFill>
                                          <a:srgbClr val="000000"/>
                                        </a:solidFill>
                                        <a:effectLst/>
                                        <a:latin typeface="Cambria Math"/>
                                        <a:ea typeface="Calibri"/>
                                      </a:rPr>
                                      <m:t>𝐺𝑒𝑟𝑚𝑎𝑛𝑦</m:t>
                                    </m:r>
                                    <m:r>
                                      <a:rPr lang="en-US" sz="1100" i="1">
                                        <a:solidFill>
                                          <a:srgbClr val="000000"/>
                                        </a:solidFill>
                                        <a:effectLst/>
                                        <a:latin typeface="Cambria Math"/>
                                        <a:ea typeface="Calibri"/>
                                      </a:rPr>
                                      <m:t> </m:t>
                                    </m:r>
                                    <m:r>
                                      <a:rPr lang="en-US" sz="1100" i="1">
                                        <a:solidFill>
                                          <a:srgbClr val="000000"/>
                                        </a:solidFill>
                                        <a:effectLst/>
                                        <a:latin typeface="Cambria Math"/>
                                        <a:ea typeface="Calibri"/>
                                      </a:rPr>
                                      <m:t>𝑥</m:t>
                                    </m:r>
                                    <m:r>
                                      <a:rPr lang="en-US" sz="1100" i="1">
                                        <a:solidFill>
                                          <a:srgbClr val="000000"/>
                                        </a:solidFill>
                                        <a:effectLst/>
                                        <a:latin typeface="Cambria Math"/>
                                        <a:ea typeface="Calibri"/>
                                      </a:rPr>
                                      <m:t> </m:t>
                                    </m:r>
                                    <m:r>
                                      <m:rPr>
                                        <m:nor/>
                                      </m:rPr>
                                      <a:rPr lang="en-US" sz="1100" i="1">
                                        <a:solidFill>
                                          <a:srgbClr val="000000"/>
                                        </a:solidFill>
                                        <a:effectLst/>
                                        <a:latin typeface="+mj-lt"/>
                                        <a:ea typeface="Calibri"/>
                                      </a:rPr>
                                      <m:t>Log</m:t>
                                    </m:r>
                                    <m:r>
                                      <m:rPr>
                                        <m:nor/>
                                      </m:rPr>
                                      <a:rPr lang="en-US" sz="1100" i="1">
                                        <a:solidFill>
                                          <a:srgbClr val="000000"/>
                                        </a:solidFill>
                                        <a:effectLst/>
                                        <a:latin typeface="+mj-lt"/>
                                        <a:ea typeface="Calibri"/>
                                      </a:rPr>
                                      <m:t>−</m:t>
                                    </m:r>
                                    <m:r>
                                      <m:rPr>
                                        <m:nor/>
                                      </m:rPr>
                                      <a:rPr lang="en-US" sz="1100" i="1">
                                        <a:solidFill>
                                          <a:srgbClr val="000000"/>
                                        </a:solidFill>
                                        <a:effectLst/>
                                        <a:latin typeface="+mj-lt"/>
                                        <a:ea typeface="Calibri"/>
                                      </a:rPr>
                                      <m:t>Assets</m:t>
                                    </m:r>
                                  </m:sub>
                                </m:sSub>
                              </m:oMath>
                            </m:oMathPara>
                          </a14:m>
                          <a:endParaRPr lang="en-US" sz="11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-0.098</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-0.035</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-0.035</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67640">
                    <a:tc>
                      <a:txBody>
                        <a:bodyPr/>
                        <a:lstStyle/>
                        <a:p>
                          <a:endParaRPr lang="en-US" sz="11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(-1.44)</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(-0.69)</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(-0.59)</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60719">
                    <a:tc>
                      <a:txBody>
                        <a:bodyPr/>
                        <a:lstStyle/>
                        <a:p>
                          <a:pPr>
                            <a:spcAft>
                              <a:spcPts val="0"/>
                            </a:spcAft>
                          </a:pPr>
                          <a14:m>
                            <m:oMathPara xmlns:m="http://schemas.openxmlformats.org/officeDocument/2006/math">
                              <m:oMathParaPr>
                                <m:jc m:val="left"/>
                              </m:oMathParaPr>
                              <m:oMath xmlns:m="http://schemas.openxmlformats.org/officeDocument/2006/math">
                                <m:sSub>
                                  <m:sSubPr>
                                    <m:ctrlPr>
                                      <a:rPr lang="en-US" sz="1100" i="1">
                                        <a:solidFill>
                                          <a:srgbClr val="000000"/>
                                        </a:solidFill>
                                        <a:effectLst/>
                                        <a:latin typeface="Cambria Math"/>
                                        <a:ea typeface="Calibri"/>
                                      </a:rPr>
                                    </m:ctrlPr>
                                  </m:sSubPr>
                                  <m:e>
                                    <m:acc>
                                      <m:accPr>
                                        <m:chr m:val="̂"/>
                                        <m:ctrlPr>
                                          <a:rPr lang="en-US" sz="1100" i="1">
                                            <a:solidFill>
                                              <a:srgbClr val="000000"/>
                                            </a:solidFill>
                                            <a:effectLst/>
                                            <a:latin typeface="Cambria Math"/>
                                            <a:ea typeface="Calibri"/>
                                          </a:rPr>
                                        </m:ctrlPr>
                                      </m:accPr>
                                      <m:e>
                                        <m:r>
                                          <a:rPr lang="en-US" sz="1100" i="1">
                                            <a:solidFill>
                                              <a:srgbClr val="000000"/>
                                            </a:solidFill>
                                            <a:effectLst/>
                                            <a:latin typeface="Cambria Math"/>
                                            <a:ea typeface="Calibri"/>
                                          </a:rPr>
                                          <m:t>𝛽</m:t>
                                        </m:r>
                                      </m:e>
                                    </m:acc>
                                  </m:e>
                                  <m:sub>
                                    <m:r>
                                      <a:rPr lang="en-US" sz="1100" i="1">
                                        <a:solidFill>
                                          <a:srgbClr val="000000"/>
                                        </a:solidFill>
                                        <a:effectLst/>
                                        <a:latin typeface="Cambria Math"/>
                                        <a:ea typeface="Calibri"/>
                                      </a:rPr>
                                      <m:t>𝐺𝑒𝑟𝑚𝑎𝑛𝑦</m:t>
                                    </m:r>
                                    <m:r>
                                      <a:rPr lang="en-US" sz="1100" i="1">
                                        <a:solidFill>
                                          <a:srgbClr val="000000"/>
                                        </a:solidFill>
                                        <a:effectLst/>
                                        <a:latin typeface="Cambria Math"/>
                                        <a:ea typeface="Calibri"/>
                                      </a:rPr>
                                      <m:t> </m:t>
                                    </m:r>
                                    <m:r>
                                      <a:rPr lang="en-US" sz="1100" i="1">
                                        <a:solidFill>
                                          <a:srgbClr val="000000"/>
                                        </a:solidFill>
                                        <a:effectLst/>
                                        <a:latin typeface="Cambria Math"/>
                                        <a:ea typeface="Calibri"/>
                                      </a:rPr>
                                      <m:t>𝑥</m:t>
                                    </m:r>
                                    <m:r>
                                      <a:rPr lang="en-US" sz="1100" i="1">
                                        <a:solidFill>
                                          <a:srgbClr val="000000"/>
                                        </a:solidFill>
                                        <a:effectLst/>
                                        <a:latin typeface="Cambria Math"/>
                                        <a:ea typeface="Calibri"/>
                                      </a:rPr>
                                      <m:t> </m:t>
                                    </m:r>
                                    <m:r>
                                      <m:rPr>
                                        <m:nor/>
                                      </m:rPr>
                                      <a:rPr lang="en-US" sz="1100" i="1">
                                        <a:solidFill>
                                          <a:srgbClr val="000000"/>
                                        </a:solidFill>
                                        <a:effectLst/>
                                        <a:latin typeface="+mj-lt"/>
                                        <a:ea typeface="Calibri"/>
                                      </a:rPr>
                                      <m:t>ST</m:t>
                                    </m:r>
                                    <m:r>
                                      <m:rPr>
                                        <m:nor/>
                                      </m:rPr>
                                      <a:rPr lang="en-US" sz="1100" i="1">
                                        <a:solidFill>
                                          <a:srgbClr val="000000"/>
                                        </a:solidFill>
                                        <a:effectLst/>
                                        <a:latin typeface="+mj-lt"/>
                                        <a:ea typeface="Calibri"/>
                                      </a:rPr>
                                      <m:t>−</m:t>
                                    </m:r>
                                    <m:r>
                                      <m:rPr>
                                        <m:nor/>
                                      </m:rPr>
                                      <a:rPr lang="en-US" sz="1100" i="1">
                                        <a:solidFill>
                                          <a:srgbClr val="000000"/>
                                        </a:solidFill>
                                        <a:effectLst/>
                                        <a:latin typeface="+mj-lt"/>
                                        <a:ea typeface="Calibri"/>
                                      </a:rPr>
                                      <m:t>LVG</m:t>
                                    </m:r>
                                  </m:sub>
                                </m:sSub>
                              </m:oMath>
                            </m:oMathPara>
                          </a14:m>
                          <a:endParaRPr lang="en-US" sz="11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-2.119</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0.839</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1.409*</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67640">
                    <a:tc>
                      <a:txBody>
                        <a:bodyPr/>
                        <a:lstStyle/>
                        <a:p>
                          <a:endParaRPr lang="en-US" sz="11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(-1.50)</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(1.11)</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(1.95)</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51194">
                    <a:tc>
                      <a:txBody>
                        <a:bodyPr/>
                        <a:lstStyle/>
                        <a:p>
                          <a:pPr>
                            <a:spcAft>
                              <a:spcPts val="0"/>
                            </a:spcAft>
                          </a:pPr>
                          <a14:m>
                            <m:oMathPara xmlns:m="http://schemas.openxmlformats.org/officeDocument/2006/math">
                              <m:oMathParaPr>
                                <m:jc m:val="left"/>
                              </m:oMathParaPr>
                              <m:oMath xmlns:m="http://schemas.openxmlformats.org/officeDocument/2006/math">
                                <m:sSub>
                                  <m:sSubPr>
                                    <m:ctrlPr>
                                      <a:rPr lang="en-US" sz="1100" i="1">
                                        <a:solidFill>
                                          <a:srgbClr val="000000"/>
                                        </a:solidFill>
                                        <a:effectLst/>
                                        <a:latin typeface="Cambria Math"/>
                                        <a:ea typeface="Calibri"/>
                                      </a:rPr>
                                    </m:ctrlPr>
                                  </m:sSubPr>
                                  <m:e>
                                    <m:acc>
                                      <m:accPr>
                                        <m:chr m:val="̂"/>
                                        <m:ctrlPr>
                                          <a:rPr lang="en-US" sz="1100" i="1">
                                            <a:solidFill>
                                              <a:srgbClr val="000000"/>
                                            </a:solidFill>
                                            <a:effectLst/>
                                            <a:latin typeface="Cambria Math"/>
                                            <a:ea typeface="Calibri"/>
                                          </a:rPr>
                                        </m:ctrlPr>
                                      </m:accPr>
                                      <m:e>
                                        <m:r>
                                          <a:rPr lang="en-US" sz="1100" i="1">
                                            <a:solidFill>
                                              <a:srgbClr val="000000"/>
                                            </a:solidFill>
                                            <a:effectLst/>
                                            <a:latin typeface="Cambria Math"/>
                                            <a:ea typeface="Calibri"/>
                                          </a:rPr>
                                          <m:t>𝛽</m:t>
                                        </m:r>
                                      </m:e>
                                    </m:acc>
                                  </m:e>
                                  <m:sub>
                                    <m:r>
                                      <a:rPr lang="en-US" sz="1100" i="1">
                                        <a:solidFill>
                                          <a:srgbClr val="000000"/>
                                        </a:solidFill>
                                        <a:effectLst/>
                                        <a:latin typeface="Cambria Math"/>
                                        <a:ea typeface="Calibri"/>
                                      </a:rPr>
                                      <m:t>𝐺𝑒𝑟𝑚𝑎𝑛𝑦</m:t>
                                    </m:r>
                                    <m:r>
                                      <a:rPr lang="en-US" sz="1100" i="1">
                                        <a:solidFill>
                                          <a:srgbClr val="000000"/>
                                        </a:solidFill>
                                        <a:effectLst/>
                                        <a:latin typeface="Cambria Math"/>
                                        <a:ea typeface="Calibri"/>
                                      </a:rPr>
                                      <m:t> </m:t>
                                    </m:r>
                                    <m:r>
                                      <a:rPr lang="en-US" sz="1100" i="1">
                                        <a:solidFill>
                                          <a:srgbClr val="000000"/>
                                        </a:solidFill>
                                        <a:effectLst/>
                                        <a:latin typeface="Cambria Math"/>
                                        <a:ea typeface="Calibri"/>
                                      </a:rPr>
                                      <m:t>𝑥</m:t>
                                    </m:r>
                                    <m:r>
                                      <a:rPr lang="en-US" sz="1100" i="1">
                                        <a:solidFill>
                                          <a:srgbClr val="000000"/>
                                        </a:solidFill>
                                        <a:effectLst/>
                                        <a:latin typeface="Cambria Math"/>
                                        <a:ea typeface="Calibri"/>
                                      </a:rPr>
                                      <m:t> </m:t>
                                    </m:r>
                                    <m:r>
                                      <a:rPr lang="en-US" sz="1100" i="1">
                                        <a:solidFill>
                                          <a:srgbClr val="000000"/>
                                        </a:solidFill>
                                        <a:effectLst/>
                                        <a:latin typeface="Cambria Math"/>
                                        <a:ea typeface="Calibri"/>
                                      </a:rPr>
                                      <m:t>𝑅𝑊𝐴</m:t>
                                    </m:r>
                                    <m:r>
                                      <a:rPr lang="en-US" sz="1100" i="1">
                                        <a:solidFill>
                                          <a:srgbClr val="000000"/>
                                        </a:solidFill>
                                        <a:effectLst/>
                                        <a:latin typeface="Cambria Math"/>
                                        <a:ea typeface="Calibri"/>
                                      </a:rPr>
                                      <m:t>/</m:t>
                                    </m:r>
                                    <m:r>
                                      <a:rPr lang="en-US" sz="1100" i="1">
                                        <a:solidFill>
                                          <a:srgbClr val="000000"/>
                                        </a:solidFill>
                                        <a:effectLst/>
                                        <a:latin typeface="Cambria Math"/>
                                        <a:ea typeface="Calibri"/>
                                      </a:rPr>
                                      <m:t>𝐴𝑠𝑠𝑒𝑡𝑠</m:t>
                                    </m:r>
                                  </m:sub>
                                </m:sSub>
                              </m:oMath>
                            </m:oMathPara>
                          </a14:m>
                          <a:endParaRPr lang="en-US" sz="11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-0.017***</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-0.004</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-0.003</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67640">
                    <a:tc>
                      <a:txBody>
                        <a:bodyPr/>
                        <a:lstStyle/>
                        <a:p>
                          <a:endParaRPr lang="en-US" sz="11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(-3.52)</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(-1.41)</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(-1.09)</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60592">
                    <a:tc>
                      <a:txBody>
                        <a:bodyPr/>
                        <a:lstStyle/>
                        <a:p>
                          <a:pPr>
                            <a:spcAft>
                              <a:spcPts val="0"/>
                            </a:spcAft>
                          </a:pPr>
                          <a14:m>
                            <m:oMathPara xmlns:m="http://schemas.openxmlformats.org/officeDocument/2006/math">
                              <m:oMathParaPr>
                                <m:jc m:val="left"/>
                              </m:oMathParaPr>
                              <m:oMath xmlns:m="http://schemas.openxmlformats.org/officeDocument/2006/math">
                                <m:sSub>
                                  <m:sSubPr>
                                    <m:ctrlPr>
                                      <a:rPr lang="en-US" sz="1100" i="1">
                                        <a:solidFill>
                                          <a:srgbClr val="000000"/>
                                        </a:solidFill>
                                        <a:effectLst/>
                                        <a:latin typeface="Cambria Math"/>
                                        <a:ea typeface="Calibri"/>
                                      </a:rPr>
                                    </m:ctrlPr>
                                  </m:sSubPr>
                                  <m:e>
                                    <m:acc>
                                      <m:accPr>
                                        <m:chr m:val="̂"/>
                                        <m:ctrlPr>
                                          <a:rPr lang="en-US" sz="1100" i="1">
                                            <a:solidFill>
                                              <a:srgbClr val="000000"/>
                                            </a:solidFill>
                                            <a:effectLst/>
                                            <a:latin typeface="Cambria Math"/>
                                            <a:ea typeface="Calibri"/>
                                          </a:rPr>
                                        </m:ctrlPr>
                                      </m:accPr>
                                      <m:e>
                                        <m:r>
                                          <a:rPr lang="en-US" sz="1100" i="1">
                                            <a:solidFill>
                                              <a:srgbClr val="000000"/>
                                            </a:solidFill>
                                            <a:effectLst/>
                                            <a:latin typeface="Cambria Math"/>
                                            <a:ea typeface="Calibri"/>
                                          </a:rPr>
                                          <m:t>𝛽</m:t>
                                        </m:r>
                                      </m:e>
                                    </m:acc>
                                  </m:e>
                                  <m:sub>
                                    <m:r>
                                      <a:rPr lang="en-US" sz="1100" i="1">
                                        <a:solidFill>
                                          <a:srgbClr val="000000"/>
                                        </a:solidFill>
                                        <a:effectLst/>
                                        <a:latin typeface="Cambria Math"/>
                                        <a:ea typeface="Calibri"/>
                                      </a:rPr>
                                      <m:t>𝐺𝑒𝑟𝑚𝑎𝑛𝑦</m:t>
                                    </m:r>
                                    <m:r>
                                      <a:rPr lang="en-US" sz="1100" i="1">
                                        <a:solidFill>
                                          <a:srgbClr val="000000"/>
                                        </a:solidFill>
                                        <a:effectLst/>
                                        <a:latin typeface="Cambria Math"/>
                                        <a:ea typeface="Calibri"/>
                                      </a:rPr>
                                      <m:t> </m:t>
                                    </m:r>
                                    <m:r>
                                      <a:rPr lang="en-US" sz="1100" i="1">
                                        <a:solidFill>
                                          <a:srgbClr val="000000"/>
                                        </a:solidFill>
                                        <a:effectLst/>
                                        <a:latin typeface="Cambria Math"/>
                                        <a:ea typeface="Calibri"/>
                                      </a:rPr>
                                      <m:t>𝑥</m:t>
                                    </m:r>
                                    <m:r>
                                      <a:rPr lang="en-US" sz="1100" i="1">
                                        <a:solidFill>
                                          <a:srgbClr val="000000"/>
                                        </a:solidFill>
                                        <a:effectLst/>
                                        <a:latin typeface="Cambria Math"/>
                                        <a:ea typeface="Calibri"/>
                                      </a:rPr>
                                      <m:t> </m:t>
                                    </m:r>
                                    <m:r>
                                      <m:rPr>
                                        <m:nor/>
                                      </m:rPr>
                                      <a:rPr lang="en-US" sz="1100" i="1">
                                        <a:solidFill>
                                          <a:srgbClr val="000000"/>
                                        </a:solidFill>
                                        <a:effectLst/>
                                        <a:latin typeface="+mj-lt"/>
                                        <a:ea typeface="Calibri"/>
                                      </a:rPr>
                                      <m:t>Tier</m:t>
                                    </m:r>
                                    <m:r>
                                      <m:rPr>
                                        <m:nor/>
                                      </m:rPr>
                                      <a:rPr lang="en-US" sz="1100" i="1">
                                        <a:solidFill>
                                          <a:srgbClr val="000000"/>
                                        </a:solidFill>
                                        <a:effectLst/>
                                        <a:latin typeface="+mj-lt"/>
                                        <a:ea typeface="Calibri"/>
                                      </a:rPr>
                                      <m:t> 1</m:t>
                                    </m:r>
                                  </m:sub>
                                </m:sSub>
                              </m:oMath>
                            </m:oMathPara>
                          </a14:m>
                          <a:endParaRPr lang="en-US" sz="11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-0.018</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-0.046</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-0.127***</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67640">
                    <a:tc>
                      <a:txBody>
                        <a:bodyPr/>
                        <a:lstStyle/>
                        <a:p>
                          <a:endParaRPr lang="en-US" sz="11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(-0.25)</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(-0.91)</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(-2.76)</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36589">
                    <a:tc>
                      <a:txBody>
                        <a:bodyPr/>
                        <a:lstStyle/>
                        <a:p>
                          <a:pPr>
                            <a:spcAft>
                              <a:spcPts val="0"/>
                            </a:spcAft>
                          </a:pPr>
                          <a14:m>
                            <m:oMathPara xmlns:m="http://schemas.openxmlformats.org/officeDocument/2006/math">
                              <m:oMathParaPr>
                                <m:jc m:val="left"/>
                              </m:oMathParaPr>
                              <m:oMath xmlns:m="http://schemas.openxmlformats.org/officeDocument/2006/math">
                                <m:sSub>
                                  <m:sSubPr>
                                    <m:ctrlPr>
                                      <a:rPr lang="en-US" sz="1100" i="1">
                                        <a:solidFill>
                                          <a:srgbClr val="000000"/>
                                        </a:solidFill>
                                        <a:effectLst/>
                                        <a:latin typeface="Cambria Math"/>
                                        <a:ea typeface="Calibri"/>
                                      </a:rPr>
                                    </m:ctrlPr>
                                  </m:sSubPr>
                                  <m:e>
                                    <m:acc>
                                      <m:accPr>
                                        <m:chr m:val="̂"/>
                                        <m:ctrlPr>
                                          <a:rPr lang="en-US" sz="1100" i="1">
                                            <a:solidFill>
                                              <a:srgbClr val="000000"/>
                                            </a:solidFill>
                                            <a:effectLst/>
                                            <a:latin typeface="Cambria Math"/>
                                            <a:ea typeface="Calibri"/>
                                          </a:rPr>
                                        </m:ctrlPr>
                                      </m:accPr>
                                      <m:e>
                                        <m:r>
                                          <a:rPr lang="en-US" sz="1100" i="1">
                                            <a:solidFill>
                                              <a:srgbClr val="000000"/>
                                            </a:solidFill>
                                            <a:effectLst/>
                                            <a:latin typeface="Cambria Math"/>
                                            <a:ea typeface="Calibri"/>
                                          </a:rPr>
                                          <m:t>𝛽</m:t>
                                        </m:r>
                                      </m:e>
                                    </m:acc>
                                  </m:e>
                                  <m:sub>
                                    <m:r>
                                      <m:rPr>
                                        <m:nor/>
                                      </m:rPr>
                                      <a:rPr lang="en-US" sz="1100">
                                        <a:solidFill>
                                          <a:srgbClr val="000000"/>
                                        </a:solidFill>
                                        <a:effectLst/>
                                        <a:latin typeface="+mj-lt"/>
                                        <a:ea typeface="Calibri"/>
                                      </a:rPr>
                                      <m:t>m</m:t>
                                    </m:r>
                                  </m:sub>
                                </m:sSub>
                              </m:oMath>
                            </m:oMathPara>
                          </a14:m>
                          <a:endParaRPr lang="en-US" sz="11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1.340***</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1.728***</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1.755***</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67640">
                    <a:tc>
                      <a:txBody>
                        <a:bodyPr/>
                        <a:lstStyle/>
                        <a:p>
                          <a:endParaRPr lang="en-US" sz="11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(19.17)</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(9.67)</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(8.65)</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46749">
                    <a:tc>
                      <a:txBody>
                        <a:bodyPr/>
                        <a:lstStyle/>
                        <a:p>
                          <a:pPr>
                            <a:spcAft>
                              <a:spcPts val="0"/>
                            </a:spcAft>
                          </a:pPr>
                          <a14:m>
                            <m:oMathPara xmlns:m="http://schemas.openxmlformats.org/officeDocument/2006/math">
                              <m:oMathParaPr>
                                <m:jc m:val="left"/>
                              </m:oMathParaPr>
                              <m:oMath xmlns:m="http://schemas.openxmlformats.org/officeDocument/2006/math">
                                <m:sSub>
                                  <m:sSubPr>
                                    <m:ctrlPr>
                                      <a:rPr lang="en-US" sz="1100" i="1">
                                        <a:solidFill>
                                          <a:srgbClr val="000000"/>
                                        </a:solidFill>
                                        <a:effectLst/>
                                        <a:latin typeface="Cambria Math"/>
                                        <a:ea typeface="Calibri"/>
                                      </a:rPr>
                                    </m:ctrlPr>
                                  </m:sSubPr>
                                  <m:e>
                                    <m:acc>
                                      <m:accPr>
                                        <m:chr m:val="̂"/>
                                        <m:ctrlPr>
                                          <a:rPr lang="en-US" sz="1100" i="1">
                                            <a:solidFill>
                                              <a:srgbClr val="000000"/>
                                            </a:solidFill>
                                            <a:effectLst/>
                                            <a:latin typeface="Cambria Math"/>
                                            <a:ea typeface="Calibri"/>
                                          </a:rPr>
                                        </m:ctrlPr>
                                      </m:accPr>
                                      <m:e>
                                        <m:r>
                                          <a:rPr lang="en-US" sz="1100" i="1">
                                            <a:solidFill>
                                              <a:srgbClr val="000000"/>
                                            </a:solidFill>
                                            <a:effectLst/>
                                            <a:latin typeface="Cambria Math"/>
                                            <a:ea typeface="Calibri"/>
                                          </a:rPr>
                                          <m:t>𝛽</m:t>
                                        </m:r>
                                      </m:e>
                                    </m:acc>
                                  </m:e>
                                  <m:sub>
                                    <m:r>
                                      <m:rPr>
                                        <m:nor/>
                                      </m:rPr>
                                      <a:rPr lang="en-US" sz="1100">
                                        <a:solidFill>
                                          <a:srgbClr val="000000"/>
                                        </a:solidFill>
                                        <a:effectLst/>
                                        <a:latin typeface="+mj-lt"/>
                                        <a:ea typeface="Calibri"/>
                                      </a:rPr>
                                      <m:t>0</m:t>
                                    </m:r>
                                  </m:sub>
                                </m:sSub>
                              </m:oMath>
                            </m:oMathPara>
                          </a14:m>
                          <a:endParaRPr lang="en-US" sz="11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-0.005</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-0.018</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-0.129***</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67640">
                    <a:tc>
                      <a:txBody>
                        <a:bodyPr/>
                        <a:lstStyle/>
                        <a:p>
                          <a:endParaRPr lang="en-US" sz="1100" dirty="0">
                            <a:solidFill>
                              <a:srgbClr val="000000"/>
                            </a:solidFill>
                            <a:effectLst/>
                            <a:latin typeface="+mj-lt"/>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100">
                              <a:solidFill>
                                <a:srgbClr val="000000"/>
                              </a:solidFill>
                              <a:effectLst/>
                              <a:latin typeface="+mj-lt"/>
                              <a:ea typeface="Times New Roman"/>
                            </a:rPr>
                            <a:t>(-0.81)</a:t>
                          </a:r>
                          <a:endParaRPr lang="en-US" sz="11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100">
                              <a:solidFill>
                                <a:srgbClr val="000000"/>
                              </a:solidFill>
                              <a:effectLst/>
                              <a:latin typeface="+mj-lt"/>
                              <a:ea typeface="Times New Roman"/>
                            </a:rPr>
                            <a:t>(-1.34)</a:t>
                          </a:r>
                          <a:endParaRPr lang="en-US" sz="11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100">
                              <a:solidFill>
                                <a:srgbClr val="000000"/>
                              </a:solidFill>
                              <a:effectLst/>
                              <a:latin typeface="+mj-lt"/>
                              <a:ea typeface="Times New Roman"/>
                            </a:rPr>
                            <a:t>(-17.37)</a:t>
                          </a:r>
                          <a:endParaRPr lang="en-US" sz="11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129540">
                    <a:tc>
                      <a:txBody>
                        <a:bodyPr/>
                        <a:lstStyle/>
                        <a:p>
                          <a:pPr>
                            <a:spcAft>
                              <a:spcPts val="0"/>
                            </a:spcAft>
                          </a:pPr>
                          <a14:m>
                            <m:oMathPara xmlns:m="http://schemas.openxmlformats.org/officeDocument/2006/math">
                              <m:oMathParaPr>
                                <m:jc m:val="left"/>
                              </m:oMathParaPr>
                              <m:oMath xmlns:m="http://schemas.openxmlformats.org/officeDocument/2006/math">
                                <m:r>
                                  <a:rPr lang="de-DE" sz="1100" i="1">
                                    <a:solidFill>
                                      <a:srgbClr val="000000"/>
                                    </a:solidFill>
                                    <a:effectLst/>
                                    <a:latin typeface="Cambria Math"/>
                                    <a:ea typeface="Times New Roman"/>
                                  </a:rPr>
                                  <m:t>𝑁</m:t>
                                </m:r>
                              </m:oMath>
                            </m:oMathPara>
                          </a14:m>
                          <a:endParaRPr lang="en-US" sz="1100" dirty="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100">
                              <a:solidFill>
                                <a:srgbClr val="000000"/>
                              </a:solidFill>
                              <a:effectLst/>
                              <a:latin typeface="+mj-lt"/>
                              <a:ea typeface="Times New Roman"/>
                            </a:rPr>
                            <a:t>7,051</a:t>
                          </a:r>
                          <a:endParaRPr lang="en-US" sz="11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100">
                              <a:solidFill>
                                <a:srgbClr val="000000"/>
                              </a:solidFill>
                              <a:effectLst/>
                              <a:latin typeface="+mj-lt"/>
                              <a:ea typeface="Times New Roman"/>
                            </a:rPr>
                            <a:t>7,294</a:t>
                          </a:r>
                          <a:endParaRPr lang="en-US" sz="11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100">
                              <a:solidFill>
                                <a:srgbClr val="000000"/>
                              </a:solidFill>
                              <a:effectLst/>
                              <a:latin typeface="+mj-lt"/>
                              <a:ea typeface="Times New Roman"/>
                            </a:rPr>
                            <a:t>3,687</a:t>
                          </a:r>
                          <a:endParaRPr lang="en-US" sz="11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129540">
                    <a:tc>
                      <a:txBody>
                        <a:bodyPr/>
                        <a:lstStyle/>
                        <a:p>
                          <a:pPr>
                            <a:spcAft>
                              <a:spcPts val="0"/>
                            </a:spcAft>
                          </a:pPr>
                          <a14:m>
                            <m:oMathPara xmlns:m="http://schemas.openxmlformats.org/officeDocument/2006/math">
                              <m:oMathParaPr>
                                <m:jc m:val="left"/>
                              </m:oMathParaPr>
                              <m:oMath xmlns:m="http://schemas.openxmlformats.org/officeDocument/2006/math">
                                <m:sSup>
                                  <m:sSupPr>
                                    <m:ctrlPr>
                                      <a:rPr lang="en-US" sz="1100" i="1">
                                        <a:solidFill>
                                          <a:srgbClr val="000000"/>
                                        </a:solidFill>
                                        <a:effectLst/>
                                        <a:latin typeface="Cambria Math"/>
                                        <a:ea typeface="Times New Roman"/>
                                      </a:rPr>
                                    </m:ctrlPr>
                                  </m:sSupPr>
                                  <m:e>
                                    <m:r>
                                      <a:rPr lang="de-DE" sz="1100" i="1">
                                        <a:solidFill>
                                          <a:srgbClr val="000000"/>
                                        </a:solidFill>
                                        <a:effectLst/>
                                        <a:latin typeface="Cambria Math"/>
                                        <a:ea typeface="Times New Roman"/>
                                      </a:rPr>
                                      <m:t>𝑅</m:t>
                                    </m:r>
                                  </m:e>
                                  <m:sup>
                                    <m:r>
                                      <a:rPr lang="de-DE" sz="1100" i="1">
                                        <a:solidFill>
                                          <a:srgbClr val="000000"/>
                                        </a:solidFill>
                                        <a:effectLst/>
                                        <a:latin typeface="Cambria Math"/>
                                        <a:ea typeface="Times New Roman"/>
                                      </a:rPr>
                                      <m:t>2</m:t>
                                    </m:r>
                                  </m:sup>
                                </m:sSup>
                              </m:oMath>
                            </m:oMathPara>
                          </a14:m>
                          <a:endParaRPr lang="en-US" sz="11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100" dirty="0">
                              <a:solidFill>
                                <a:srgbClr val="000000"/>
                              </a:solidFill>
                              <a:effectLst/>
                              <a:latin typeface="+mj-lt"/>
                              <a:ea typeface="Times New Roman"/>
                            </a:rPr>
                            <a:t>55.77%</a:t>
                          </a:r>
                          <a:endParaRPr lang="en-US" sz="11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100">
                              <a:solidFill>
                                <a:srgbClr val="000000"/>
                              </a:solidFill>
                              <a:effectLst/>
                              <a:latin typeface="+mj-lt"/>
                              <a:ea typeface="Times New Roman"/>
                            </a:rPr>
                            <a:t>44.24%</a:t>
                          </a:r>
                          <a:endParaRPr lang="en-US" sz="11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100" dirty="0">
                              <a:solidFill>
                                <a:srgbClr val="000000"/>
                              </a:solidFill>
                              <a:effectLst/>
                              <a:latin typeface="+mj-lt"/>
                              <a:ea typeface="Times New Roman"/>
                            </a:rPr>
                            <a:t>49.03%</a:t>
                          </a:r>
                          <a:endParaRPr lang="en-US" sz="11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mc:Choice>
        <mc:Fallback>
          <p:graphicFrame>
            <p:nvGraphicFramePr>
              <p:cNvPr id="9" name="Table 8"/>
              <p:cNvGraphicFramePr>
                <a:graphicFrameLocks noGrp="1"/>
              </p:cNvGraphicFramePr>
              <p:nvPr>
                <p:extLst>
                  <p:ext uri="{D42A27DB-BD31-4B8C-83A1-F6EECF244321}">
                    <p14:modId xmlns:p14="http://schemas.microsoft.com/office/powerpoint/2010/main" val="450354853"/>
                  </p:ext>
                </p:extLst>
              </p:nvPr>
            </p:nvGraphicFramePr>
            <p:xfrm>
              <a:off x="65451" y="1052736"/>
              <a:ext cx="5223404" cy="5253676"/>
            </p:xfrm>
            <a:graphic>
              <a:graphicData uri="http://schemas.openxmlformats.org/drawingml/2006/table">
                <a:tbl>
                  <a:tblPr firstRow="1" firstCol="1" bandRow="1"/>
                  <a:tblGrid>
                    <a:gridCol w="1431165"/>
                    <a:gridCol w="1180537"/>
                    <a:gridCol w="1305851"/>
                    <a:gridCol w="1305851"/>
                  </a:tblGrid>
                  <a:tr h="167640">
                    <a:tc>
                      <a:txBody>
                        <a:bodyPr/>
                        <a:lstStyle/>
                        <a:p>
                          <a:pPr>
                            <a:spcAft>
                              <a:spcPts val="0"/>
                            </a:spcAft>
                          </a:pPr>
                          <a:r>
                            <a:rPr lang="de-DE" sz="1100" dirty="0">
                              <a:solidFill>
                                <a:srgbClr val="000000"/>
                              </a:solidFill>
                              <a:effectLst/>
                              <a:latin typeface="+mj-lt"/>
                              <a:ea typeface="Times New Roman"/>
                            </a:rPr>
                            <a:t> </a:t>
                          </a:r>
                          <a:endParaRPr lang="en-US" sz="1100" dirty="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100" b="1" dirty="0">
                              <a:solidFill>
                                <a:srgbClr val="000000"/>
                              </a:solidFill>
                              <a:effectLst/>
                              <a:latin typeface="+mj-lt"/>
                              <a:ea typeface="Times New Roman"/>
                            </a:rPr>
                            <a:t>(4)</a:t>
                          </a:r>
                          <a:endParaRPr lang="en-US" sz="1100" dirty="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100" b="1">
                              <a:solidFill>
                                <a:srgbClr val="000000"/>
                              </a:solidFill>
                              <a:effectLst/>
                              <a:latin typeface="+mj-lt"/>
                              <a:ea typeface="Times New Roman"/>
                            </a:rPr>
                            <a:t>(5)</a:t>
                          </a:r>
                          <a:endParaRPr lang="en-US" sz="11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100" b="1">
                              <a:solidFill>
                                <a:srgbClr val="000000"/>
                              </a:solidFill>
                              <a:effectLst/>
                              <a:latin typeface="+mj-lt"/>
                              <a:ea typeface="Times New Roman"/>
                            </a:rPr>
                            <a:t>(6)</a:t>
                          </a:r>
                          <a:endParaRPr lang="en-US" sz="11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335280">
                    <a:tc>
                      <a:txBody>
                        <a:bodyPr/>
                        <a:lstStyle/>
                        <a:p>
                          <a:pPr>
                            <a:spcAft>
                              <a:spcPts val="0"/>
                            </a:spcAft>
                          </a:pPr>
                          <a:r>
                            <a:rPr lang="de-DE" sz="1100">
                              <a:solidFill>
                                <a:srgbClr val="000000"/>
                              </a:solidFill>
                              <a:effectLst/>
                              <a:latin typeface="+mj-lt"/>
                              <a:ea typeface="Times New Roman"/>
                            </a:rPr>
                            <a:t> </a:t>
                          </a:r>
                          <a:endParaRPr lang="en-US" sz="11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100" b="1">
                              <a:solidFill>
                                <a:srgbClr val="000000"/>
                              </a:solidFill>
                              <a:effectLst/>
                              <a:latin typeface="+mj-lt"/>
                              <a:ea typeface="Times New Roman"/>
                            </a:rPr>
                            <a:t>March - Dec 2010</a:t>
                          </a:r>
                          <a:endParaRPr lang="en-US" sz="11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100" b="1" dirty="0">
                              <a:solidFill>
                                <a:srgbClr val="000000"/>
                              </a:solidFill>
                              <a:effectLst/>
                              <a:latin typeface="+mj-lt"/>
                              <a:ea typeface="Times New Roman"/>
                            </a:rPr>
                            <a:t>Jan - </a:t>
                          </a:r>
                          <a:r>
                            <a:rPr lang="de-DE" sz="1100" b="1" dirty="0" err="1">
                              <a:solidFill>
                                <a:srgbClr val="000000"/>
                              </a:solidFill>
                              <a:effectLst/>
                              <a:latin typeface="+mj-lt"/>
                              <a:ea typeface="Times New Roman"/>
                            </a:rPr>
                            <a:t>Dec</a:t>
                          </a:r>
                          <a:r>
                            <a:rPr lang="de-DE" sz="1100" b="1" dirty="0">
                              <a:solidFill>
                                <a:srgbClr val="000000"/>
                              </a:solidFill>
                              <a:effectLst/>
                              <a:latin typeface="+mj-lt"/>
                              <a:ea typeface="Times New Roman"/>
                            </a:rPr>
                            <a:t> </a:t>
                          </a:r>
                          <a:endParaRPr lang="de-DE" sz="1100" b="1" dirty="0" smtClean="0">
                            <a:solidFill>
                              <a:srgbClr val="000000"/>
                            </a:solidFill>
                            <a:effectLst/>
                            <a:latin typeface="+mj-lt"/>
                            <a:ea typeface="Times New Roman"/>
                          </a:endParaRPr>
                        </a:p>
                        <a:p>
                          <a:pPr algn="ctr">
                            <a:spcAft>
                              <a:spcPts val="0"/>
                            </a:spcAft>
                          </a:pPr>
                          <a:r>
                            <a:rPr lang="de-DE" sz="1100" b="1" dirty="0" smtClean="0">
                              <a:solidFill>
                                <a:srgbClr val="000000"/>
                              </a:solidFill>
                              <a:effectLst/>
                              <a:latin typeface="+mj-lt"/>
                              <a:ea typeface="Times New Roman"/>
                            </a:rPr>
                            <a:t>2011</a:t>
                          </a:r>
                          <a:endParaRPr lang="en-US" sz="11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100" b="1" dirty="0">
                              <a:solidFill>
                                <a:srgbClr val="000000"/>
                              </a:solidFill>
                              <a:effectLst/>
                              <a:latin typeface="+mj-lt"/>
                              <a:ea typeface="Times New Roman"/>
                            </a:rPr>
                            <a:t>Jan </a:t>
                          </a:r>
                          <a:r>
                            <a:rPr lang="de-DE" sz="1100" b="1" dirty="0" smtClean="0">
                              <a:solidFill>
                                <a:srgbClr val="000000"/>
                              </a:solidFill>
                              <a:effectLst/>
                              <a:latin typeface="+mj-lt"/>
                              <a:ea typeface="Times New Roman"/>
                            </a:rPr>
                            <a:t>– June</a:t>
                          </a:r>
                        </a:p>
                        <a:p>
                          <a:pPr algn="ctr">
                            <a:spcAft>
                              <a:spcPts val="0"/>
                            </a:spcAft>
                          </a:pPr>
                          <a:r>
                            <a:rPr lang="de-DE" sz="1100" b="1" dirty="0" smtClean="0">
                              <a:solidFill>
                                <a:srgbClr val="000000"/>
                              </a:solidFill>
                              <a:effectLst/>
                              <a:latin typeface="+mj-lt"/>
                              <a:ea typeface="Times New Roman"/>
                            </a:rPr>
                            <a:t>2012</a:t>
                          </a:r>
                          <a:endParaRPr lang="en-US" sz="11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176721">
                    <a:tc>
                      <a:txBody>
                        <a:bodyPr/>
                        <a:lstStyle/>
                        <a:p>
                          <a:endParaRPr lang="en-US"/>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blipFill rotWithShape="1">
                          <a:blip r:embed="rId2"/>
                          <a:stretch>
                            <a:fillRect l="-426" t="-317241" r="-264681" b="-2634483"/>
                          </a:stretch>
                        </a:blipFill>
                      </a:tcPr>
                    </a:tc>
                    <a:tc>
                      <a:txBody>
                        <a:bodyPr/>
                        <a:lstStyle/>
                        <a:p>
                          <a:pPr algn="ctr">
                            <a:spcAft>
                              <a:spcPts val="0"/>
                            </a:spcAft>
                          </a:pPr>
                          <a:r>
                            <a:rPr lang="de-DE" sz="1100">
                              <a:solidFill>
                                <a:srgbClr val="000000"/>
                              </a:solidFill>
                              <a:effectLst/>
                              <a:latin typeface="+mj-lt"/>
                              <a:ea typeface="Times New Roman"/>
                            </a:rPr>
                            <a:t>-1.306***</a:t>
                          </a:r>
                          <a:endParaRPr lang="en-US" sz="11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100">
                              <a:solidFill>
                                <a:srgbClr val="000000"/>
                              </a:solidFill>
                              <a:effectLst/>
                              <a:latin typeface="+mj-lt"/>
                              <a:ea typeface="Times New Roman"/>
                            </a:rPr>
                            <a:t>0.039</a:t>
                          </a:r>
                          <a:endParaRPr lang="en-US" sz="11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100">
                              <a:solidFill>
                                <a:srgbClr val="000000"/>
                              </a:solidFill>
                              <a:effectLst/>
                              <a:latin typeface="+mj-lt"/>
                              <a:ea typeface="Times New Roman"/>
                            </a:rPr>
                            <a:t>0.001</a:t>
                          </a:r>
                          <a:endParaRPr lang="en-US" sz="11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167640">
                    <a:tc>
                      <a:txBody>
                        <a:bodyPr/>
                        <a:lstStyle/>
                        <a:p>
                          <a:endParaRPr lang="en-US" sz="11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(-4.62)</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(0.16)</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(0.00)</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222822">
                    <a:tc>
                      <a:txBody>
                        <a:bodyPr/>
                        <a:lstStyle/>
                        <a:p>
                          <a:endParaRPr lang="en-US"/>
                        </a:p>
                      </a:txBody>
                      <a:tcPr marL="44450" marR="44450" marT="0" marB="0" anchor="b">
                        <a:lnL>
                          <a:noFill/>
                        </a:lnL>
                        <a:lnR>
                          <a:noFill/>
                        </a:lnR>
                        <a:lnT>
                          <a:noFill/>
                        </a:lnT>
                        <a:lnB>
                          <a:noFill/>
                        </a:lnB>
                        <a:blipFill rotWithShape="1">
                          <a:blip r:embed="rId2"/>
                          <a:stretch>
                            <a:fillRect l="-426" t="-400000" r="-264681" b="-1891892"/>
                          </a:stretch>
                        </a:blipFill>
                      </a:tcPr>
                    </a:tc>
                    <a:tc>
                      <a:txBody>
                        <a:bodyPr/>
                        <a:lstStyle/>
                        <a:p>
                          <a:pPr algn="ctr">
                            <a:spcAft>
                              <a:spcPts val="0"/>
                            </a:spcAft>
                          </a:pPr>
                          <a:r>
                            <a:rPr lang="de-DE" sz="1100">
                              <a:solidFill>
                                <a:srgbClr val="000000"/>
                              </a:solidFill>
                              <a:effectLst/>
                              <a:latin typeface="+mj-lt"/>
                              <a:ea typeface="Times New Roman"/>
                            </a:rPr>
                            <a:t>0.058***</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0.014</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0.014</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67640">
                    <a:tc>
                      <a:txBody>
                        <a:bodyPr/>
                        <a:lstStyle/>
                        <a:p>
                          <a:endParaRPr lang="en-US" sz="11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(4.23)</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(1.22)</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(1.45)</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97295">
                    <a:tc>
                      <a:txBody>
                        <a:bodyPr/>
                        <a:lstStyle/>
                        <a:p>
                          <a:endParaRPr lang="en-US"/>
                        </a:p>
                      </a:txBody>
                      <a:tcPr marL="44450" marR="44450" marT="0" marB="0" anchor="b">
                        <a:lnL>
                          <a:noFill/>
                        </a:lnL>
                        <a:lnR>
                          <a:noFill/>
                        </a:lnR>
                        <a:lnT>
                          <a:noFill/>
                        </a:lnT>
                        <a:lnB>
                          <a:noFill/>
                        </a:lnB>
                        <a:blipFill rotWithShape="1">
                          <a:blip r:embed="rId2"/>
                          <a:stretch>
                            <a:fillRect l="-426" t="-662500" r="-264681" b="-2003125"/>
                          </a:stretch>
                        </a:blipFill>
                      </a:tcPr>
                    </a:tc>
                    <a:tc>
                      <a:txBody>
                        <a:bodyPr/>
                        <a:lstStyle/>
                        <a:p>
                          <a:pPr algn="ctr">
                            <a:spcAft>
                              <a:spcPts val="0"/>
                            </a:spcAft>
                          </a:pPr>
                          <a:r>
                            <a:rPr lang="de-DE" sz="1100">
                              <a:solidFill>
                                <a:srgbClr val="000000"/>
                              </a:solidFill>
                              <a:effectLst/>
                              <a:latin typeface="+mj-lt"/>
                              <a:ea typeface="Times New Roman"/>
                            </a:rPr>
                            <a:t>0.790*</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0.365*</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0.345*</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67640">
                    <a:tc>
                      <a:txBody>
                        <a:bodyPr/>
                        <a:lstStyle/>
                        <a:p>
                          <a:endParaRPr lang="en-US" sz="11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(1.85)</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(1.88)</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(1.84)</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97168">
                    <a:tc>
                      <a:txBody>
                        <a:bodyPr/>
                        <a:lstStyle/>
                        <a:p>
                          <a:endParaRPr lang="en-US"/>
                        </a:p>
                      </a:txBody>
                      <a:tcPr marL="44450" marR="44450" marT="0" marB="0" anchor="b">
                        <a:lnL>
                          <a:noFill/>
                        </a:lnL>
                        <a:lnR>
                          <a:noFill/>
                        </a:lnR>
                        <a:lnT>
                          <a:noFill/>
                        </a:lnT>
                        <a:lnB>
                          <a:noFill/>
                        </a:lnB>
                        <a:blipFill rotWithShape="1">
                          <a:blip r:embed="rId2"/>
                          <a:stretch>
                            <a:fillRect l="-426" t="-850000" r="-264681" b="-1815625"/>
                          </a:stretch>
                        </a:blipFill>
                      </a:tcPr>
                    </a:tc>
                    <a:tc>
                      <a:txBody>
                        <a:bodyPr/>
                        <a:lstStyle/>
                        <a:p>
                          <a:pPr algn="ctr">
                            <a:spcAft>
                              <a:spcPts val="0"/>
                            </a:spcAft>
                          </a:pPr>
                          <a:r>
                            <a:rPr lang="de-DE" sz="1100">
                              <a:solidFill>
                                <a:srgbClr val="000000"/>
                              </a:solidFill>
                              <a:effectLst/>
                              <a:latin typeface="+mj-lt"/>
                              <a:ea typeface="Times New Roman"/>
                            </a:rPr>
                            <a:t>0.005***</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0.001</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0.002</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67640">
                    <a:tc>
                      <a:txBody>
                        <a:bodyPr/>
                        <a:lstStyle/>
                        <a:p>
                          <a:endParaRPr lang="en-US" sz="11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(4.87)</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(1.17)</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(1.66)</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95834">
                    <a:tc>
                      <a:txBody>
                        <a:bodyPr/>
                        <a:lstStyle/>
                        <a:p>
                          <a:endParaRPr lang="en-US"/>
                        </a:p>
                      </a:txBody>
                      <a:tcPr marL="44450" marR="44450" marT="0" marB="0" anchor="b">
                        <a:lnL>
                          <a:noFill/>
                        </a:lnL>
                        <a:lnR>
                          <a:noFill/>
                        </a:lnR>
                        <a:lnT>
                          <a:noFill/>
                        </a:lnT>
                        <a:lnB>
                          <a:noFill/>
                        </a:lnB>
                        <a:blipFill rotWithShape="1">
                          <a:blip r:embed="rId2"/>
                          <a:stretch>
                            <a:fillRect l="-426" t="-1037500" r="-264681" b="-1628125"/>
                          </a:stretch>
                        </a:blipFill>
                      </a:tcPr>
                    </a:tc>
                    <a:tc>
                      <a:txBody>
                        <a:bodyPr/>
                        <a:lstStyle/>
                        <a:p>
                          <a:pPr algn="ctr">
                            <a:spcAft>
                              <a:spcPts val="0"/>
                            </a:spcAft>
                          </a:pPr>
                          <a:r>
                            <a:rPr lang="de-DE" sz="1100">
                              <a:solidFill>
                                <a:srgbClr val="000000"/>
                              </a:solidFill>
                              <a:effectLst/>
                              <a:latin typeface="+mj-lt"/>
                              <a:ea typeface="Times New Roman"/>
                            </a:rPr>
                            <a:t>0.027</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-0.031***</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-0.028***</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67640">
                    <a:tc>
                      <a:txBody>
                        <a:bodyPr/>
                        <a:lstStyle/>
                        <a:p>
                          <a:endParaRPr lang="en-US" sz="11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(1.36)</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(-4.38)</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(-3.77)</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93802">
                    <a:tc>
                      <a:txBody>
                        <a:bodyPr/>
                        <a:lstStyle/>
                        <a:p>
                          <a:endParaRPr lang="en-US"/>
                        </a:p>
                      </a:txBody>
                      <a:tcPr marL="44450" marR="44450" marT="0" marB="0" anchor="b">
                        <a:lnL>
                          <a:noFill/>
                        </a:lnL>
                        <a:lnR>
                          <a:noFill/>
                        </a:lnR>
                        <a:lnT>
                          <a:noFill/>
                        </a:lnT>
                        <a:lnB>
                          <a:noFill/>
                        </a:lnB>
                        <a:blipFill rotWithShape="1">
                          <a:blip r:embed="rId2"/>
                          <a:stretch>
                            <a:fillRect l="-426" t="-1221875" r="-264681" b="-1443750"/>
                          </a:stretch>
                        </a:blipFill>
                      </a:tcPr>
                    </a:tc>
                    <a:tc>
                      <a:txBody>
                        <a:bodyPr/>
                        <a:lstStyle/>
                        <a:p>
                          <a:pPr algn="ctr">
                            <a:spcAft>
                              <a:spcPts val="0"/>
                            </a:spcAft>
                          </a:pPr>
                          <a:r>
                            <a:rPr lang="de-DE" sz="1100">
                              <a:solidFill>
                                <a:srgbClr val="000000"/>
                              </a:solidFill>
                              <a:effectLst/>
                              <a:latin typeface="+mj-lt"/>
                              <a:ea typeface="Times New Roman"/>
                            </a:rPr>
                            <a:t>0.723</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-1.707**</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-1.281</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67640">
                    <a:tc>
                      <a:txBody>
                        <a:bodyPr/>
                        <a:lstStyle/>
                        <a:p>
                          <a:endParaRPr lang="en-US" sz="11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(0.52)</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(-2.50)</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(-1.07)</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222822">
                    <a:tc>
                      <a:txBody>
                        <a:bodyPr/>
                        <a:lstStyle/>
                        <a:p>
                          <a:endParaRPr lang="en-US"/>
                        </a:p>
                      </a:txBody>
                      <a:tcPr marL="44450" marR="44450" marT="0" marB="0" anchor="b">
                        <a:lnL>
                          <a:noFill/>
                        </a:lnL>
                        <a:lnR>
                          <a:noFill/>
                        </a:lnR>
                        <a:lnT>
                          <a:noFill/>
                        </a:lnT>
                        <a:lnB>
                          <a:noFill/>
                        </a:lnB>
                        <a:blipFill rotWithShape="1">
                          <a:blip r:embed="rId2"/>
                          <a:stretch>
                            <a:fillRect l="-426" t="-1252778" r="-264681" b="-1105556"/>
                          </a:stretch>
                        </a:blipFill>
                      </a:tcPr>
                    </a:tc>
                    <a:tc>
                      <a:txBody>
                        <a:bodyPr/>
                        <a:lstStyle/>
                        <a:p>
                          <a:pPr algn="ctr">
                            <a:spcAft>
                              <a:spcPts val="0"/>
                            </a:spcAft>
                          </a:pPr>
                          <a:r>
                            <a:rPr lang="de-DE" sz="1100">
                              <a:solidFill>
                                <a:srgbClr val="000000"/>
                              </a:solidFill>
                              <a:effectLst/>
                              <a:latin typeface="+mj-lt"/>
                              <a:ea typeface="Times New Roman"/>
                            </a:rPr>
                            <a:t>-0.098</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-0.035</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-0.035</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67640">
                    <a:tc>
                      <a:txBody>
                        <a:bodyPr/>
                        <a:lstStyle/>
                        <a:p>
                          <a:endParaRPr lang="en-US" sz="11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(-1.44)</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(-0.69)</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(-0.59)</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215202">
                    <a:tc>
                      <a:txBody>
                        <a:bodyPr/>
                        <a:lstStyle/>
                        <a:p>
                          <a:endParaRPr lang="en-US"/>
                        </a:p>
                      </a:txBody>
                      <a:tcPr marL="44450" marR="44450" marT="0" marB="0" anchor="b">
                        <a:lnL>
                          <a:noFill/>
                        </a:lnL>
                        <a:lnR>
                          <a:noFill/>
                        </a:lnR>
                        <a:lnT>
                          <a:noFill/>
                        </a:lnT>
                        <a:lnB>
                          <a:noFill/>
                        </a:lnB>
                        <a:blipFill rotWithShape="1">
                          <a:blip r:embed="rId2"/>
                          <a:stretch>
                            <a:fillRect l="-426" t="-1471429" r="-264681" b="-957143"/>
                          </a:stretch>
                        </a:blipFill>
                      </a:tcPr>
                    </a:tc>
                    <a:tc>
                      <a:txBody>
                        <a:bodyPr/>
                        <a:lstStyle/>
                        <a:p>
                          <a:pPr algn="ctr">
                            <a:spcAft>
                              <a:spcPts val="0"/>
                            </a:spcAft>
                          </a:pPr>
                          <a:r>
                            <a:rPr lang="de-DE" sz="1100">
                              <a:solidFill>
                                <a:srgbClr val="000000"/>
                              </a:solidFill>
                              <a:effectLst/>
                              <a:latin typeface="+mj-lt"/>
                              <a:ea typeface="Times New Roman"/>
                            </a:rPr>
                            <a:t>-2.119</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0.839</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1.409*</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67640">
                    <a:tc>
                      <a:txBody>
                        <a:bodyPr/>
                        <a:lstStyle/>
                        <a:p>
                          <a:endParaRPr lang="en-US" sz="11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(-1.50)</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(1.11)</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(1.95)</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95580">
                    <a:tc>
                      <a:txBody>
                        <a:bodyPr/>
                        <a:lstStyle/>
                        <a:p>
                          <a:endParaRPr lang="en-US"/>
                        </a:p>
                      </a:txBody>
                      <a:tcPr marL="44450" marR="44450" marT="0" marB="0" anchor="b">
                        <a:lnL>
                          <a:noFill/>
                        </a:lnL>
                        <a:lnR>
                          <a:noFill/>
                        </a:lnR>
                        <a:lnT>
                          <a:noFill/>
                        </a:lnT>
                        <a:lnB>
                          <a:noFill/>
                        </a:lnB>
                        <a:blipFill rotWithShape="1">
                          <a:blip r:embed="rId2"/>
                          <a:stretch>
                            <a:fillRect l="-426" t="-1806250" r="-264681" b="-859375"/>
                          </a:stretch>
                        </a:blipFill>
                      </a:tcPr>
                    </a:tc>
                    <a:tc>
                      <a:txBody>
                        <a:bodyPr/>
                        <a:lstStyle/>
                        <a:p>
                          <a:pPr algn="ctr">
                            <a:spcAft>
                              <a:spcPts val="0"/>
                            </a:spcAft>
                          </a:pPr>
                          <a:r>
                            <a:rPr lang="de-DE" sz="1100">
                              <a:solidFill>
                                <a:srgbClr val="000000"/>
                              </a:solidFill>
                              <a:effectLst/>
                              <a:latin typeface="+mj-lt"/>
                              <a:ea typeface="Times New Roman"/>
                            </a:rPr>
                            <a:t>-0.017***</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-0.004</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-0.003</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67640">
                    <a:tc>
                      <a:txBody>
                        <a:bodyPr/>
                        <a:lstStyle/>
                        <a:p>
                          <a:endParaRPr lang="en-US" sz="11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(-3.52)</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(-1.41)</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(-1.09)</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213868">
                    <a:tc>
                      <a:txBody>
                        <a:bodyPr/>
                        <a:lstStyle/>
                        <a:p>
                          <a:endParaRPr lang="en-US"/>
                        </a:p>
                      </a:txBody>
                      <a:tcPr marL="44450" marR="44450" marT="0" marB="0" anchor="b">
                        <a:lnL>
                          <a:noFill/>
                        </a:lnL>
                        <a:lnR>
                          <a:noFill/>
                        </a:lnR>
                        <a:lnT>
                          <a:noFill/>
                        </a:lnT>
                        <a:lnB>
                          <a:noFill/>
                        </a:lnB>
                        <a:blipFill rotWithShape="1">
                          <a:blip r:embed="rId2"/>
                          <a:stretch>
                            <a:fillRect l="-426" t="-1820000" r="-264681" b="-608571"/>
                          </a:stretch>
                        </a:blipFill>
                      </a:tcPr>
                    </a:tc>
                    <a:tc>
                      <a:txBody>
                        <a:bodyPr/>
                        <a:lstStyle/>
                        <a:p>
                          <a:pPr algn="ctr">
                            <a:spcAft>
                              <a:spcPts val="0"/>
                            </a:spcAft>
                          </a:pPr>
                          <a:r>
                            <a:rPr lang="de-DE" sz="1100">
                              <a:solidFill>
                                <a:srgbClr val="000000"/>
                              </a:solidFill>
                              <a:effectLst/>
                              <a:latin typeface="+mj-lt"/>
                              <a:ea typeface="Times New Roman"/>
                            </a:rPr>
                            <a:t>-0.018</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-0.046</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-0.127***</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67640">
                    <a:tc>
                      <a:txBody>
                        <a:bodyPr/>
                        <a:lstStyle/>
                        <a:p>
                          <a:endParaRPr lang="en-US" sz="11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(-0.25)</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(-0.91)</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(-2.76)</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76721">
                    <a:tc>
                      <a:txBody>
                        <a:bodyPr/>
                        <a:lstStyle/>
                        <a:p>
                          <a:endParaRPr lang="en-US"/>
                        </a:p>
                      </a:txBody>
                      <a:tcPr marL="44450" marR="44450" marT="0" marB="0" anchor="b">
                        <a:lnL>
                          <a:noFill/>
                        </a:lnL>
                        <a:lnR>
                          <a:noFill/>
                        </a:lnR>
                        <a:lnT>
                          <a:noFill/>
                        </a:lnT>
                        <a:lnB>
                          <a:noFill/>
                        </a:lnB>
                        <a:blipFill rotWithShape="1">
                          <a:blip r:embed="rId2"/>
                          <a:stretch>
                            <a:fillRect l="-426" t="-2413793" r="-264681" b="-537931"/>
                          </a:stretch>
                        </a:blipFill>
                      </a:tcPr>
                    </a:tc>
                    <a:tc>
                      <a:txBody>
                        <a:bodyPr/>
                        <a:lstStyle/>
                        <a:p>
                          <a:pPr algn="ctr">
                            <a:spcAft>
                              <a:spcPts val="0"/>
                            </a:spcAft>
                          </a:pPr>
                          <a:r>
                            <a:rPr lang="de-DE" sz="1100">
                              <a:solidFill>
                                <a:srgbClr val="000000"/>
                              </a:solidFill>
                              <a:effectLst/>
                              <a:latin typeface="+mj-lt"/>
                              <a:ea typeface="Times New Roman"/>
                            </a:rPr>
                            <a:t>1.340***</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1.728***</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1.755***</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67640">
                    <a:tc>
                      <a:txBody>
                        <a:bodyPr/>
                        <a:lstStyle/>
                        <a:p>
                          <a:endParaRPr lang="en-US" sz="11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(19.17)</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(9.67)</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(8.65)</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95961">
                    <a:tc>
                      <a:txBody>
                        <a:bodyPr/>
                        <a:lstStyle/>
                        <a:p>
                          <a:endParaRPr lang="en-US"/>
                        </a:p>
                      </a:txBody>
                      <a:tcPr marL="44450" marR="44450" marT="0" marB="0" anchor="b">
                        <a:lnL>
                          <a:noFill/>
                        </a:lnL>
                        <a:lnR>
                          <a:noFill/>
                        </a:lnR>
                        <a:lnT>
                          <a:noFill/>
                        </a:lnT>
                        <a:lnB>
                          <a:noFill/>
                        </a:lnB>
                        <a:blipFill rotWithShape="1">
                          <a:blip r:embed="rId2"/>
                          <a:stretch>
                            <a:fillRect l="-426" t="-2362500" r="-264681" b="-303125"/>
                          </a:stretch>
                        </a:blipFill>
                      </a:tcPr>
                    </a:tc>
                    <a:tc>
                      <a:txBody>
                        <a:bodyPr/>
                        <a:lstStyle/>
                        <a:p>
                          <a:pPr algn="ctr">
                            <a:spcAft>
                              <a:spcPts val="0"/>
                            </a:spcAft>
                          </a:pPr>
                          <a:r>
                            <a:rPr lang="de-DE" sz="1100">
                              <a:solidFill>
                                <a:srgbClr val="000000"/>
                              </a:solidFill>
                              <a:effectLst/>
                              <a:latin typeface="+mj-lt"/>
                              <a:ea typeface="Times New Roman"/>
                            </a:rPr>
                            <a:t>-0.005</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-0.018</a:t>
                          </a:r>
                          <a:endParaRPr lang="en-US" sz="11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100">
                              <a:solidFill>
                                <a:srgbClr val="000000"/>
                              </a:solidFill>
                              <a:effectLst/>
                              <a:latin typeface="+mj-lt"/>
                              <a:ea typeface="Times New Roman"/>
                            </a:rPr>
                            <a:t>-0.129***</a:t>
                          </a:r>
                          <a:endParaRPr lang="en-US" sz="1100">
                            <a:solidFill>
                              <a:srgbClr val="000000"/>
                            </a:solidFill>
                            <a:effectLst/>
                            <a:latin typeface="+mj-lt"/>
                            <a:ea typeface="Calibri"/>
                          </a:endParaRPr>
                        </a:p>
                      </a:txBody>
                      <a:tcPr marL="44450" marR="44450" marT="0" marB="0" anchor="b">
                        <a:lnL>
                          <a:noFill/>
                        </a:lnL>
                        <a:lnR>
                          <a:noFill/>
                        </a:lnR>
                        <a:lnT>
                          <a:noFill/>
                        </a:lnT>
                        <a:lnB>
                          <a:noFill/>
                        </a:lnB>
                      </a:tcPr>
                    </a:tc>
                  </a:tr>
                  <a:tr h="167640">
                    <a:tc>
                      <a:txBody>
                        <a:bodyPr/>
                        <a:lstStyle/>
                        <a:p>
                          <a:endParaRPr lang="en-US" sz="1100" dirty="0">
                            <a:solidFill>
                              <a:srgbClr val="000000"/>
                            </a:solidFill>
                            <a:effectLst/>
                            <a:latin typeface="+mj-lt"/>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100">
                              <a:solidFill>
                                <a:srgbClr val="000000"/>
                              </a:solidFill>
                              <a:effectLst/>
                              <a:latin typeface="+mj-lt"/>
                              <a:ea typeface="Times New Roman"/>
                            </a:rPr>
                            <a:t>(-0.81)</a:t>
                          </a:r>
                          <a:endParaRPr lang="en-US" sz="11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100">
                              <a:solidFill>
                                <a:srgbClr val="000000"/>
                              </a:solidFill>
                              <a:effectLst/>
                              <a:latin typeface="+mj-lt"/>
                              <a:ea typeface="Times New Roman"/>
                            </a:rPr>
                            <a:t>(-1.34)</a:t>
                          </a:r>
                          <a:endParaRPr lang="en-US" sz="11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100">
                              <a:solidFill>
                                <a:srgbClr val="000000"/>
                              </a:solidFill>
                              <a:effectLst/>
                              <a:latin typeface="+mj-lt"/>
                              <a:ea typeface="Times New Roman"/>
                            </a:rPr>
                            <a:t>(-17.37)</a:t>
                          </a:r>
                          <a:endParaRPr lang="en-US" sz="11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167640">
                    <a:tc>
                      <a:txBody>
                        <a:bodyPr/>
                        <a:lstStyle/>
                        <a:p>
                          <a:endParaRPr lang="en-US"/>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blipFill rotWithShape="1">
                          <a:blip r:embed="rId2"/>
                          <a:stretch>
                            <a:fillRect l="-426" t="-3022222" r="-264681" b="-155556"/>
                          </a:stretch>
                        </a:blipFill>
                      </a:tcPr>
                    </a:tc>
                    <a:tc>
                      <a:txBody>
                        <a:bodyPr/>
                        <a:lstStyle/>
                        <a:p>
                          <a:pPr algn="ctr">
                            <a:spcAft>
                              <a:spcPts val="0"/>
                            </a:spcAft>
                          </a:pPr>
                          <a:r>
                            <a:rPr lang="de-DE" sz="1100">
                              <a:solidFill>
                                <a:srgbClr val="000000"/>
                              </a:solidFill>
                              <a:effectLst/>
                              <a:latin typeface="+mj-lt"/>
                              <a:ea typeface="Times New Roman"/>
                            </a:rPr>
                            <a:t>7,051</a:t>
                          </a:r>
                          <a:endParaRPr lang="en-US" sz="11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100">
                              <a:solidFill>
                                <a:srgbClr val="000000"/>
                              </a:solidFill>
                              <a:effectLst/>
                              <a:latin typeface="+mj-lt"/>
                              <a:ea typeface="Times New Roman"/>
                            </a:rPr>
                            <a:t>7,294</a:t>
                          </a:r>
                          <a:endParaRPr lang="en-US" sz="11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100">
                              <a:solidFill>
                                <a:srgbClr val="000000"/>
                              </a:solidFill>
                              <a:effectLst/>
                              <a:latin typeface="+mj-lt"/>
                              <a:ea typeface="Times New Roman"/>
                            </a:rPr>
                            <a:t>3,687</a:t>
                          </a:r>
                          <a:endParaRPr lang="en-US" sz="11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167640">
                    <a:tc>
                      <a:txBody>
                        <a:bodyPr/>
                        <a:lstStyle/>
                        <a:p>
                          <a:endParaRPr lang="en-US"/>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blipFill rotWithShape="1">
                          <a:blip r:embed="rId2"/>
                          <a:stretch>
                            <a:fillRect l="-426" t="-3010714" r="-264681" b="-50000"/>
                          </a:stretch>
                        </a:blipFill>
                      </a:tcPr>
                    </a:tc>
                    <a:tc>
                      <a:txBody>
                        <a:bodyPr/>
                        <a:lstStyle/>
                        <a:p>
                          <a:pPr algn="ctr">
                            <a:spcAft>
                              <a:spcPts val="0"/>
                            </a:spcAft>
                          </a:pPr>
                          <a:r>
                            <a:rPr lang="de-DE" sz="1100" dirty="0">
                              <a:solidFill>
                                <a:srgbClr val="000000"/>
                              </a:solidFill>
                              <a:effectLst/>
                              <a:latin typeface="+mj-lt"/>
                              <a:ea typeface="Times New Roman"/>
                            </a:rPr>
                            <a:t>55.77%</a:t>
                          </a:r>
                          <a:endParaRPr lang="en-US" sz="11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100">
                              <a:solidFill>
                                <a:srgbClr val="000000"/>
                              </a:solidFill>
                              <a:effectLst/>
                              <a:latin typeface="+mj-lt"/>
                              <a:ea typeface="Times New Roman"/>
                            </a:rPr>
                            <a:t>44.24%</a:t>
                          </a:r>
                          <a:endParaRPr lang="en-US" sz="11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100" dirty="0">
                              <a:solidFill>
                                <a:srgbClr val="000000"/>
                              </a:solidFill>
                              <a:effectLst/>
                              <a:latin typeface="+mj-lt"/>
                              <a:ea typeface="Times New Roman"/>
                            </a:rPr>
                            <a:t>49.03%</a:t>
                          </a:r>
                          <a:endParaRPr lang="en-US" sz="11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mc:Fallback>
      </mc:AlternateContent>
      <p:sp>
        <p:nvSpPr>
          <p:cNvPr id="2" name="Title 1"/>
          <p:cNvSpPr>
            <a:spLocks noGrp="1"/>
          </p:cNvSpPr>
          <p:nvPr>
            <p:ph type="title"/>
          </p:nvPr>
        </p:nvSpPr>
        <p:spPr/>
        <p:txBody>
          <a:bodyPr/>
          <a:lstStyle/>
          <a:p>
            <a:r>
              <a:rPr lang="de-DE" dirty="0" smtClean="0"/>
              <a:t>Table 8. Moral </a:t>
            </a:r>
            <a:r>
              <a:rPr lang="de-DE" dirty="0" err="1" smtClean="0"/>
              <a:t>Hazard</a:t>
            </a:r>
            <a:r>
              <a:rPr lang="de-DE" dirty="0" smtClean="0"/>
              <a:t> and </a:t>
            </a:r>
            <a:r>
              <a:rPr lang="de-DE" dirty="0" err="1" smtClean="0"/>
              <a:t>Regulatory</a:t>
            </a:r>
            <a:r>
              <a:rPr lang="de-DE" dirty="0" smtClean="0"/>
              <a:t> Arbitrage (</a:t>
            </a:r>
            <a:r>
              <a:rPr lang="de-DE" dirty="0" err="1" smtClean="0"/>
              <a:t>cont‘d</a:t>
            </a:r>
            <a:r>
              <a:rPr lang="de-DE" dirty="0" smtClean="0"/>
              <a:t>)</a:t>
            </a:r>
            <a:endParaRPr lang="en-US" dirty="0"/>
          </a:p>
        </p:txBody>
      </p:sp>
      <p:sp>
        <p:nvSpPr>
          <p:cNvPr id="3" name="Content Placeholder 2"/>
          <p:cNvSpPr>
            <a:spLocks noGrp="1"/>
          </p:cNvSpPr>
          <p:nvPr>
            <p:ph idx="1"/>
          </p:nvPr>
        </p:nvSpPr>
        <p:spPr>
          <a:xfrm>
            <a:off x="5457056" y="1052736"/>
            <a:ext cx="4602162" cy="863377"/>
          </a:xfrm>
        </p:spPr>
        <p:txBody>
          <a:bodyPr/>
          <a:lstStyle/>
          <a:p>
            <a:r>
              <a:rPr lang="de-DE" sz="1700" dirty="0" err="1" smtClean="0"/>
              <a:t>Subperiod</a:t>
            </a:r>
            <a:r>
              <a:rPr lang="de-DE" sz="1700" dirty="0" smtClean="0"/>
              <a:t> </a:t>
            </a:r>
            <a:r>
              <a:rPr lang="de-DE" sz="1700" dirty="0" err="1" smtClean="0"/>
              <a:t>regressions</a:t>
            </a:r>
            <a:r>
              <a:rPr lang="de-DE" sz="1700" dirty="0" smtClean="0"/>
              <a:t> </a:t>
            </a:r>
            <a:r>
              <a:rPr lang="de-DE" sz="1700" dirty="0" err="1" smtClean="0"/>
              <a:t>support</a:t>
            </a:r>
            <a:r>
              <a:rPr lang="de-DE" sz="1700" dirty="0" smtClean="0"/>
              <a:t> </a:t>
            </a:r>
            <a:r>
              <a:rPr lang="de-DE" sz="1700" dirty="0" err="1" smtClean="0"/>
              <a:t>risk</a:t>
            </a:r>
            <a:r>
              <a:rPr lang="de-DE" sz="1700" dirty="0" smtClean="0"/>
              <a:t> </a:t>
            </a:r>
            <a:r>
              <a:rPr lang="de-DE" sz="1700" dirty="0" err="1" smtClean="0"/>
              <a:t>shifting</a:t>
            </a:r>
            <a:r>
              <a:rPr lang="de-DE" sz="1700" dirty="0" smtClean="0"/>
              <a:t> and </a:t>
            </a:r>
            <a:r>
              <a:rPr lang="de-DE" sz="1700" dirty="0" err="1" smtClean="0"/>
              <a:t>regulatory</a:t>
            </a:r>
            <a:r>
              <a:rPr lang="de-DE" sz="1700" dirty="0" smtClean="0"/>
              <a:t> </a:t>
            </a:r>
            <a:r>
              <a:rPr lang="de-DE" sz="1700" dirty="0" err="1" smtClean="0"/>
              <a:t>arbitrage</a:t>
            </a:r>
            <a:r>
              <a:rPr lang="de-DE" sz="1700" dirty="0" smtClean="0"/>
              <a:t> </a:t>
            </a:r>
            <a:r>
              <a:rPr lang="de-DE" sz="1700" dirty="0" err="1" smtClean="0"/>
              <a:t>motive</a:t>
            </a:r>
            <a:r>
              <a:rPr lang="de-DE" sz="1700" dirty="0" smtClean="0"/>
              <a:t> of </a:t>
            </a:r>
            <a:r>
              <a:rPr lang="de-DE" sz="1700" dirty="0" err="1" smtClean="0"/>
              <a:t>banks</a:t>
            </a:r>
            <a:r>
              <a:rPr lang="de-DE" sz="1700" dirty="0" smtClean="0"/>
              <a:t> </a:t>
            </a:r>
            <a:r>
              <a:rPr lang="de-DE" sz="1700" dirty="0" err="1" smtClean="0"/>
              <a:t>to</a:t>
            </a:r>
            <a:r>
              <a:rPr lang="de-DE" sz="1700" dirty="0" smtClean="0"/>
              <a:t> </a:t>
            </a:r>
            <a:r>
              <a:rPr lang="de-DE" sz="1700" dirty="0" err="1" smtClean="0"/>
              <a:t>invest</a:t>
            </a:r>
            <a:r>
              <a:rPr lang="de-DE" sz="1700" dirty="0" smtClean="0"/>
              <a:t> in </a:t>
            </a:r>
            <a:r>
              <a:rPr lang="de-DE" sz="1700" dirty="0" err="1" smtClean="0"/>
              <a:t>sovereign</a:t>
            </a:r>
            <a:r>
              <a:rPr lang="de-DE" sz="1700" dirty="0" smtClean="0"/>
              <a:t> </a:t>
            </a:r>
            <a:r>
              <a:rPr lang="de-DE" sz="1700" dirty="0" err="1" smtClean="0"/>
              <a:t>debt</a:t>
            </a:r>
            <a:r>
              <a:rPr lang="de-DE" sz="1700" dirty="0" smtClean="0"/>
              <a:t>.</a:t>
            </a:r>
          </a:p>
          <a:p>
            <a:endParaRPr lang="de-DE" sz="1700" dirty="0"/>
          </a:p>
          <a:p>
            <a:r>
              <a:rPr lang="de-DE" sz="1700" dirty="0" err="1" smtClean="0"/>
              <a:t>Risk</a:t>
            </a:r>
            <a:r>
              <a:rPr lang="de-DE" sz="1700" dirty="0" smtClean="0"/>
              <a:t> </a:t>
            </a:r>
            <a:r>
              <a:rPr lang="de-DE" sz="1700" dirty="0" err="1" smtClean="0"/>
              <a:t>shifting</a:t>
            </a:r>
            <a:r>
              <a:rPr lang="de-DE" sz="1700" dirty="0" smtClean="0"/>
              <a:t> still </a:t>
            </a:r>
            <a:r>
              <a:rPr lang="de-DE" sz="1700" dirty="0" err="1" smtClean="0"/>
              <a:t>important</a:t>
            </a:r>
            <a:r>
              <a:rPr lang="de-DE" sz="1700" dirty="0" smtClean="0"/>
              <a:t> </a:t>
            </a:r>
            <a:r>
              <a:rPr lang="de-DE" sz="1700" dirty="0" err="1" smtClean="0"/>
              <a:t>factor</a:t>
            </a:r>
            <a:r>
              <a:rPr lang="de-DE" sz="1700" dirty="0" smtClean="0"/>
              <a:t> </a:t>
            </a:r>
            <a:r>
              <a:rPr lang="de-DE" sz="1700" dirty="0" err="1" smtClean="0"/>
              <a:t>when</a:t>
            </a:r>
            <a:r>
              <a:rPr lang="de-DE" sz="1700" dirty="0" smtClean="0"/>
              <a:t> </a:t>
            </a:r>
            <a:r>
              <a:rPr lang="de-DE" sz="1700" dirty="0" err="1" smtClean="0"/>
              <a:t>home</a:t>
            </a:r>
            <a:r>
              <a:rPr lang="de-DE" sz="1700" dirty="0" smtClean="0"/>
              <a:t> </a:t>
            </a:r>
            <a:r>
              <a:rPr lang="de-DE" sz="1700" dirty="0" err="1" smtClean="0"/>
              <a:t>bias</a:t>
            </a:r>
            <a:r>
              <a:rPr lang="de-DE" sz="1700" dirty="0" smtClean="0"/>
              <a:t> </a:t>
            </a:r>
            <a:r>
              <a:rPr lang="de-DE" sz="1700" dirty="0" err="1" smtClean="0"/>
              <a:t>is</a:t>
            </a:r>
            <a:r>
              <a:rPr lang="de-DE" sz="1700" dirty="0" smtClean="0"/>
              <a:t> </a:t>
            </a:r>
            <a:r>
              <a:rPr lang="de-DE" sz="1700" dirty="0" err="1" smtClean="0"/>
              <a:t>increasing</a:t>
            </a:r>
            <a:r>
              <a:rPr lang="de-DE" sz="1700" dirty="0" smtClean="0"/>
              <a:t> in </a:t>
            </a:r>
            <a:r>
              <a:rPr lang="de-DE" sz="1700" dirty="0" err="1" smtClean="0"/>
              <a:t>later</a:t>
            </a:r>
            <a:r>
              <a:rPr lang="de-DE" sz="1700" dirty="0" smtClean="0"/>
              <a:t> </a:t>
            </a:r>
            <a:r>
              <a:rPr lang="de-DE" sz="1700" dirty="0" err="1" smtClean="0"/>
              <a:t>periods</a:t>
            </a:r>
            <a:r>
              <a:rPr lang="de-DE" sz="1700" dirty="0" smtClean="0"/>
              <a:t>.</a:t>
            </a:r>
            <a:endParaRPr lang="en-US" sz="1700" dirty="0"/>
          </a:p>
        </p:txBody>
      </p:sp>
      <p:sp>
        <p:nvSpPr>
          <p:cNvPr id="5" name="Ellipse 2"/>
          <p:cNvSpPr/>
          <p:nvPr/>
        </p:nvSpPr>
        <p:spPr>
          <a:xfrm>
            <a:off x="4088904" y="2924944"/>
            <a:ext cx="983928" cy="5554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2"/>
          <p:cNvSpPr/>
          <p:nvPr/>
        </p:nvSpPr>
        <p:spPr>
          <a:xfrm>
            <a:off x="1640632" y="2575198"/>
            <a:ext cx="983928" cy="5554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2"/>
          <p:cNvSpPr/>
          <p:nvPr/>
        </p:nvSpPr>
        <p:spPr>
          <a:xfrm>
            <a:off x="2792760" y="2924944"/>
            <a:ext cx="983928" cy="5554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830305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Table 9. Moral </a:t>
            </a:r>
            <a:r>
              <a:rPr lang="de-DE" dirty="0" err="1" smtClean="0"/>
              <a:t>Suasion</a:t>
            </a:r>
            <a:endParaRPr lang="en-US" dirty="0"/>
          </a:p>
        </p:txBody>
      </p:sp>
      <p:sp>
        <p:nvSpPr>
          <p:cNvPr id="3" name="Content Placeholder 2"/>
          <p:cNvSpPr>
            <a:spLocks noGrp="1"/>
          </p:cNvSpPr>
          <p:nvPr>
            <p:ph idx="1"/>
          </p:nvPr>
        </p:nvSpPr>
        <p:spPr>
          <a:xfrm>
            <a:off x="297572" y="4293096"/>
            <a:ext cx="9283700" cy="503337"/>
          </a:xfrm>
        </p:spPr>
        <p:txBody>
          <a:bodyPr/>
          <a:lstStyle/>
          <a:p>
            <a:r>
              <a:rPr lang="de-DE" dirty="0" smtClean="0"/>
              <a:t>GIPSI </a:t>
            </a:r>
            <a:r>
              <a:rPr lang="de-DE" dirty="0" err="1" smtClean="0"/>
              <a:t>banks</a:t>
            </a:r>
            <a:r>
              <a:rPr lang="de-DE" dirty="0" smtClean="0"/>
              <a:t> </a:t>
            </a:r>
            <a:r>
              <a:rPr lang="de-DE" dirty="0" err="1" smtClean="0"/>
              <a:t>that</a:t>
            </a:r>
            <a:r>
              <a:rPr lang="de-DE" dirty="0" smtClean="0"/>
              <a:t> </a:t>
            </a:r>
            <a:r>
              <a:rPr lang="de-DE" dirty="0" err="1" smtClean="0"/>
              <a:t>have</a:t>
            </a:r>
            <a:r>
              <a:rPr lang="de-DE" dirty="0" smtClean="0"/>
              <a:t> not </a:t>
            </a:r>
            <a:r>
              <a:rPr lang="de-DE" dirty="0" err="1" smtClean="0"/>
              <a:t>been</a:t>
            </a:r>
            <a:r>
              <a:rPr lang="de-DE" dirty="0" smtClean="0"/>
              <a:t> </a:t>
            </a:r>
            <a:r>
              <a:rPr lang="de-DE" dirty="0" err="1" smtClean="0"/>
              <a:t>bailed</a:t>
            </a:r>
            <a:r>
              <a:rPr lang="de-DE" dirty="0" smtClean="0"/>
              <a:t> out </a:t>
            </a:r>
            <a:r>
              <a:rPr lang="de-DE" dirty="0" err="1" smtClean="0"/>
              <a:t>have</a:t>
            </a:r>
            <a:r>
              <a:rPr lang="de-DE" dirty="0" smtClean="0"/>
              <a:t> substantial GIPSI </a:t>
            </a:r>
            <a:r>
              <a:rPr lang="de-DE" dirty="0" err="1" smtClean="0"/>
              <a:t>exposures</a:t>
            </a:r>
            <a:r>
              <a:rPr lang="de-DE" dirty="0" smtClean="0"/>
              <a:t>.</a:t>
            </a:r>
          </a:p>
          <a:p>
            <a:endParaRPr lang="de-DE" dirty="0"/>
          </a:p>
          <a:p>
            <a:r>
              <a:rPr lang="de-DE" dirty="0" err="1" smtClean="0"/>
              <a:t>Results</a:t>
            </a:r>
            <a:r>
              <a:rPr lang="de-DE" dirty="0" smtClean="0"/>
              <a:t> </a:t>
            </a:r>
            <a:r>
              <a:rPr lang="de-DE" dirty="0" err="1" smtClean="0"/>
              <a:t>relating</a:t>
            </a:r>
            <a:r>
              <a:rPr lang="de-DE" dirty="0" smtClean="0"/>
              <a:t> </a:t>
            </a:r>
            <a:r>
              <a:rPr lang="de-DE" dirty="0" err="1" smtClean="0"/>
              <a:t>to</a:t>
            </a:r>
            <a:r>
              <a:rPr lang="de-DE" dirty="0" smtClean="0"/>
              <a:t> </a:t>
            </a:r>
            <a:r>
              <a:rPr lang="de-DE" dirty="0" err="1" smtClean="0"/>
              <a:t>regulatory</a:t>
            </a:r>
            <a:r>
              <a:rPr lang="de-DE" dirty="0" smtClean="0"/>
              <a:t> </a:t>
            </a:r>
            <a:r>
              <a:rPr lang="de-DE" dirty="0" err="1" smtClean="0"/>
              <a:t>arbitrage</a:t>
            </a:r>
            <a:r>
              <a:rPr lang="de-DE" dirty="0" smtClean="0"/>
              <a:t> and </a:t>
            </a:r>
            <a:r>
              <a:rPr lang="de-DE" dirty="0" err="1" smtClean="0"/>
              <a:t>moral</a:t>
            </a:r>
            <a:r>
              <a:rPr lang="de-DE" dirty="0" smtClean="0"/>
              <a:t> </a:t>
            </a:r>
            <a:r>
              <a:rPr lang="de-DE" dirty="0" err="1" smtClean="0"/>
              <a:t>hazard</a:t>
            </a:r>
            <a:r>
              <a:rPr lang="de-DE" dirty="0" smtClean="0"/>
              <a:t> </a:t>
            </a:r>
            <a:r>
              <a:rPr lang="de-DE" dirty="0" err="1" smtClean="0"/>
              <a:t>cannot</a:t>
            </a:r>
            <a:r>
              <a:rPr lang="de-DE" dirty="0" smtClean="0"/>
              <a:t> </a:t>
            </a:r>
            <a:r>
              <a:rPr lang="de-DE" dirty="0" err="1" smtClean="0"/>
              <a:t>be</a:t>
            </a:r>
            <a:r>
              <a:rPr lang="de-DE" dirty="0" smtClean="0"/>
              <a:t> </a:t>
            </a:r>
            <a:r>
              <a:rPr lang="de-DE" dirty="0" err="1" smtClean="0"/>
              <a:t>explained</a:t>
            </a:r>
            <a:r>
              <a:rPr lang="de-DE" dirty="0" smtClean="0"/>
              <a:t> </a:t>
            </a:r>
            <a:r>
              <a:rPr lang="de-DE" dirty="0" err="1" smtClean="0"/>
              <a:t>by</a:t>
            </a:r>
            <a:r>
              <a:rPr lang="de-DE" dirty="0" smtClean="0"/>
              <a:t> </a:t>
            </a:r>
            <a:r>
              <a:rPr lang="de-DE" dirty="0" err="1" smtClean="0"/>
              <a:t>moral</a:t>
            </a:r>
            <a:r>
              <a:rPr lang="de-DE" dirty="0" smtClean="0"/>
              <a:t> </a:t>
            </a:r>
            <a:r>
              <a:rPr lang="de-DE" dirty="0" err="1" smtClean="0"/>
              <a:t>suasion</a:t>
            </a:r>
            <a:r>
              <a:rPr lang="de-DE" dirty="0" smtClean="0"/>
              <a:t>.</a:t>
            </a:r>
          </a:p>
          <a:p>
            <a:endParaRPr lang="de-DE" dirty="0"/>
          </a:p>
          <a:p>
            <a:r>
              <a:rPr lang="de-DE" dirty="0" smtClean="0"/>
              <a:t>Do large </a:t>
            </a:r>
            <a:r>
              <a:rPr lang="de-DE" dirty="0" err="1" smtClean="0"/>
              <a:t>exposures</a:t>
            </a:r>
            <a:r>
              <a:rPr lang="de-DE" dirty="0" smtClean="0"/>
              <a:t> of </a:t>
            </a:r>
            <a:r>
              <a:rPr lang="de-DE" dirty="0" err="1" smtClean="0"/>
              <a:t>intervened</a:t>
            </a:r>
            <a:r>
              <a:rPr lang="de-DE" dirty="0" smtClean="0"/>
              <a:t> non-GIPSI </a:t>
            </a:r>
            <a:r>
              <a:rPr lang="de-DE" dirty="0" err="1" smtClean="0"/>
              <a:t>banks</a:t>
            </a:r>
            <a:r>
              <a:rPr lang="de-DE" dirty="0" smtClean="0"/>
              <a:t> </a:t>
            </a:r>
            <a:r>
              <a:rPr lang="de-DE" dirty="0" err="1" smtClean="0"/>
              <a:t>reflect</a:t>
            </a:r>
            <a:r>
              <a:rPr lang="de-DE" dirty="0" smtClean="0"/>
              <a:t> </a:t>
            </a:r>
            <a:r>
              <a:rPr lang="de-DE" dirty="0" err="1" smtClean="0"/>
              <a:t>ill-designed</a:t>
            </a:r>
            <a:r>
              <a:rPr lang="de-DE" dirty="0" smtClean="0"/>
              <a:t> </a:t>
            </a:r>
            <a:r>
              <a:rPr lang="de-DE" dirty="0" err="1" smtClean="0"/>
              <a:t>bailout</a:t>
            </a:r>
            <a:r>
              <a:rPr lang="de-DE" dirty="0" smtClean="0"/>
              <a:t>- </a:t>
            </a:r>
            <a:r>
              <a:rPr lang="de-DE" dirty="0" err="1" smtClean="0"/>
              <a:t>programs</a:t>
            </a:r>
            <a:r>
              <a:rPr lang="de-DE" dirty="0" smtClean="0"/>
              <a:t>?</a:t>
            </a:r>
            <a:endParaRPr lang="en-US" dirty="0"/>
          </a:p>
        </p:txBody>
      </p:sp>
      <mc:AlternateContent xmlns:mc="http://schemas.openxmlformats.org/markup-compatibility/2006">
        <mc:Choice xmlns:a14="http://schemas.microsoft.com/office/drawing/2010/main" Requires="a14">
          <p:graphicFrame>
            <p:nvGraphicFramePr>
              <p:cNvPr id="4" name="Table 3"/>
              <p:cNvGraphicFramePr>
                <a:graphicFrameLocks noGrp="1"/>
              </p:cNvGraphicFramePr>
              <p:nvPr>
                <p:extLst>
                  <p:ext uri="{D42A27DB-BD31-4B8C-83A1-F6EECF244321}">
                    <p14:modId xmlns:p14="http://schemas.microsoft.com/office/powerpoint/2010/main" val="2568120169"/>
                  </p:ext>
                </p:extLst>
              </p:nvPr>
            </p:nvGraphicFramePr>
            <p:xfrm>
              <a:off x="560512" y="1124744"/>
              <a:ext cx="8448168" cy="3017901"/>
            </p:xfrm>
            <a:graphic>
              <a:graphicData uri="http://schemas.openxmlformats.org/drawingml/2006/table">
                <a:tbl>
                  <a:tblPr firstRow="1" firstCol="1" bandRow="1"/>
                  <a:tblGrid>
                    <a:gridCol w="2112042"/>
                    <a:gridCol w="2112042"/>
                    <a:gridCol w="2112042"/>
                    <a:gridCol w="2112042"/>
                  </a:tblGrid>
                  <a:tr h="0">
                    <a:tc>
                      <a:txBody>
                        <a:bodyPr/>
                        <a:lstStyle/>
                        <a:p>
                          <a:pPr>
                            <a:spcAft>
                              <a:spcPts val="0"/>
                            </a:spcAft>
                          </a:pPr>
                          <a:r>
                            <a:rPr lang="en-US" sz="1400" b="1">
                              <a:solidFill>
                                <a:srgbClr val="000000"/>
                              </a:solidFill>
                              <a:effectLst/>
                              <a:latin typeface="+mj-lt"/>
                              <a:ea typeface="Times New Roman"/>
                            </a:rPr>
                            <a:t> </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b="1">
                              <a:solidFill>
                                <a:srgbClr val="000000"/>
                              </a:solidFill>
                              <a:effectLst/>
                              <a:latin typeface="+mj-lt"/>
                              <a:ea typeface="Times New Roman"/>
                            </a:rPr>
                            <a:t>(1)</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b="1">
                              <a:solidFill>
                                <a:srgbClr val="000000"/>
                              </a:solidFill>
                              <a:effectLst/>
                              <a:latin typeface="+mj-lt"/>
                              <a:ea typeface="Times New Roman"/>
                            </a:rPr>
                            <a:t>(2)</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b="1">
                              <a:solidFill>
                                <a:srgbClr val="000000"/>
                              </a:solidFill>
                              <a:effectLst/>
                              <a:latin typeface="+mj-lt"/>
                              <a:ea typeface="Times New Roman"/>
                            </a:rPr>
                            <a:t>(3)</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0">
                    <a:tc>
                      <a:txBody>
                        <a:bodyPr/>
                        <a:lstStyle/>
                        <a:p>
                          <a:pPr>
                            <a:spcAft>
                              <a:spcPts val="0"/>
                            </a:spcAft>
                          </a:pPr>
                          <a:r>
                            <a:rPr lang="de-DE" sz="1400" b="1">
                              <a:solidFill>
                                <a:srgbClr val="000000"/>
                              </a:solidFill>
                              <a:effectLst/>
                              <a:latin typeface="+mj-lt"/>
                              <a:ea typeface="Times New Roman"/>
                            </a:rPr>
                            <a:t> </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All Banks</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GIPSI Banks</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Non-GIPSI Banks</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0">
                    <a:tc>
                      <a:txBody>
                        <a:bodyPr/>
                        <a:lstStyle/>
                        <a:p>
                          <a:pPr>
                            <a:spcAft>
                              <a:spcPts val="0"/>
                            </a:spcAft>
                          </a:pPr>
                          <a14:m>
                            <m:oMathPara xmlns:m="http://schemas.openxmlformats.org/officeDocument/2006/math">
                              <m:oMathParaPr>
                                <m:jc m:val="left"/>
                              </m:oMathParaPr>
                              <m:oMath xmlns:m="http://schemas.openxmlformats.org/officeDocument/2006/math">
                                <m:sSub>
                                  <m:sSubPr>
                                    <m:ctrlPr>
                                      <a:rPr lang="en-US" sz="1400" i="1">
                                        <a:solidFill>
                                          <a:srgbClr val="000000"/>
                                        </a:solidFill>
                                        <a:effectLst/>
                                        <a:latin typeface="+mj-lt"/>
                                        <a:ea typeface="Calibri"/>
                                      </a:rPr>
                                    </m:ctrlPr>
                                  </m:sSubPr>
                                  <m:e>
                                    <m:acc>
                                      <m:accPr>
                                        <m:chr m:val="̂"/>
                                        <m:ctrlPr>
                                          <a:rPr lang="en-US" sz="1400" i="1">
                                            <a:solidFill>
                                              <a:srgbClr val="000000"/>
                                            </a:solidFill>
                                            <a:effectLst/>
                                            <a:latin typeface="+mj-lt"/>
                                            <a:ea typeface="Calibri"/>
                                          </a:rPr>
                                        </m:ctrlPr>
                                      </m:accPr>
                                      <m:e>
                                        <m:r>
                                          <a:rPr lang="en-US" sz="1400" i="1">
                                            <a:solidFill>
                                              <a:srgbClr val="000000"/>
                                            </a:solidFill>
                                            <a:effectLst/>
                                            <a:latin typeface="+mj-lt"/>
                                            <a:ea typeface="Calibri"/>
                                          </a:rPr>
                                          <m:t>𝛽</m:t>
                                        </m:r>
                                      </m:e>
                                    </m:acc>
                                  </m:e>
                                  <m:sub>
                                    <m:r>
                                      <a:rPr lang="en-US" sz="1400" i="1">
                                        <a:solidFill>
                                          <a:srgbClr val="000000"/>
                                        </a:solidFill>
                                        <a:effectLst/>
                                        <a:latin typeface="+mj-lt"/>
                                        <a:ea typeface="Calibri"/>
                                      </a:rPr>
                                      <m:t>𝐺𝐼𝑃𝑆𝐼</m:t>
                                    </m:r>
                                  </m:sub>
                                </m:sSub>
                              </m:oMath>
                            </m:oMathPara>
                          </a14:m>
                          <a:endParaRPr lang="en-US" sz="1400" dirty="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0.086</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0.202***</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-0.006</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0">
                    <a:tc>
                      <a:txBody>
                        <a:bodyPr/>
                        <a:lstStyle/>
                        <a:p>
                          <a:endParaRPr lang="en-US" sz="14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(1.38)</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(2.92)</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(-0.11)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pPr>
                            <a:spcAft>
                              <a:spcPts val="0"/>
                            </a:spcAft>
                          </a:pPr>
                          <a14:m>
                            <m:oMathPara xmlns:m="http://schemas.openxmlformats.org/officeDocument/2006/math">
                              <m:oMathParaPr>
                                <m:jc m:val="left"/>
                              </m:oMathParaPr>
                              <m:oMath xmlns:m="http://schemas.openxmlformats.org/officeDocument/2006/math">
                                <m:sSub>
                                  <m:sSubPr>
                                    <m:ctrlPr>
                                      <a:rPr lang="en-US" sz="1400" i="1">
                                        <a:solidFill>
                                          <a:srgbClr val="000000"/>
                                        </a:solidFill>
                                        <a:effectLst/>
                                        <a:latin typeface="+mj-lt"/>
                                        <a:ea typeface="Calibri"/>
                                      </a:rPr>
                                    </m:ctrlPr>
                                  </m:sSubPr>
                                  <m:e>
                                    <m:acc>
                                      <m:accPr>
                                        <m:chr m:val="̂"/>
                                        <m:ctrlPr>
                                          <a:rPr lang="en-US" sz="1400" i="1">
                                            <a:solidFill>
                                              <a:srgbClr val="000000"/>
                                            </a:solidFill>
                                            <a:effectLst/>
                                            <a:latin typeface="+mj-lt"/>
                                            <a:ea typeface="Calibri"/>
                                          </a:rPr>
                                        </m:ctrlPr>
                                      </m:accPr>
                                      <m:e>
                                        <m:r>
                                          <a:rPr lang="en-US" sz="1400" i="1">
                                            <a:solidFill>
                                              <a:srgbClr val="000000"/>
                                            </a:solidFill>
                                            <a:effectLst/>
                                            <a:latin typeface="+mj-lt"/>
                                            <a:ea typeface="Calibri"/>
                                          </a:rPr>
                                          <m:t>𝛽</m:t>
                                        </m:r>
                                      </m:e>
                                    </m:acc>
                                  </m:e>
                                  <m:sub>
                                    <m:r>
                                      <a:rPr lang="en-US" sz="1400" i="1">
                                        <a:solidFill>
                                          <a:srgbClr val="000000"/>
                                        </a:solidFill>
                                        <a:effectLst/>
                                        <a:latin typeface="+mj-lt"/>
                                        <a:ea typeface="Calibri"/>
                                      </a:rPr>
                                      <m:t>𝐺𝐼𝑃𝑆𝐼</m:t>
                                    </m:r>
                                    <m:r>
                                      <a:rPr lang="en-US" sz="1400" i="1">
                                        <a:solidFill>
                                          <a:srgbClr val="000000"/>
                                        </a:solidFill>
                                        <a:effectLst/>
                                        <a:latin typeface="+mj-lt"/>
                                        <a:ea typeface="Calibri"/>
                                      </a:rPr>
                                      <m:t> </m:t>
                                    </m:r>
                                    <m:r>
                                      <a:rPr lang="en-US" sz="1400" i="1">
                                        <a:solidFill>
                                          <a:srgbClr val="000000"/>
                                        </a:solidFill>
                                        <a:effectLst/>
                                        <a:latin typeface="+mj-lt"/>
                                        <a:ea typeface="Calibri"/>
                                      </a:rPr>
                                      <m:t>𝑥</m:t>
                                    </m:r>
                                    <m:r>
                                      <a:rPr lang="en-US" sz="1400" i="1">
                                        <a:solidFill>
                                          <a:srgbClr val="000000"/>
                                        </a:solidFill>
                                        <a:effectLst/>
                                        <a:latin typeface="+mj-lt"/>
                                        <a:ea typeface="Calibri"/>
                                      </a:rPr>
                                      <m:t> </m:t>
                                    </m:r>
                                    <m:r>
                                      <a:rPr lang="en-US" sz="1400" i="1">
                                        <a:solidFill>
                                          <a:srgbClr val="000000"/>
                                        </a:solidFill>
                                        <a:effectLst/>
                                        <a:latin typeface="+mj-lt"/>
                                        <a:ea typeface="Calibri"/>
                                      </a:rPr>
                                      <m:t>𝐼𝑛𝑡𝑒𝑟𝑣𝑒𝑛𝑒𝑑</m:t>
                                    </m:r>
                                  </m:sub>
                                </m:sSub>
                              </m:oMath>
                            </m:oMathPara>
                          </a14:m>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0.329***</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0.236*</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0.412***</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endParaRPr lang="en-US" sz="14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(4.40)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(1.86)</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(5.48)</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pPr>
                            <a:spcAft>
                              <a:spcPts val="0"/>
                            </a:spcAft>
                          </a:pPr>
                          <a14:m>
                            <m:oMathPara xmlns:m="http://schemas.openxmlformats.org/officeDocument/2006/math">
                              <m:oMathParaPr>
                                <m:jc m:val="left"/>
                              </m:oMathParaPr>
                              <m:oMath xmlns:m="http://schemas.openxmlformats.org/officeDocument/2006/math">
                                <m:sSub>
                                  <m:sSubPr>
                                    <m:ctrlPr>
                                      <a:rPr lang="en-US" sz="1400" i="1">
                                        <a:solidFill>
                                          <a:srgbClr val="000000"/>
                                        </a:solidFill>
                                        <a:effectLst/>
                                        <a:latin typeface="+mj-lt"/>
                                        <a:ea typeface="Calibri"/>
                                      </a:rPr>
                                    </m:ctrlPr>
                                  </m:sSubPr>
                                  <m:e>
                                    <m:acc>
                                      <m:accPr>
                                        <m:chr m:val="̂"/>
                                        <m:ctrlPr>
                                          <a:rPr lang="en-US" sz="1400" i="1">
                                            <a:solidFill>
                                              <a:srgbClr val="000000"/>
                                            </a:solidFill>
                                            <a:effectLst/>
                                            <a:latin typeface="+mj-lt"/>
                                            <a:ea typeface="Calibri"/>
                                          </a:rPr>
                                        </m:ctrlPr>
                                      </m:accPr>
                                      <m:e>
                                        <m:r>
                                          <a:rPr lang="en-US" sz="1400" i="1">
                                            <a:solidFill>
                                              <a:srgbClr val="000000"/>
                                            </a:solidFill>
                                            <a:effectLst/>
                                            <a:latin typeface="+mj-lt"/>
                                            <a:ea typeface="Calibri"/>
                                          </a:rPr>
                                          <m:t>𝛽</m:t>
                                        </m:r>
                                      </m:e>
                                    </m:acc>
                                  </m:e>
                                  <m:sub>
                                    <m:r>
                                      <a:rPr lang="en-US" sz="1400" i="1">
                                        <a:solidFill>
                                          <a:srgbClr val="000000"/>
                                        </a:solidFill>
                                        <a:effectLst/>
                                        <a:latin typeface="+mj-lt"/>
                                        <a:ea typeface="Calibri"/>
                                      </a:rPr>
                                      <m:t>𝐺𝑒𝑟𝑚𝑎𝑛𝑦</m:t>
                                    </m:r>
                                  </m:sub>
                                </m:sSub>
                              </m:oMath>
                            </m:oMathPara>
                          </a14:m>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-2.055***</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-2.167***</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-1.920***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endParaRPr lang="en-US" sz="14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(-19.16)</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(-14.28)</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(-10.56)</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pPr>
                            <a:spcAft>
                              <a:spcPts val="0"/>
                            </a:spcAft>
                          </a:pPr>
                          <a14:m>
                            <m:oMathPara xmlns:m="http://schemas.openxmlformats.org/officeDocument/2006/math">
                              <m:oMathParaPr>
                                <m:jc m:val="left"/>
                              </m:oMathParaPr>
                              <m:oMath xmlns:m="http://schemas.openxmlformats.org/officeDocument/2006/math">
                                <m:sSub>
                                  <m:sSubPr>
                                    <m:ctrlPr>
                                      <a:rPr lang="en-US" sz="1400" i="1">
                                        <a:solidFill>
                                          <a:srgbClr val="000000"/>
                                        </a:solidFill>
                                        <a:effectLst/>
                                        <a:latin typeface="+mj-lt"/>
                                        <a:ea typeface="Calibri"/>
                                      </a:rPr>
                                    </m:ctrlPr>
                                  </m:sSubPr>
                                  <m:e>
                                    <m:acc>
                                      <m:accPr>
                                        <m:chr m:val="̂"/>
                                        <m:ctrlPr>
                                          <a:rPr lang="en-US" sz="1400" i="1">
                                            <a:solidFill>
                                              <a:srgbClr val="000000"/>
                                            </a:solidFill>
                                            <a:effectLst/>
                                            <a:latin typeface="+mj-lt"/>
                                            <a:ea typeface="Calibri"/>
                                          </a:rPr>
                                        </m:ctrlPr>
                                      </m:accPr>
                                      <m:e>
                                        <m:r>
                                          <a:rPr lang="en-US" sz="1400" i="1">
                                            <a:solidFill>
                                              <a:srgbClr val="000000"/>
                                            </a:solidFill>
                                            <a:effectLst/>
                                            <a:latin typeface="+mj-lt"/>
                                            <a:ea typeface="Calibri"/>
                                          </a:rPr>
                                          <m:t>𝛽</m:t>
                                        </m:r>
                                      </m:e>
                                    </m:acc>
                                  </m:e>
                                  <m:sub>
                                    <m:r>
                                      <a:rPr lang="en-US" sz="1400" i="1">
                                        <a:solidFill>
                                          <a:srgbClr val="000000"/>
                                        </a:solidFill>
                                        <a:effectLst/>
                                        <a:latin typeface="+mj-lt"/>
                                        <a:ea typeface="Calibri"/>
                                      </a:rPr>
                                      <m:t>𝐺𝑒𝑟𝑚𝑎𝑛𝑦</m:t>
                                    </m:r>
                                    <m:r>
                                      <a:rPr lang="en-US" sz="1400" i="1">
                                        <a:solidFill>
                                          <a:srgbClr val="000000"/>
                                        </a:solidFill>
                                        <a:effectLst/>
                                        <a:latin typeface="+mj-lt"/>
                                        <a:ea typeface="Calibri"/>
                                      </a:rPr>
                                      <m:t> </m:t>
                                    </m:r>
                                    <m:r>
                                      <a:rPr lang="en-US" sz="1400" i="1">
                                        <a:solidFill>
                                          <a:srgbClr val="000000"/>
                                        </a:solidFill>
                                        <a:effectLst/>
                                        <a:latin typeface="+mj-lt"/>
                                        <a:ea typeface="Calibri"/>
                                      </a:rPr>
                                      <m:t>𝑥</m:t>
                                    </m:r>
                                    <m:r>
                                      <a:rPr lang="en-US" sz="1400" i="1">
                                        <a:solidFill>
                                          <a:srgbClr val="000000"/>
                                        </a:solidFill>
                                        <a:effectLst/>
                                        <a:latin typeface="+mj-lt"/>
                                        <a:ea typeface="Calibri"/>
                                      </a:rPr>
                                      <m:t> </m:t>
                                    </m:r>
                                    <m:r>
                                      <a:rPr lang="en-US" sz="1400" i="1">
                                        <a:solidFill>
                                          <a:srgbClr val="000000"/>
                                        </a:solidFill>
                                        <a:effectLst/>
                                        <a:latin typeface="+mj-lt"/>
                                        <a:ea typeface="Calibri"/>
                                      </a:rPr>
                                      <m:t>𝐼𝑛𝑡𝑒𝑟𝑣𝑒𝑛𝑒𝑑</m:t>
                                    </m:r>
                                  </m:sub>
                                </m:sSub>
                              </m:oMath>
                            </m:oMathPara>
                          </a14:m>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-0.530***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-0.359</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-0.649***</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endParaRPr lang="en-US" sz="14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(-3.70)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(-1.61)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(-2.99)</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pPr>
                            <a:spcAft>
                              <a:spcPts val="0"/>
                            </a:spcAft>
                          </a:pPr>
                          <a14:m>
                            <m:oMathPara xmlns:m="http://schemas.openxmlformats.org/officeDocument/2006/math">
                              <m:oMathParaPr>
                                <m:jc m:val="left"/>
                              </m:oMathParaPr>
                              <m:oMath xmlns:m="http://schemas.openxmlformats.org/officeDocument/2006/math">
                                <m:sSub>
                                  <m:sSubPr>
                                    <m:ctrlPr>
                                      <a:rPr lang="en-US" sz="1400" i="1">
                                        <a:solidFill>
                                          <a:srgbClr val="000000"/>
                                        </a:solidFill>
                                        <a:effectLst/>
                                        <a:latin typeface="+mj-lt"/>
                                        <a:ea typeface="Calibri"/>
                                      </a:rPr>
                                    </m:ctrlPr>
                                  </m:sSubPr>
                                  <m:e>
                                    <m:acc>
                                      <m:accPr>
                                        <m:chr m:val="̂"/>
                                        <m:ctrlPr>
                                          <a:rPr lang="en-US" sz="1400" i="1">
                                            <a:solidFill>
                                              <a:srgbClr val="000000"/>
                                            </a:solidFill>
                                            <a:effectLst/>
                                            <a:latin typeface="+mj-lt"/>
                                            <a:ea typeface="Calibri"/>
                                          </a:rPr>
                                        </m:ctrlPr>
                                      </m:accPr>
                                      <m:e>
                                        <m:r>
                                          <a:rPr lang="en-US" sz="1400" i="1">
                                            <a:solidFill>
                                              <a:srgbClr val="000000"/>
                                            </a:solidFill>
                                            <a:effectLst/>
                                            <a:latin typeface="+mj-lt"/>
                                            <a:ea typeface="Calibri"/>
                                          </a:rPr>
                                          <m:t>𝛽</m:t>
                                        </m:r>
                                      </m:e>
                                    </m:acc>
                                  </m:e>
                                  <m:sub>
                                    <m:r>
                                      <a:rPr lang="en-US" sz="1400" i="1">
                                        <a:solidFill>
                                          <a:srgbClr val="000000"/>
                                        </a:solidFill>
                                        <a:effectLst/>
                                        <a:latin typeface="+mj-lt"/>
                                        <a:ea typeface="Calibri"/>
                                      </a:rPr>
                                      <m:t>𝐼𝑛𝑡𝑒𝑟𝑣𝑒𝑛𝑒𝑑</m:t>
                                    </m:r>
                                  </m:sub>
                                </m:sSub>
                              </m:oMath>
                            </m:oMathPara>
                          </a14:m>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(-2.42)</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dirty="0">
                              <a:solidFill>
                                <a:srgbClr val="000000"/>
                              </a:solidFill>
                              <a:effectLst/>
                              <a:latin typeface="+mj-lt"/>
                              <a:ea typeface="Times New Roman"/>
                            </a:rPr>
                            <a:t>(-2.67)</a:t>
                          </a: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dirty="0">
                              <a:solidFill>
                                <a:srgbClr val="000000"/>
                              </a:solidFill>
                              <a:effectLst/>
                              <a:latin typeface="+mj-lt"/>
                              <a:ea typeface="Times New Roman"/>
                            </a:rPr>
                            <a:t>(-1.85)</a:t>
                          </a: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r>
                            <a:rPr lang="de-DE" sz="1400" dirty="0" smtClean="0">
                              <a:solidFill>
                                <a:srgbClr val="000000"/>
                              </a:solidFill>
                              <a:effectLst/>
                              <a:latin typeface="+mj-lt"/>
                            </a:rPr>
                            <a:t>…</a:t>
                          </a:r>
                          <a:endParaRPr lang="en-US" sz="14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r>
                </a:tbl>
              </a:graphicData>
            </a:graphic>
          </p:graphicFrame>
        </mc:Choice>
        <mc:Fallback>
          <p:graphicFrame>
            <p:nvGraphicFramePr>
              <p:cNvPr id="4" name="Table 3"/>
              <p:cNvGraphicFramePr>
                <a:graphicFrameLocks noGrp="1"/>
              </p:cNvGraphicFramePr>
              <p:nvPr>
                <p:extLst>
                  <p:ext uri="{D42A27DB-BD31-4B8C-83A1-F6EECF244321}">
                    <p14:modId xmlns:p14="http://schemas.microsoft.com/office/powerpoint/2010/main" val="2568120169"/>
                  </p:ext>
                </p:extLst>
              </p:nvPr>
            </p:nvGraphicFramePr>
            <p:xfrm>
              <a:off x="560512" y="1124744"/>
              <a:ext cx="8448168" cy="3017901"/>
            </p:xfrm>
            <a:graphic>
              <a:graphicData uri="http://schemas.openxmlformats.org/drawingml/2006/table">
                <a:tbl>
                  <a:tblPr firstRow="1" firstCol="1" bandRow="1"/>
                  <a:tblGrid>
                    <a:gridCol w="2112042"/>
                    <a:gridCol w="2112042"/>
                    <a:gridCol w="2112042"/>
                    <a:gridCol w="2112042"/>
                  </a:tblGrid>
                  <a:tr h="213360">
                    <a:tc>
                      <a:txBody>
                        <a:bodyPr/>
                        <a:lstStyle/>
                        <a:p>
                          <a:pPr>
                            <a:spcAft>
                              <a:spcPts val="0"/>
                            </a:spcAft>
                          </a:pPr>
                          <a:r>
                            <a:rPr lang="en-US" sz="1400" b="1">
                              <a:solidFill>
                                <a:srgbClr val="000000"/>
                              </a:solidFill>
                              <a:effectLst/>
                              <a:latin typeface="+mj-lt"/>
                              <a:ea typeface="Times New Roman"/>
                            </a:rPr>
                            <a:t> </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b="1">
                              <a:solidFill>
                                <a:srgbClr val="000000"/>
                              </a:solidFill>
                              <a:effectLst/>
                              <a:latin typeface="+mj-lt"/>
                              <a:ea typeface="Times New Roman"/>
                            </a:rPr>
                            <a:t>(1)</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b="1">
                              <a:solidFill>
                                <a:srgbClr val="000000"/>
                              </a:solidFill>
                              <a:effectLst/>
                              <a:latin typeface="+mj-lt"/>
                              <a:ea typeface="Times New Roman"/>
                            </a:rPr>
                            <a:t>(2)</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b="1">
                              <a:solidFill>
                                <a:srgbClr val="000000"/>
                              </a:solidFill>
                              <a:effectLst/>
                              <a:latin typeface="+mj-lt"/>
                              <a:ea typeface="Times New Roman"/>
                            </a:rPr>
                            <a:t>(3)</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213360">
                    <a:tc>
                      <a:txBody>
                        <a:bodyPr/>
                        <a:lstStyle/>
                        <a:p>
                          <a:pPr>
                            <a:spcAft>
                              <a:spcPts val="0"/>
                            </a:spcAft>
                          </a:pPr>
                          <a:r>
                            <a:rPr lang="de-DE" sz="1400" b="1">
                              <a:solidFill>
                                <a:srgbClr val="000000"/>
                              </a:solidFill>
                              <a:effectLst/>
                              <a:latin typeface="+mj-lt"/>
                              <a:ea typeface="Times New Roman"/>
                            </a:rPr>
                            <a:t> </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All Banks</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GIPSI Banks</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b="1">
                              <a:solidFill>
                                <a:srgbClr val="000000"/>
                              </a:solidFill>
                              <a:effectLst/>
                              <a:latin typeface="+mj-lt"/>
                              <a:ea typeface="Times New Roman"/>
                            </a:rPr>
                            <a:t>Non-GIPSI Banks</a:t>
                          </a:r>
                          <a:endParaRPr lang="en-US"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251587">
                    <a:tc>
                      <a:txBody>
                        <a:bodyPr/>
                        <a:lstStyle/>
                        <a:p>
                          <a:endParaRPr lang="en-US"/>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blipFill rotWithShape="1">
                          <a:blip r:embed="rId2"/>
                          <a:stretch>
                            <a:fillRect l="-288" t="-192683" r="-299424" b="-978049"/>
                          </a:stretch>
                        </a:blipFill>
                      </a:tcPr>
                    </a:tc>
                    <a:tc>
                      <a:txBody>
                        <a:bodyPr/>
                        <a:lstStyle/>
                        <a:p>
                          <a:pPr algn="ctr">
                            <a:spcAft>
                              <a:spcPts val="0"/>
                            </a:spcAft>
                          </a:pPr>
                          <a:r>
                            <a:rPr lang="de-DE" sz="1400">
                              <a:solidFill>
                                <a:srgbClr val="000000"/>
                              </a:solidFill>
                              <a:effectLst/>
                              <a:latin typeface="+mj-lt"/>
                              <a:ea typeface="Times New Roman"/>
                            </a:rPr>
                            <a:t>0.086</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0.202***</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-0.006</a:t>
                          </a:r>
                          <a:endParaRPr lang="en-US"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213360">
                    <a:tc>
                      <a:txBody>
                        <a:bodyPr/>
                        <a:lstStyle/>
                        <a:p>
                          <a:endParaRPr lang="en-US" sz="14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(1.38)</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(2.92)</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(-0.11)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251587">
                    <a:tc>
                      <a:txBody>
                        <a:bodyPr/>
                        <a:lstStyle/>
                        <a:p>
                          <a:endParaRPr lang="en-US"/>
                        </a:p>
                      </a:txBody>
                      <a:tcPr marL="44450" marR="44450" marT="0" marB="0" anchor="b">
                        <a:lnL>
                          <a:noFill/>
                        </a:lnL>
                        <a:lnR>
                          <a:noFill/>
                        </a:lnR>
                        <a:lnT>
                          <a:noFill/>
                        </a:lnT>
                        <a:lnB>
                          <a:noFill/>
                        </a:lnB>
                        <a:blipFill rotWithShape="1">
                          <a:blip r:embed="rId2"/>
                          <a:stretch>
                            <a:fillRect l="-288" t="-369048" r="-299424" b="-771429"/>
                          </a:stretch>
                        </a:blipFill>
                      </a:tcPr>
                    </a:tc>
                    <a:tc>
                      <a:txBody>
                        <a:bodyPr/>
                        <a:lstStyle/>
                        <a:p>
                          <a:pPr algn="ctr">
                            <a:spcAft>
                              <a:spcPts val="0"/>
                            </a:spcAft>
                          </a:pPr>
                          <a:r>
                            <a:rPr lang="de-DE" sz="1400">
                              <a:solidFill>
                                <a:srgbClr val="000000"/>
                              </a:solidFill>
                              <a:effectLst/>
                              <a:latin typeface="+mj-lt"/>
                              <a:ea typeface="Times New Roman"/>
                            </a:rPr>
                            <a:t>0.329***</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0.236*</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0.412***</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213360">
                    <a:tc>
                      <a:txBody>
                        <a:bodyPr/>
                        <a:lstStyle/>
                        <a:p>
                          <a:endParaRPr lang="en-US" sz="14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(4.40)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(1.86)</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(5.48)</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278130">
                    <a:tc>
                      <a:txBody>
                        <a:bodyPr/>
                        <a:lstStyle/>
                        <a:p>
                          <a:endParaRPr lang="en-US"/>
                        </a:p>
                      </a:txBody>
                      <a:tcPr marL="44450" marR="44450" marT="0" marB="0" anchor="b">
                        <a:lnL>
                          <a:noFill/>
                        </a:lnL>
                        <a:lnR>
                          <a:noFill/>
                        </a:lnR>
                        <a:lnT>
                          <a:noFill/>
                        </a:lnT>
                        <a:lnB>
                          <a:noFill/>
                        </a:lnB>
                        <a:blipFill rotWithShape="1">
                          <a:blip r:embed="rId2"/>
                          <a:stretch>
                            <a:fillRect l="-288" t="-515556" r="-299424" b="-542222"/>
                          </a:stretch>
                        </a:blipFill>
                      </a:tcPr>
                    </a:tc>
                    <a:tc>
                      <a:txBody>
                        <a:bodyPr/>
                        <a:lstStyle/>
                        <a:p>
                          <a:pPr algn="ctr">
                            <a:spcAft>
                              <a:spcPts val="0"/>
                            </a:spcAft>
                          </a:pPr>
                          <a:r>
                            <a:rPr lang="de-DE" sz="1400">
                              <a:solidFill>
                                <a:srgbClr val="000000"/>
                              </a:solidFill>
                              <a:effectLst/>
                              <a:latin typeface="+mj-lt"/>
                              <a:ea typeface="Times New Roman"/>
                            </a:rPr>
                            <a:t>-2.055***</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-2.167***</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-1.920***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213360">
                    <a:tc>
                      <a:txBody>
                        <a:bodyPr/>
                        <a:lstStyle/>
                        <a:p>
                          <a:endParaRPr lang="en-US" sz="14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(-19.16)</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(-14.28)</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(-10.56)</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278130">
                    <a:tc>
                      <a:txBody>
                        <a:bodyPr/>
                        <a:lstStyle/>
                        <a:p>
                          <a:endParaRPr lang="en-US"/>
                        </a:p>
                      </a:txBody>
                      <a:tcPr marL="44450" marR="44450" marT="0" marB="0" anchor="b">
                        <a:lnL>
                          <a:noFill/>
                        </a:lnL>
                        <a:lnR>
                          <a:noFill/>
                        </a:lnR>
                        <a:lnT>
                          <a:noFill/>
                        </a:lnT>
                        <a:lnB>
                          <a:noFill/>
                        </a:lnB>
                        <a:blipFill rotWithShape="1">
                          <a:blip r:embed="rId2"/>
                          <a:stretch>
                            <a:fillRect l="-288" t="-678261" r="-299424" b="-354348"/>
                          </a:stretch>
                        </a:blipFill>
                      </a:tcPr>
                    </a:tc>
                    <a:tc>
                      <a:txBody>
                        <a:bodyPr/>
                        <a:lstStyle/>
                        <a:p>
                          <a:pPr algn="ctr">
                            <a:spcAft>
                              <a:spcPts val="0"/>
                            </a:spcAft>
                          </a:pPr>
                          <a:r>
                            <a:rPr lang="de-DE" sz="1400">
                              <a:solidFill>
                                <a:srgbClr val="000000"/>
                              </a:solidFill>
                              <a:effectLst/>
                              <a:latin typeface="+mj-lt"/>
                              <a:ea typeface="Times New Roman"/>
                            </a:rPr>
                            <a:t>-0.530***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-0.359</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-0.649***</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213360">
                    <a:tc>
                      <a:txBody>
                        <a:bodyPr/>
                        <a:lstStyle/>
                        <a:p>
                          <a:endParaRPr lang="en-US" sz="14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(-3.70)</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(-1.61)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(-2.99)</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251587">
                    <a:tc>
                      <a:txBody>
                        <a:bodyPr/>
                        <a:lstStyle/>
                        <a:p>
                          <a:endParaRPr lang="en-US"/>
                        </a:p>
                      </a:txBody>
                      <a:tcPr marL="44450" marR="44450" marT="0" marB="0" anchor="b">
                        <a:lnL>
                          <a:noFill/>
                        </a:lnL>
                        <a:lnR>
                          <a:noFill/>
                        </a:lnR>
                        <a:lnT>
                          <a:noFill/>
                        </a:lnT>
                        <a:lnB>
                          <a:noFill/>
                        </a:lnB>
                        <a:blipFill rotWithShape="1">
                          <a:blip r:embed="rId2"/>
                          <a:stretch>
                            <a:fillRect l="-288" t="-958537" r="-299424" b="-212195"/>
                          </a:stretch>
                        </a:blipFill>
                      </a:tcPr>
                    </a:tc>
                    <a:tc>
                      <a:txBody>
                        <a:bodyPr/>
                        <a:lstStyle/>
                        <a:p>
                          <a:pPr algn="ctr">
                            <a:spcAft>
                              <a:spcPts val="0"/>
                            </a:spcAft>
                          </a:pPr>
                          <a:r>
                            <a:rPr lang="de-DE" sz="1400">
                              <a:solidFill>
                                <a:srgbClr val="000000"/>
                              </a:solidFill>
                              <a:effectLst/>
                              <a:latin typeface="+mj-lt"/>
                              <a:ea typeface="Times New Roman"/>
                            </a:rPr>
                            <a:t>-0.001**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-0.001*</a:t>
                          </a:r>
                          <a:endParaRPr lang="en-US" sz="1400">
                            <a:solidFill>
                              <a:srgbClr val="000000"/>
                            </a:solidFill>
                            <a:effectLst/>
                            <a:latin typeface="+mj-lt"/>
                            <a:ea typeface="Calibri"/>
                          </a:endParaRPr>
                        </a:p>
                      </a:txBody>
                      <a:tcPr marL="44450" marR="44450" marT="0" marB="0" anchor="b">
                        <a:lnL>
                          <a:noFill/>
                        </a:lnL>
                        <a:lnR>
                          <a:noFill/>
                        </a:lnR>
                        <a:lnT>
                          <a:noFill/>
                        </a:lnT>
                        <a:lnB>
                          <a:noFill/>
                        </a:lnB>
                      </a:tcPr>
                    </a:tc>
                  </a:tr>
                  <a:tr h="213360">
                    <a:tc>
                      <a:txBody>
                        <a:bodyPr/>
                        <a:lstStyle/>
                        <a:p>
                          <a:endParaRPr lang="en-US" sz="140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(-2.42)</a:t>
                          </a: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dirty="0">
                              <a:solidFill>
                                <a:srgbClr val="000000"/>
                              </a:solidFill>
                              <a:effectLst/>
                              <a:latin typeface="+mj-lt"/>
                              <a:ea typeface="Times New Roman"/>
                            </a:rPr>
                            <a:t>(-2.67)</a:t>
                          </a: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dirty="0">
                              <a:solidFill>
                                <a:srgbClr val="000000"/>
                              </a:solidFill>
                              <a:effectLst/>
                              <a:latin typeface="+mj-lt"/>
                              <a:ea typeface="Times New Roman"/>
                            </a:rPr>
                            <a:t>(-1.85)</a:t>
                          </a: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r>
                  <a:tr h="213360">
                    <a:tc>
                      <a:txBody>
                        <a:bodyPr/>
                        <a:lstStyle/>
                        <a:p>
                          <a:r>
                            <a:rPr lang="de-DE" sz="1400" dirty="0" smtClean="0">
                              <a:solidFill>
                                <a:srgbClr val="000000"/>
                              </a:solidFill>
                              <a:effectLst/>
                              <a:latin typeface="+mj-lt"/>
                            </a:rPr>
                            <a:t>…</a:t>
                          </a:r>
                          <a:endParaRPr lang="en-US" sz="1400" dirty="0">
                            <a:solidFill>
                              <a:srgbClr val="000000"/>
                            </a:solidFill>
                            <a:effectLst/>
                            <a:latin typeface="+mj-lt"/>
                          </a:endParaRPr>
                        </a:p>
                      </a:txBody>
                      <a:tcPr marL="44450" marR="44450" marT="0" marB="0" anchor="b">
                        <a:lnL>
                          <a:noFill/>
                        </a:lnL>
                        <a:lnR>
                          <a:noFill/>
                        </a:lnR>
                        <a:lnT>
                          <a:noFill/>
                        </a:lnT>
                        <a:lnB>
                          <a:noFill/>
                        </a:lnB>
                      </a:tcPr>
                    </a:tc>
                    <a:tc>
                      <a:txBody>
                        <a:bodyPr/>
                        <a:lstStyle/>
                        <a:p>
                          <a:pPr algn="ctr">
                            <a:spcAft>
                              <a:spcPts val="0"/>
                            </a:spcAft>
                          </a:pPr>
                          <a:endParaRPr lang="en-US"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endParaRPr lang="en-US" sz="1400" dirty="0">
                            <a:solidFill>
                              <a:srgbClr val="000000"/>
                            </a:solidFill>
                            <a:effectLst/>
                            <a:latin typeface="+mj-lt"/>
                            <a:ea typeface="Calibri"/>
                          </a:endParaRPr>
                        </a:p>
                      </a:txBody>
                      <a:tcPr marL="44450" marR="44450" marT="0" marB="0" anchor="b">
                        <a:lnL>
                          <a:noFill/>
                        </a:lnL>
                        <a:lnR>
                          <a:noFill/>
                        </a:lnR>
                        <a:lnT>
                          <a:noFill/>
                        </a:lnT>
                        <a:lnB>
                          <a:noFill/>
                        </a:lnB>
                      </a:tcPr>
                    </a:tc>
                  </a:tr>
                </a:tbl>
              </a:graphicData>
            </a:graphic>
          </p:graphicFrame>
        </mc:Fallback>
      </mc:AlternateContent>
      <p:sp>
        <p:nvSpPr>
          <p:cNvPr id="5" name="Ellipse 2"/>
          <p:cNvSpPr/>
          <p:nvPr/>
        </p:nvSpPr>
        <p:spPr>
          <a:xfrm>
            <a:off x="5385048" y="1484784"/>
            <a:ext cx="983928" cy="5554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Ellipse 2"/>
          <p:cNvSpPr/>
          <p:nvPr/>
        </p:nvSpPr>
        <p:spPr>
          <a:xfrm>
            <a:off x="7473280" y="1914922"/>
            <a:ext cx="983928" cy="5554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2"/>
          <p:cNvSpPr/>
          <p:nvPr/>
        </p:nvSpPr>
        <p:spPr>
          <a:xfrm>
            <a:off x="5385048" y="2415528"/>
            <a:ext cx="983928" cy="5554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54432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err="1" smtClean="0"/>
              <a:t>Policy</a:t>
            </a:r>
            <a:r>
              <a:rPr lang="de-DE" dirty="0" smtClean="0"/>
              <a:t> </a:t>
            </a:r>
            <a:r>
              <a:rPr lang="de-DE" dirty="0" err="1" smtClean="0"/>
              <a:t>Implications</a:t>
            </a:r>
            <a:endParaRPr lang="en-US" dirty="0"/>
          </a:p>
        </p:txBody>
      </p:sp>
      <p:sp>
        <p:nvSpPr>
          <p:cNvPr id="3" name="Content Placeholder 2"/>
          <p:cNvSpPr>
            <a:spLocks noGrp="1"/>
          </p:cNvSpPr>
          <p:nvPr>
            <p:ph idx="1"/>
          </p:nvPr>
        </p:nvSpPr>
        <p:spPr/>
        <p:txBody>
          <a:bodyPr/>
          <a:lstStyle/>
          <a:p>
            <a:r>
              <a:rPr lang="en-US" dirty="0" smtClean="0"/>
              <a:t>Under-capitalized </a:t>
            </a:r>
            <a:r>
              <a:rPr lang="en-US" dirty="0"/>
              <a:t>banking sectors as the European countries had at the end of the financial crisis of 2007-08 can lead to subsequent problems through excess </a:t>
            </a:r>
            <a:r>
              <a:rPr lang="en-US" dirty="0" smtClean="0"/>
              <a:t>risk-taking comparable to the Japanese experience in 1990s.</a:t>
            </a:r>
          </a:p>
          <a:p>
            <a:pPr lvl="1"/>
            <a:endParaRPr lang="de-DE" dirty="0"/>
          </a:p>
          <a:p>
            <a:r>
              <a:rPr lang="en-US" dirty="0" smtClean="0"/>
              <a:t>Simply restoring </a:t>
            </a:r>
            <a:r>
              <a:rPr lang="en-US" dirty="0"/>
              <a:t>bank capitalizations up to regulatory risk weight based requirements does not suffice in environments where the regulatory risk weights </a:t>
            </a:r>
            <a:r>
              <a:rPr lang="en-US" dirty="0" smtClean="0"/>
              <a:t>have </a:t>
            </a:r>
            <a:r>
              <a:rPr lang="en-US" dirty="0"/>
              <a:t>become out of sync with market’s perception of risk of </a:t>
            </a:r>
            <a:r>
              <a:rPr lang="en-US" dirty="0" smtClean="0"/>
              <a:t>assets.</a:t>
            </a:r>
          </a:p>
          <a:p>
            <a:pPr lvl="1"/>
            <a:r>
              <a:rPr lang="de-DE" dirty="0" smtClean="0"/>
              <a:t>If risky sovereign debt is accounted for as liquid security under Basel III, this creates similar incentives to load up on these securities.</a:t>
            </a:r>
            <a:endParaRPr lang="de-DE" dirty="0"/>
          </a:p>
          <a:p>
            <a:endParaRPr lang="de-DE" dirty="0"/>
          </a:p>
          <a:p>
            <a:r>
              <a:rPr lang="de-DE" dirty="0" smtClean="0"/>
              <a:t>ECB LTROs </a:t>
            </a:r>
            <a:r>
              <a:rPr lang="de-DE" dirty="0" err="1" smtClean="0"/>
              <a:t>apparently</a:t>
            </a:r>
            <a:r>
              <a:rPr lang="de-DE" dirty="0" smtClean="0"/>
              <a:t> </a:t>
            </a:r>
            <a:r>
              <a:rPr lang="de-DE" dirty="0" err="1" smtClean="0"/>
              <a:t>have</a:t>
            </a:r>
            <a:r>
              <a:rPr lang="de-DE" dirty="0" smtClean="0"/>
              <a:t> </a:t>
            </a:r>
            <a:r>
              <a:rPr lang="en-US" dirty="0" smtClean="0"/>
              <a:t>strengthened </a:t>
            </a:r>
            <a:r>
              <a:rPr lang="en-US" dirty="0"/>
              <a:t>the financial sector and sovereign’s nexus in the periphery, implying that a further deterioration of the sovereign health would lead to a significant peripheral </a:t>
            </a:r>
            <a:r>
              <a:rPr lang="en-US" dirty="0" smtClean="0"/>
              <a:t>crisis.</a:t>
            </a:r>
          </a:p>
          <a:p>
            <a:endParaRPr lang="en-US" dirty="0"/>
          </a:p>
          <a:p>
            <a:r>
              <a:rPr lang="en-US" dirty="0" smtClean="0"/>
              <a:t>Potential real-sector effects: crowding out of real-sector lending?</a:t>
            </a:r>
          </a:p>
          <a:p>
            <a:pPr lvl="1"/>
            <a:r>
              <a:rPr lang="de-DE" dirty="0"/>
              <a:t>Schoenmaker (2013</a:t>
            </a:r>
            <a:r>
              <a:rPr lang="de-DE" dirty="0" smtClean="0"/>
              <a:t>): it is under-capitalized </a:t>
            </a:r>
            <a:r>
              <a:rPr lang="de-DE" dirty="0"/>
              <a:t>European banks </a:t>
            </a:r>
            <a:r>
              <a:rPr lang="de-DE" dirty="0" smtClean="0"/>
              <a:t>that are </a:t>
            </a:r>
            <a:r>
              <a:rPr lang="de-DE" dirty="0"/>
              <a:t>not lending</a:t>
            </a:r>
            <a:endParaRPr lang="en-US" dirty="0"/>
          </a:p>
        </p:txBody>
      </p:sp>
    </p:spTree>
    <p:extLst>
      <p:ext uri="{BB962C8B-B14F-4D97-AF65-F5344CB8AC3E}">
        <p14:creationId xmlns:p14="http://schemas.microsoft.com/office/powerpoint/2010/main" val="17903003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Increase</a:t>
            </a:r>
            <a:r>
              <a:rPr lang="de-DE" dirty="0" smtClean="0"/>
              <a:t> in Home Bias After ECB Dec‘11 </a:t>
            </a:r>
            <a:r>
              <a:rPr lang="de-DE" dirty="0" err="1" smtClean="0"/>
              <a:t>and</a:t>
            </a:r>
            <a:r>
              <a:rPr lang="de-DE" dirty="0" smtClean="0"/>
              <a:t> Feb‘12 LTROs</a:t>
            </a:r>
            <a:endParaRPr lang="de-DE" dirty="0"/>
          </a:p>
        </p:txBody>
      </p:sp>
      <p:sp>
        <p:nvSpPr>
          <p:cNvPr id="3" name="Inhaltsplatzhalter 2"/>
          <p:cNvSpPr>
            <a:spLocks noGrp="1"/>
          </p:cNvSpPr>
          <p:nvPr>
            <p:ph idx="1"/>
          </p:nvPr>
        </p:nvSpPr>
        <p:spPr>
          <a:xfrm>
            <a:off x="350838" y="1196975"/>
            <a:ext cx="9283700" cy="1871985"/>
          </a:xfrm>
        </p:spPr>
        <p:txBody>
          <a:bodyPr/>
          <a:lstStyle/>
          <a:p>
            <a:r>
              <a:rPr lang="en-US" dirty="0" smtClean="0"/>
              <a:t>The </a:t>
            </a:r>
            <a:r>
              <a:rPr lang="en-US" dirty="0"/>
              <a:t>exposure of core European banks to Italian and Spanish sovereign debt </a:t>
            </a:r>
            <a:r>
              <a:rPr lang="en-US" i="1" dirty="0"/>
              <a:t>decreased</a:t>
            </a:r>
            <a:r>
              <a:rPr lang="en-US" dirty="0"/>
              <a:t> over the March 2010 to June 2012 period. </a:t>
            </a:r>
            <a:endParaRPr lang="en-US" dirty="0" smtClean="0"/>
          </a:p>
          <a:p>
            <a:endParaRPr lang="en-US" dirty="0"/>
          </a:p>
          <a:p>
            <a:r>
              <a:rPr lang="en-US" dirty="0" smtClean="0"/>
              <a:t>The </a:t>
            </a:r>
            <a:r>
              <a:rPr lang="en-US" dirty="0"/>
              <a:t>exposure of peripheral banks to their domestic sovereign debt </a:t>
            </a:r>
            <a:r>
              <a:rPr lang="en-US" i="1" dirty="0"/>
              <a:t>increased</a:t>
            </a:r>
            <a:r>
              <a:rPr lang="en-US" dirty="0"/>
              <a:t> over the same period. </a:t>
            </a:r>
            <a:endParaRPr lang="en-US" dirty="0" smtClean="0"/>
          </a:p>
          <a:p>
            <a:endParaRPr lang="en-US" dirty="0"/>
          </a:p>
          <a:p>
            <a:pPr lvl="1"/>
            <a:endParaRPr lang="de-DE" dirty="0" smtClean="0"/>
          </a:p>
        </p:txBody>
      </p:sp>
      <p:graphicFrame>
        <p:nvGraphicFramePr>
          <p:cNvPr id="4" name="Tabelle 3"/>
          <p:cNvGraphicFramePr>
            <a:graphicFrameLocks noGrp="1"/>
          </p:cNvGraphicFramePr>
          <p:nvPr>
            <p:extLst/>
          </p:nvPr>
        </p:nvGraphicFramePr>
        <p:xfrm>
          <a:off x="2259901" y="3375640"/>
          <a:ext cx="5386198" cy="1493520"/>
        </p:xfrm>
        <a:graphic>
          <a:graphicData uri="http://schemas.openxmlformats.org/drawingml/2006/table">
            <a:tbl>
              <a:tblPr firstRow="1" firstCol="1" bandRow="1"/>
              <a:tblGrid>
                <a:gridCol w="1728192"/>
                <a:gridCol w="1829003"/>
                <a:gridCol w="1829003"/>
              </a:tblGrid>
              <a:tr h="0">
                <a:tc>
                  <a:txBody>
                    <a:bodyPr/>
                    <a:lstStyle/>
                    <a:p>
                      <a:pPr algn="ctr">
                        <a:spcAft>
                          <a:spcPts val="0"/>
                        </a:spcAft>
                      </a:pPr>
                      <a:r>
                        <a:rPr lang="de-DE" sz="1400" dirty="0" err="1">
                          <a:solidFill>
                            <a:srgbClr val="000000"/>
                          </a:solidFill>
                          <a:effectLst/>
                          <a:latin typeface="+mj-lt"/>
                          <a:ea typeface="Times New Roman"/>
                        </a:rPr>
                        <a:t>Italian</a:t>
                      </a:r>
                      <a:r>
                        <a:rPr lang="de-DE" sz="1400" dirty="0">
                          <a:solidFill>
                            <a:srgbClr val="000000"/>
                          </a:solidFill>
                          <a:effectLst/>
                          <a:latin typeface="+mj-lt"/>
                          <a:ea typeface="Times New Roman"/>
                        </a:rPr>
                        <a:t> Bank</a:t>
                      </a:r>
                      <a:endParaRPr lang="de-DE" sz="14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dirty="0">
                          <a:solidFill>
                            <a:srgbClr val="000000"/>
                          </a:solidFill>
                          <a:effectLst/>
                          <a:latin typeface="+mj-lt"/>
                          <a:ea typeface="Times New Roman"/>
                        </a:rPr>
                        <a:t>% Change (2010)</a:t>
                      </a:r>
                      <a:endParaRPr lang="de-DE" sz="14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ctr">
                        <a:spcAft>
                          <a:spcPts val="0"/>
                        </a:spcAft>
                      </a:pPr>
                      <a:r>
                        <a:rPr lang="de-DE" sz="1400" dirty="0">
                          <a:solidFill>
                            <a:srgbClr val="000000"/>
                          </a:solidFill>
                          <a:effectLst/>
                          <a:latin typeface="+mj-lt"/>
                          <a:ea typeface="Times New Roman"/>
                        </a:rPr>
                        <a:t>% Change (2012)</a:t>
                      </a:r>
                      <a:endParaRPr lang="de-DE" sz="14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FF0000"/>
                      </a:solidFill>
                      <a:prstDash val="solid"/>
                      <a:round/>
                      <a:headEnd type="none" w="med" len="med"/>
                      <a:tailEnd type="none" w="med" len="med"/>
                    </a:lnB>
                  </a:tcPr>
                </a:tc>
              </a:tr>
              <a:tr h="0">
                <a:tc>
                  <a:txBody>
                    <a:bodyPr/>
                    <a:lstStyle/>
                    <a:p>
                      <a:pPr algn="ctr">
                        <a:spcAft>
                          <a:spcPts val="0"/>
                        </a:spcAft>
                      </a:pPr>
                      <a:r>
                        <a:rPr lang="de-DE" sz="1400">
                          <a:solidFill>
                            <a:srgbClr val="000000"/>
                          </a:solidFill>
                          <a:effectLst/>
                          <a:latin typeface="+mj-lt"/>
                          <a:ea typeface="Times New Roman"/>
                        </a:rPr>
                        <a:t>No</a:t>
                      </a:r>
                      <a:endParaRPr lang="de-DE" sz="1400">
                        <a:solidFill>
                          <a:srgbClr val="000000"/>
                        </a:solidFill>
                        <a:effectLst/>
                        <a:latin typeface="+mj-lt"/>
                        <a:ea typeface="Calibri"/>
                      </a:endParaRPr>
                    </a:p>
                  </a:txBody>
                  <a:tcPr marL="44450" marR="44450" marT="0" marB="0" anchor="b">
                    <a:lnL>
                      <a:noFill/>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dirty="0">
                          <a:solidFill>
                            <a:srgbClr val="000000"/>
                          </a:solidFill>
                          <a:effectLst/>
                          <a:latin typeface="+mj-lt"/>
                          <a:ea typeface="Times New Roman"/>
                        </a:rPr>
                        <a:t>19.26%</a:t>
                      </a:r>
                      <a:endParaRPr lang="de-DE" sz="1400" dirty="0">
                        <a:solidFill>
                          <a:srgbClr val="000000"/>
                        </a:solidFill>
                        <a:effectLst/>
                        <a:latin typeface="+mj-lt"/>
                        <a:ea typeface="Calibri"/>
                      </a:endParaRPr>
                    </a:p>
                  </a:txBody>
                  <a:tcPr marL="44450" marR="44450" marT="0" marB="0" anchor="b">
                    <a:lnL w="12700" cap="flat" cmpd="sng" algn="ctr">
                      <a:solidFill>
                        <a:srgbClr val="FF0000"/>
                      </a:solidFill>
                      <a:prstDash val="solid"/>
                      <a:round/>
                      <a:headEnd type="none" w="med" len="med"/>
                      <a:tailEnd type="none" w="med" len="med"/>
                    </a:lnL>
                    <a:lnR>
                      <a:noFill/>
                    </a:lnR>
                    <a:lnT w="12700" cap="flat" cmpd="sng" algn="ctr">
                      <a:solidFill>
                        <a:srgbClr val="FF0000"/>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spcAft>
                          <a:spcPts val="0"/>
                        </a:spcAft>
                      </a:pPr>
                      <a:r>
                        <a:rPr lang="de-DE" sz="1400" dirty="0">
                          <a:solidFill>
                            <a:srgbClr val="000000"/>
                          </a:solidFill>
                          <a:effectLst/>
                          <a:latin typeface="+mj-lt"/>
                          <a:ea typeface="Times New Roman"/>
                        </a:rPr>
                        <a:t>-0.86%</a:t>
                      </a:r>
                      <a:endParaRPr lang="de-DE" sz="1400" dirty="0">
                        <a:solidFill>
                          <a:srgbClr val="000000"/>
                        </a:solidFill>
                        <a:effectLst/>
                        <a:latin typeface="+mj-lt"/>
                        <a:ea typeface="Calibri"/>
                      </a:endParaRPr>
                    </a:p>
                  </a:txBody>
                  <a:tcPr marL="44450" marR="44450" marT="0" marB="0" anchor="b">
                    <a:lnL>
                      <a:noFill/>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a:noFill/>
                    </a:lnB>
                    <a:lnTlToBr w="12700" cmpd="sng">
                      <a:noFill/>
                      <a:prstDash val="solid"/>
                    </a:lnTlToBr>
                    <a:lnBlToTr w="12700" cmpd="sng">
                      <a:noFill/>
                      <a:prstDash val="solid"/>
                    </a:lnBlToTr>
                  </a:tcPr>
                </a:tc>
              </a:tr>
              <a:tr h="0">
                <a:tc>
                  <a:txBody>
                    <a:bodyPr/>
                    <a:lstStyle/>
                    <a:p>
                      <a:pPr algn="ctr">
                        <a:spcAft>
                          <a:spcPts val="0"/>
                        </a:spcAft>
                      </a:pPr>
                      <a:r>
                        <a:rPr lang="de-DE" sz="1400">
                          <a:solidFill>
                            <a:srgbClr val="000000"/>
                          </a:solidFill>
                          <a:effectLst/>
                          <a:latin typeface="+mj-lt"/>
                          <a:ea typeface="Times New Roman"/>
                        </a:rPr>
                        <a:t>Yes</a:t>
                      </a:r>
                      <a:endParaRPr lang="de-DE" sz="1400">
                        <a:solidFill>
                          <a:srgbClr val="000000"/>
                        </a:solidFill>
                        <a:effectLst/>
                        <a:latin typeface="+mj-lt"/>
                        <a:ea typeface="Calibri"/>
                      </a:endParaRPr>
                    </a:p>
                  </a:txBody>
                  <a:tcPr marL="44450" marR="44450" marT="0" marB="0" anchor="b">
                    <a:lnL>
                      <a:noFill/>
                    </a:lnL>
                    <a:lnR w="12700" cap="flat" cmpd="sng" algn="ctr">
                      <a:solidFill>
                        <a:srgbClr val="FF0000"/>
                      </a:solidFill>
                      <a:prstDash val="solid"/>
                      <a:round/>
                      <a:headEnd type="none" w="med" len="med"/>
                      <a:tailEnd type="none" w="med" len="med"/>
                    </a:lnR>
                    <a:lnT>
                      <a:noFill/>
                    </a:lnT>
                    <a:lnB>
                      <a:noFill/>
                    </a:lnB>
                  </a:tcPr>
                </a:tc>
                <a:tc>
                  <a:txBody>
                    <a:bodyPr/>
                    <a:lstStyle/>
                    <a:p>
                      <a:pPr algn="ctr">
                        <a:spcAft>
                          <a:spcPts val="0"/>
                        </a:spcAft>
                      </a:pPr>
                      <a:r>
                        <a:rPr lang="de-DE" sz="1400" dirty="0">
                          <a:solidFill>
                            <a:srgbClr val="000000"/>
                          </a:solidFill>
                          <a:effectLst/>
                          <a:latin typeface="+mj-lt"/>
                          <a:ea typeface="Times New Roman"/>
                        </a:rPr>
                        <a:t>13.22%</a:t>
                      </a:r>
                      <a:endParaRPr lang="de-DE" sz="1400" dirty="0">
                        <a:solidFill>
                          <a:srgbClr val="000000"/>
                        </a:solidFill>
                        <a:effectLst/>
                        <a:latin typeface="+mj-lt"/>
                        <a:ea typeface="Calibri"/>
                      </a:endParaRPr>
                    </a:p>
                  </a:txBody>
                  <a:tcPr marL="44450" marR="44450" marT="0" marB="0" anchor="b">
                    <a:lnL w="12700" cap="flat" cmpd="sng" algn="ctr">
                      <a:solidFill>
                        <a:srgbClr val="FF0000"/>
                      </a:solidFill>
                      <a:prstDash val="solid"/>
                      <a:round/>
                      <a:headEnd type="none" w="med" len="med"/>
                      <a:tailEnd type="none" w="med" len="med"/>
                    </a:lnL>
                    <a:lnR>
                      <a:noFill/>
                    </a:lnR>
                    <a:lnT>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de-DE" sz="1400" dirty="0">
                          <a:solidFill>
                            <a:srgbClr val="000000"/>
                          </a:solidFill>
                          <a:effectLst/>
                          <a:latin typeface="+mj-lt"/>
                          <a:ea typeface="Times New Roman"/>
                        </a:rPr>
                        <a:t>24.65%</a:t>
                      </a:r>
                      <a:endParaRPr lang="de-DE" sz="1400" dirty="0">
                        <a:solidFill>
                          <a:srgbClr val="000000"/>
                        </a:solidFill>
                        <a:effectLst/>
                        <a:latin typeface="+mj-lt"/>
                        <a:ea typeface="Calibri"/>
                      </a:endParaRPr>
                    </a:p>
                  </a:txBody>
                  <a:tcPr marL="44450" marR="44450" marT="0" marB="0" anchor="b">
                    <a:lnL>
                      <a:noFill/>
                    </a:lnL>
                    <a:lnR w="12700" cap="flat" cmpd="sng" algn="ctr">
                      <a:solidFill>
                        <a:srgbClr val="FF0000"/>
                      </a:solidFill>
                      <a:prstDash val="solid"/>
                      <a:round/>
                      <a:headEnd type="none" w="med" len="med"/>
                      <a:tailEnd type="none" w="med" len="med"/>
                    </a:lnR>
                    <a:lnT>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tr>
              <a:tr h="0">
                <a:tc>
                  <a:txBody>
                    <a:bodyPr/>
                    <a:lstStyle/>
                    <a:p>
                      <a:endParaRPr lang="de-DE" sz="1400" dirty="0">
                        <a:solidFill>
                          <a:srgbClr val="000000"/>
                        </a:solidFill>
                        <a:effectLst/>
                        <a:latin typeface="+mj-lt"/>
                      </a:endParaRPr>
                    </a:p>
                  </a:txBody>
                  <a:tcPr marL="44450" marR="44450" marT="0" marB="0" anchor="b">
                    <a:lnL>
                      <a:noFill/>
                    </a:lnL>
                    <a:lnR>
                      <a:noFill/>
                    </a:lnR>
                    <a:lnT>
                      <a:noFill/>
                    </a:lnT>
                    <a:lnB>
                      <a:noFill/>
                    </a:lnB>
                  </a:tcPr>
                </a:tc>
                <a:tc>
                  <a:txBody>
                    <a:bodyPr/>
                    <a:lstStyle/>
                    <a:p>
                      <a:endParaRPr lang="de-DE" sz="1400">
                        <a:solidFill>
                          <a:srgbClr val="000000"/>
                        </a:solidFill>
                        <a:effectLst/>
                        <a:latin typeface="+mj-lt"/>
                      </a:endParaRPr>
                    </a:p>
                  </a:txBody>
                  <a:tcPr marL="44450" marR="44450" marT="0" marB="0" anchor="b">
                    <a:lnL>
                      <a:noFill/>
                    </a:lnL>
                    <a:lnR>
                      <a:noFill/>
                    </a:lnR>
                    <a:lnT w="12700" cap="flat" cmpd="sng" algn="ctr">
                      <a:solidFill>
                        <a:srgbClr val="FF0000"/>
                      </a:solidFill>
                      <a:prstDash val="solid"/>
                      <a:round/>
                      <a:headEnd type="none" w="med" len="med"/>
                      <a:tailEnd type="none" w="med" len="med"/>
                    </a:lnT>
                    <a:lnB>
                      <a:noFill/>
                    </a:lnB>
                  </a:tcPr>
                </a:tc>
                <a:tc>
                  <a:txBody>
                    <a:bodyPr/>
                    <a:lstStyle/>
                    <a:p>
                      <a:endParaRPr lang="de-DE" sz="1400" dirty="0">
                        <a:solidFill>
                          <a:srgbClr val="000000"/>
                        </a:solidFill>
                        <a:effectLst/>
                        <a:latin typeface="+mj-lt"/>
                      </a:endParaRPr>
                    </a:p>
                  </a:txBody>
                  <a:tcPr marL="44450" marR="44450" marT="0" marB="0" anchor="b">
                    <a:lnL>
                      <a:noFill/>
                    </a:lnL>
                    <a:lnR>
                      <a:noFill/>
                    </a:lnR>
                    <a:lnT w="12700" cap="flat" cmpd="sng" algn="ctr">
                      <a:solidFill>
                        <a:srgbClr val="FF0000"/>
                      </a:solidFill>
                      <a:prstDash val="solid"/>
                      <a:round/>
                      <a:headEnd type="none" w="med" len="med"/>
                      <a:tailEnd type="none" w="med" len="med"/>
                    </a:lnT>
                    <a:lnB>
                      <a:noFill/>
                    </a:lnB>
                  </a:tcPr>
                </a:tc>
              </a:tr>
              <a:tr h="0">
                <a:tc>
                  <a:txBody>
                    <a:bodyPr/>
                    <a:lstStyle/>
                    <a:p>
                      <a:pPr algn="ctr">
                        <a:spcAft>
                          <a:spcPts val="0"/>
                        </a:spcAft>
                      </a:pPr>
                      <a:r>
                        <a:rPr lang="de-DE" sz="1400">
                          <a:solidFill>
                            <a:srgbClr val="000000"/>
                          </a:solidFill>
                          <a:effectLst/>
                          <a:latin typeface="+mj-lt"/>
                          <a:ea typeface="Times New Roman"/>
                        </a:rPr>
                        <a:t>Spanish Bank</a:t>
                      </a:r>
                      <a:endParaRPr lang="de-DE"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 Change (2010)</a:t>
                      </a:r>
                      <a:endParaRPr lang="de-DE"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 Change (2012)</a:t>
                      </a:r>
                      <a:endParaRPr lang="de-DE"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de-DE" sz="1400">
                          <a:solidFill>
                            <a:srgbClr val="000000"/>
                          </a:solidFill>
                          <a:effectLst/>
                          <a:latin typeface="+mj-lt"/>
                          <a:ea typeface="Times New Roman"/>
                        </a:rPr>
                        <a:t>No</a:t>
                      </a:r>
                      <a:endParaRPr lang="de-DE"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66.34%</a:t>
                      </a:r>
                      <a:endParaRPr lang="de-DE"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-7.69%</a:t>
                      </a:r>
                      <a:endParaRPr lang="de-DE"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0">
                <a:tc>
                  <a:txBody>
                    <a:bodyPr/>
                    <a:lstStyle/>
                    <a:p>
                      <a:pPr algn="ctr">
                        <a:spcAft>
                          <a:spcPts val="0"/>
                        </a:spcAft>
                      </a:pPr>
                      <a:r>
                        <a:rPr lang="de-DE" sz="1400">
                          <a:solidFill>
                            <a:srgbClr val="000000"/>
                          </a:solidFill>
                          <a:effectLst/>
                          <a:latin typeface="+mj-lt"/>
                          <a:ea typeface="Times New Roman"/>
                        </a:rPr>
                        <a:t>Yes</a:t>
                      </a:r>
                      <a:endParaRPr lang="de-DE"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dirty="0">
                          <a:solidFill>
                            <a:srgbClr val="000000"/>
                          </a:solidFill>
                          <a:effectLst/>
                          <a:latin typeface="+mj-lt"/>
                          <a:ea typeface="Times New Roman"/>
                        </a:rPr>
                        <a:t>3.71%</a:t>
                      </a:r>
                      <a:endParaRPr lang="de-DE" sz="1400" dirty="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dirty="0">
                          <a:solidFill>
                            <a:srgbClr val="000000"/>
                          </a:solidFill>
                          <a:effectLst/>
                          <a:latin typeface="+mj-lt"/>
                          <a:ea typeface="Times New Roman"/>
                        </a:rPr>
                        <a:t>11.28%</a:t>
                      </a:r>
                      <a:endParaRPr lang="de-DE" sz="1400" dirty="0">
                        <a:solidFill>
                          <a:srgbClr val="000000"/>
                        </a:solidFill>
                        <a:effectLst/>
                        <a:latin typeface="+mj-lt"/>
                        <a:ea typeface="Calibri"/>
                      </a:endParaRPr>
                    </a:p>
                  </a:txBody>
                  <a:tcPr marL="44450" marR="44450" marT="0" marB="0" anchor="b">
                    <a:lnL>
                      <a:noFill/>
                    </a:lnL>
                    <a:lnR>
                      <a:noFill/>
                    </a:lnR>
                    <a:lnT>
                      <a:noFill/>
                    </a:lnT>
                    <a:lnB>
                      <a:noFill/>
                    </a:lnB>
                  </a:tcPr>
                </a:tc>
              </a:tr>
            </a:tbl>
          </a:graphicData>
        </a:graphic>
      </p:graphicFrame>
      <p:cxnSp>
        <p:nvCxnSpPr>
          <p:cNvPr id="8" name="Gerade Verbindung mit Pfeil 7"/>
          <p:cNvCxnSpPr/>
          <p:nvPr/>
        </p:nvCxnSpPr>
        <p:spPr>
          <a:xfrm>
            <a:off x="5529064" y="3933056"/>
            <a:ext cx="576064" cy="0"/>
          </a:xfrm>
          <a:prstGeom prst="straightConnector1">
            <a:avLst/>
          </a:prstGeom>
          <a:ln w="19050">
            <a:tailEnd type="arrow"/>
          </a:ln>
        </p:spPr>
        <p:style>
          <a:lnRef idx="1">
            <a:schemeClr val="accent6"/>
          </a:lnRef>
          <a:fillRef idx="0">
            <a:schemeClr val="accent6"/>
          </a:fillRef>
          <a:effectRef idx="0">
            <a:schemeClr val="accent6"/>
          </a:effectRef>
          <a:fontRef idx="minor">
            <a:schemeClr val="tx1"/>
          </a:fontRef>
        </p:style>
      </p:cxnSp>
      <p:cxnSp>
        <p:nvCxnSpPr>
          <p:cNvPr id="9" name="Gerade Verbindung mit Pfeil 8"/>
          <p:cNvCxnSpPr/>
          <p:nvPr/>
        </p:nvCxnSpPr>
        <p:spPr>
          <a:xfrm flipH="1">
            <a:off x="5529064" y="3717032"/>
            <a:ext cx="576064" cy="0"/>
          </a:xfrm>
          <a:prstGeom prst="straightConnector1">
            <a:avLst/>
          </a:prstGeom>
          <a:ln w="19050">
            <a:tailEnd type="arrow"/>
          </a:ln>
        </p:spPr>
        <p:style>
          <a:lnRef idx="1">
            <a:schemeClr val="accent6"/>
          </a:lnRef>
          <a:fillRef idx="0">
            <a:schemeClr val="accent6"/>
          </a:fillRef>
          <a:effectRef idx="0">
            <a:schemeClr val="accent6"/>
          </a:effectRef>
          <a:fontRef idx="minor">
            <a:schemeClr val="tx1"/>
          </a:fontRef>
        </p:style>
      </p:cxnSp>
      <p:sp>
        <p:nvSpPr>
          <p:cNvPr id="11" name="Inhaltsplatzhalter 2"/>
          <p:cNvSpPr txBox="1">
            <a:spLocks/>
          </p:cNvSpPr>
          <p:nvPr/>
        </p:nvSpPr>
        <p:spPr bwMode="auto">
          <a:xfrm>
            <a:off x="344488" y="5373328"/>
            <a:ext cx="9283700" cy="9359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2060"/>
              </a:buClr>
              <a:buFont typeface="Wingdings" pitchFamily="2" charset="2"/>
              <a:buChar char="Ø"/>
              <a:defRPr sz="2000">
                <a:solidFill>
                  <a:srgbClr val="030509"/>
                </a:solidFill>
                <a:latin typeface="+mn-lt"/>
                <a:ea typeface="+mn-ea"/>
                <a:cs typeface="+mn-cs"/>
              </a:defRPr>
            </a:lvl1pPr>
            <a:lvl2pPr marL="742950" indent="-285750" algn="l" rtl="0" eaLnBrk="0" fontAlgn="base" hangingPunct="0">
              <a:spcBef>
                <a:spcPct val="20000"/>
              </a:spcBef>
              <a:spcAft>
                <a:spcPct val="0"/>
              </a:spcAft>
              <a:buClr>
                <a:srgbClr val="002060"/>
              </a:buClr>
              <a:buChar char="–"/>
              <a:defRPr sz="1800">
                <a:solidFill>
                  <a:srgbClr val="030509"/>
                </a:solidFill>
                <a:latin typeface="+mn-lt"/>
              </a:defRPr>
            </a:lvl2pPr>
            <a:lvl3pPr marL="1143000" indent="-228600" algn="l" rtl="0" eaLnBrk="0" fontAlgn="base" hangingPunct="0">
              <a:spcBef>
                <a:spcPct val="20000"/>
              </a:spcBef>
              <a:spcAft>
                <a:spcPct val="0"/>
              </a:spcAft>
              <a:buClr>
                <a:srgbClr val="002060"/>
              </a:buClr>
              <a:buChar char="•"/>
              <a:defRPr sz="1800">
                <a:solidFill>
                  <a:srgbClr val="030509"/>
                </a:solidFill>
                <a:latin typeface="+mn-lt"/>
              </a:defRPr>
            </a:lvl3pPr>
            <a:lvl4pPr marL="1600200" indent="-228600" algn="l" rtl="0" eaLnBrk="0" fontAlgn="base" hangingPunct="0">
              <a:spcBef>
                <a:spcPct val="20000"/>
              </a:spcBef>
              <a:spcAft>
                <a:spcPct val="0"/>
              </a:spcAft>
              <a:buClr>
                <a:srgbClr val="002060"/>
              </a:buClr>
              <a:buChar char="–"/>
              <a:defRPr sz="1600">
                <a:solidFill>
                  <a:srgbClr val="030509"/>
                </a:solidFill>
                <a:latin typeface="+mn-lt"/>
              </a:defRPr>
            </a:lvl4pPr>
            <a:lvl5pPr marL="2057400" indent="-228600" algn="l" rtl="0" eaLnBrk="0" fontAlgn="base" hangingPunct="0">
              <a:spcBef>
                <a:spcPct val="20000"/>
              </a:spcBef>
              <a:spcAft>
                <a:spcPct val="0"/>
              </a:spcAft>
              <a:buChar char="»"/>
              <a:defRPr sz="1400">
                <a:solidFill>
                  <a:srgbClr val="030509"/>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r>
              <a:rPr lang="en-US" kern="0" dirty="0" smtClean="0"/>
              <a:t>Results indicate an increase in ‘home bias’ over time financed with Dec’11 and Feb’12 LTROs from the ECB</a:t>
            </a:r>
            <a:endParaRPr lang="en-US" kern="0" dirty="0"/>
          </a:p>
          <a:p>
            <a:pPr lvl="1"/>
            <a:r>
              <a:rPr lang="de-DE" kern="0" dirty="0" err="1" smtClean="0"/>
              <a:t>Suggesting</a:t>
            </a:r>
            <a:r>
              <a:rPr lang="de-DE" kern="0" dirty="0" smtClean="0"/>
              <a:t> </a:t>
            </a:r>
            <a:r>
              <a:rPr lang="de-DE" kern="0" dirty="0" err="1" smtClean="0"/>
              <a:t>that</a:t>
            </a:r>
            <a:r>
              <a:rPr lang="de-DE" kern="0" dirty="0" smtClean="0"/>
              <a:t> </a:t>
            </a:r>
            <a:r>
              <a:rPr lang="de-DE" kern="0" dirty="0" err="1" smtClean="0"/>
              <a:t>the</a:t>
            </a:r>
            <a:r>
              <a:rPr lang="de-DE" kern="0" dirty="0" smtClean="0"/>
              <a:t> ECB </a:t>
            </a:r>
            <a:r>
              <a:rPr lang="de-DE" kern="0" dirty="0" err="1" smtClean="0"/>
              <a:t>helps</a:t>
            </a:r>
            <a:r>
              <a:rPr lang="de-DE" kern="0" dirty="0" smtClean="0"/>
              <a:t> </a:t>
            </a:r>
            <a:r>
              <a:rPr lang="de-DE" kern="0" dirty="0" err="1" smtClean="0"/>
              <a:t>to</a:t>
            </a:r>
            <a:r>
              <a:rPr lang="de-DE" kern="0" dirty="0" smtClean="0"/>
              <a:t> </a:t>
            </a:r>
            <a:r>
              <a:rPr lang="de-DE" kern="0" dirty="0" err="1" smtClean="0"/>
              <a:t>contain</a:t>
            </a:r>
            <a:r>
              <a:rPr lang="de-DE" kern="0" dirty="0" smtClean="0"/>
              <a:t> </a:t>
            </a:r>
            <a:r>
              <a:rPr lang="de-DE" kern="0" dirty="0" err="1" smtClean="0"/>
              <a:t>risks</a:t>
            </a:r>
            <a:r>
              <a:rPr lang="de-DE" kern="0" dirty="0" smtClean="0"/>
              <a:t> </a:t>
            </a:r>
            <a:r>
              <a:rPr lang="de-DE" kern="0" dirty="0" err="1" smtClean="0"/>
              <a:t>within</a:t>
            </a:r>
            <a:r>
              <a:rPr lang="de-DE" kern="0" dirty="0" smtClean="0"/>
              <a:t> </a:t>
            </a:r>
            <a:r>
              <a:rPr lang="de-DE" kern="0" dirty="0" err="1" smtClean="0"/>
              <a:t>the</a:t>
            </a:r>
            <a:r>
              <a:rPr lang="de-DE" kern="0" dirty="0" smtClean="0"/>
              <a:t> </a:t>
            </a:r>
            <a:r>
              <a:rPr lang="de-DE" kern="0" dirty="0" err="1" smtClean="0"/>
              <a:t>periphery</a:t>
            </a:r>
            <a:endParaRPr lang="en-US" kern="0" dirty="0" smtClean="0"/>
          </a:p>
          <a:p>
            <a:pPr lvl="1"/>
            <a:endParaRPr lang="de-DE" kern="0" dirty="0" smtClean="0"/>
          </a:p>
        </p:txBody>
      </p:sp>
    </p:spTree>
    <p:extLst>
      <p:ext uri="{BB962C8B-B14F-4D97-AF65-F5344CB8AC3E}">
        <p14:creationId xmlns:p14="http://schemas.microsoft.com/office/powerpoint/2010/main" val="21188141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0838" y="404813"/>
            <a:ext cx="9498706" cy="503237"/>
          </a:xfrm>
        </p:spPr>
        <p:txBody>
          <a:bodyPr/>
          <a:lstStyle/>
          <a:p>
            <a:r>
              <a:rPr lang="de-DE" dirty="0" smtClean="0"/>
              <a:t>Table 3C. </a:t>
            </a:r>
            <a:r>
              <a:rPr lang="en-US" dirty="0"/>
              <a:t>Home Bias and </a:t>
            </a:r>
            <a:r>
              <a:rPr lang="en-US" dirty="0" smtClean="0"/>
              <a:t>LTROs</a:t>
            </a:r>
            <a:endParaRPr lang="de-DE" dirty="0"/>
          </a:p>
        </p:txBody>
      </p:sp>
      <p:sp>
        <p:nvSpPr>
          <p:cNvPr id="3" name="Inhaltsplatzhalter 2"/>
          <p:cNvSpPr>
            <a:spLocks noGrp="1"/>
          </p:cNvSpPr>
          <p:nvPr>
            <p:ph idx="1"/>
          </p:nvPr>
        </p:nvSpPr>
        <p:spPr>
          <a:xfrm>
            <a:off x="344488" y="5589959"/>
            <a:ext cx="9283700" cy="935385"/>
          </a:xfrm>
        </p:spPr>
        <p:txBody>
          <a:bodyPr/>
          <a:lstStyle/>
          <a:p>
            <a:r>
              <a:rPr lang="en-US" dirty="0" smtClean="0"/>
              <a:t>Banks </a:t>
            </a:r>
            <a:r>
              <a:rPr lang="en-US" dirty="0"/>
              <a:t>match the maturities of the securities they purchase with the maturity of </a:t>
            </a:r>
            <a:r>
              <a:rPr lang="en-US" dirty="0" smtClean="0"/>
              <a:t>ECB funds.</a:t>
            </a:r>
          </a:p>
          <a:p>
            <a:r>
              <a:rPr lang="en-US" dirty="0" smtClean="0"/>
              <a:t>Particularly domestic banks are net purchasers of Italian/Spanish bonds.</a:t>
            </a:r>
          </a:p>
          <a:p>
            <a:endParaRPr lang="de-DE" dirty="0"/>
          </a:p>
        </p:txBody>
      </p:sp>
      <p:graphicFrame>
        <p:nvGraphicFramePr>
          <p:cNvPr id="6" name="Tabelle 5"/>
          <p:cNvGraphicFramePr>
            <a:graphicFrameLocks noGrp="1"/>
          </p:cNvGraphicFramePr>
          <p:nvPr>
            <p:extLst/>
          </p:nvPr>
        </p:nvGraphicFramePr>
        <p:xfrm>
          <a:off x="128464" y="1124744"/>
          <a:ext cx="9433049" cy="4267200"/>
        </p:xfrm>
        <a:graphic>
          <a:graphicData uri="http://schemas.openxmlformats.org/drawingml/2006/table">
            <a:tbl>
              <a:tblPr firstRow="1" firstCol="1" bandRow="1"/>
              <a:tblGrid>
                <a:gridCol w="1243829"/>
                <a:gridCol w="2121826"/>
                <a:gridCol w="1902326"/>
                <a:gridCol w="2278458"/>
                <a:gridCol w="1886610"/>
              </a:tblGrid>
              <a:tr h="0">
                <a:tc gridSpan="5">
                  <a:txBody>
                    <a:bodyPr/>
                    <a:lstStyle/>
                    <a:p>
                      <a:pPr>
                        <a:spcAft>
                          <a:spcPts val="0"/>
                        </a:spcAft>
                      </a:pPr>
                      <a:r>
                        <a:rPr lang="de-DE" sz="1400" dirty="0" smtClean="0">
                          <a:solidFill>
                            <a:srgbClr val="000000"/>
                          </a:solidFill>
                          <a:effectLst/>
                          <a:latin typeface="+mj-lt"/>
                          <a:ea typeface="Calibri"/>
                        </a:rPr>
                        <a:t>This</a:t>
                      </a:r>
                      <a:r>
                        <a:rPr lang="de-DE" sz="1400" baseline="0" dirty="0" smtClean="0">
                          <a:solidFill>
                            <a:srgbClr val="000000"/>
                          </a:solidFill>
                          <a:effectLst/>
                          <a:latin typeface="+mj-lt"/>
                          <a:ea typeface="Calibri"/>
                        </a:rPr>
                        <a:t> </a:t>
                      </a:r>
                      <a:r>
                        <a:rPr lang="de-DE" sz="1400" baseline="0" dirty="0" err="1" smtClean="0">
                          <a:solidFill>
                            <a:srgbClr val="000000"/>
                          </a:solidFill>
                          <a:effectLst/>
                          <a:latin typeface="+mj-lt"/>
                          <a:ea typeface="Calibri"/>
                        </a:rPr>
                        <a:t>table</a:t>
                      </a:r>
                      <a:r>
                        <a:rPr lang="de-DE" sz="1400" baseline="0" dirty="0" smtClean="0">
                          <a:solidFill>
                            <a:srgbClr val="000000"/>
                          </a:solidFill>
                          <a:effectLst/>
                          <a:latin typeface="+mj-lt"/>
                          <a:ea typeface="Calibri"/>
                        </a:rPr>
                        <a:t> </a:t>
                      </a:r>
                      <a:r>
                        <a:rPr lang="de-DE" sz="1400" baseline="0" dirty="0" err="1" smtClean="0">
                          <a:solidFill>
                            <a:srgbClr val="000000"/>
                          </a:solidFill>
                          <a:effectLst/>
                          <a:latin typeface="+mj-lt"/>
                          <a:ea typeface="Calibri"/>
                        </a:rPr>
                        <a:t>shows</a:t>
                      </a:r>
                      <a:r>
                        <a:rPr lang="de-DE" sz="1400" baseline="0" dirty="0" smtClean="0">
                          <a:solidFill>
                            <a:srgbClr val="000000"/>
                          </a:solidFill>
                          <a:effectLst/>
                          <a:latin typeface="+mj-lt"/>
                          <a:ea typeface="Calibri"/>
                        </a:rPr>
                        <a:t> </a:t>
                      </a:r>
                      <a:r>
                        <a:rPr lang="de-DE" sz="1400" baseline="0" dirty="0" err="1" smtClean="0">
                          <a:solidFill>
                            <a:srgbClr val="000000"/>
                          </a:solidFill>
                          <a:effectLst/>
                          <a:latin typeface="+mj-lt"/>
                          <a:ea typeface="Calibri"/>
                        </a:rPr>
                        <a:t>changes</a:t>
                      </a:r>
                      <a:r>
                        <a:rPr lang="de-DE" sz="1400" baseline="0" dirty="0" smtClean="0">
                          <a:solidFill>
                            <a:srgbClr val="000000"/>
                          </a:solidFill>
                          <a:effectLst/>
                          <a:latin typeface="+mj-lt"/>
                          <a:ea typeface="Calibri"/>
                        </a:rPr>
                        <a:t> in </a:t>
                      </a:r>
                      <a:r>
                        <a:rPr lang="de-DE" sz="1400" baseline="0" dirty="0" err="1" smtClean="0">
                          <a:solidFill>
                            <a:srgbClr val="000000"/>
                          </a:solidFill>
                          <a:effectLst/>
                          <a:latin typeface="+mj-lt"/>
                          <a:ea typeface="Calibri"/>
                        </a:rPr>
                        <a:t>Italian</a:t>
                      </a:r>
                      <a:r>
                        <a:rPr lang="de-DE" sz="1400" baseline="0" dirty="0" smtClean="0">
                          <a:solidFill>
                            <a:srgbClr val="000000"/>
                          </a:solidFill>
                          <a:effectLst/>
                          <a:latin typeface="+mj-lt"/>
                          <a:ea typeface="Calibri"/>
                        </a:rPr>
                        <a:t> / </a:t>
                      </a:r>
                      <a:r>
                        <a:rPr lang="de-DE" sz="1400" baseline="0" dirty="0" err="1" smtClean="0">
                          <a:solidFill>
                            <a:srgbClr val="000000"/>
                          </a:solidFill>
                          <a:effectLst/>
                          <a:latin typeface="+mj-lt"/>
                          <a:ea typeface="Calibri"/>
                        </a:rPr>
                        <a:t>Spanish</a:t>
                      </a:r>
                      <a:r>
                        <a:rPr lang="de-DE" sz="1400" baseline="0" dirty="0" smtClean="0">
                          <a:solidFill>
                            <a:srgbClr val="000000"/>
                          </a:solidFill>
                          <a:effectLst/>
                          <a:latin typeface="+mj-lt"/>
                          <a:ea typeface="Calibri"/>
                        </a:rPr>
                        <a:t> </a:t>
                      </a:r>
                      <a:r>
                        <a:rPr lang="de-DE" sz="1400" baseline="0" dirty="0" err="1" smtClean="0">
                          <a:solidFill>
                            <a:srgbClr val="000000"/>
                          </a:solidFill>
                          <a:effectLst/>
                          <a:latin typeface="+mj-lt"/>
                          <a:ea typeface="Calibri"/>
                        </a:rPr>
                        <a:t>sovereign</a:t>
                      </a:r>
                      <a:r>
                        <a:rPr lang="de-DE" sz="1400" baseline="0" dirty="0" smtClean="0">
                          <a:solidFill>
                            <a:srgbClr val="000000"/>
                          </a:solidFill>
                          <a:effectLst/>
                          <a:latin typeface="+mj-lt"/>
                          <a:ea typeface="Calibri"/>
                        </a:rPr>
                        <a:t> </a:t>
                      </a:r>
                      <a:r>
                        <a:rPr lang="de-DE" sz="1400" baseline="0" dirty="0" err="1" smtClean="0">
                          <a:solidFill>
                            <a:srgbClr val="000000"/>
                          </a:solidFill>
                          <a:effectLst/>
                          <a:latin typeface="+mj-lt"/>
                          <a:ea typeface="Calibri"/>
                        </a:rPr>
                        <a:t>bond</a:t>
                      </a:r>
                      <a:r>
                        <a:rPr lang="de-DE" sz="1400" baseline="0" dirty="0" smtClean="0">
                          <a:solidFill>
                            <a:srgbClr val="000000"/>
                          </a:solidFill>
                          <a:effectLst/>
                          <a:latin typeface="+mj-lt"/>
                          <a:ea typeface="Calibri"/>
                        </a:rPr>
                        <a:t> </a:t>
                      </a:r>
                      <a:r>
                        <a:rPr lang="de-DE" sz="1400" baseline="0" dirty="0" err="1" smtClean="0">
                          <a:solidFill>
                            <a:srgbClr val="000000"/>
                          </a:solidFill>
                          <a:effectLst/>
                          <a:latin typeface="+mj-lt"/>
                          <a:ea typeface="Calibri"/>
                        </a:rPr>
                        <a:t>holdings</a:t>
                      </a:r>
                      <a:r>
                        <a:rPr lang="de-DE" sz="1400" baseline="0" dirty="0" smtClean="0">
                          <a:solidFill>
                            <a:srgbClr val="000000"/>
                          </a:solidFill>
                          <a:effectLst/>
                          <a:latin typeface="+mj-lt"/>
                          <a:ea typeface="Calibri"/>
                        </a:rPr>
                        <a:t> </a:t>
                      </a:r>
                      <a:r>
                        <a:rPr lang="de-DE" sz="1400" baseline="0" dirty="0" err="1" smtClean="0">
                          <a:solidFill>
                            <a:srgbClr val="000000"/>
                          </a:solidFill>
                          <a:effectLst/>
                          <a:latin typeface="+mj-lt"/>
                          <a:ea typeface="Calibri"/>
                        </a:rPr>
                        <a:t>between</a:t>
                      </a:r>
                      <a:r>
                        <a:rPr lang="de-DE" sz="1400" baseline="0" dirty="0" smtClean="0">
                          <a:solidFill>
                            <a:srgbClr val="000000"/>
                          </a:solidFill>
                          <a:effectLst/>
                          <a:latin typeface="+mj-lt"/>
                          <a:ea typeface="Calibri"/>
                        </a:rPr>
                        <a:t> Dec‘11 </a:t>
                      </a:r>
                      <a:r>
                        <a:rPr lang="de-DE" sz="1400" baseline="0" dirty="0" err="1" smtClean="0">
                          <a:solidFill>
                            <a:srgbClr val="000000"/>
                          </a:solidFill>
                          <a:effectLst/>
                          <a:latin typeface="+mj-lt"/>
                          <a:ea typeface="Calibri"/>
                        </a:rPr>
                        <a:t>and</a:t>
                      </a:r>
                      <a:r>
                        <a:rPr lang="de-DE" sz="1400" baseline="0" dirty="0" smtClean="0">
                          <a:solidFill>
                            <a:srgbClr val="000000"/>
                          </a:solidFill>
                          <a:effectLst/>
                          <a:latin typeface="+mj-lt"/>
                          <a:ea typeface="Calibri"/>
                        </a:rPr>
                        <a:t> June’12 (in </a:t>
                      </a:r>
                      <a:r>
                        <a:rPr lang="de-DE" sz="1400" baseline="0" dirty="0" err="1" smtClean="0">
                          <a:solidFill>
                            <a:srgbClr val="000000"/>
                          </a:solidFill>
                          <a:effectLst/>
                          <a:latin typeface="+mj-lt"/>
                          <a:ea typeface="Calibri"/>
                        </a:rPr>
                        <a:t>million</a:t>
                      </a:r>
                      <a:r>
                        <a:rPr lang="de-DE" sz="1400" baseline="0" dirty="0" smtClean="0">
                          <a:solidFill>
                            <a:srgbClr val="000000"/>
                          </a:solidFill>
                          <a:effectLst/>
                          <a:latin typeface="+mj-lt"/>
                          <a:ea typeface="Calibri"/>
                        </a:rPr>
                        <a:t> </a:t>
                      </a:r>
                      <a:r>
                        <a:rPr lang="de-DE" sz="1400" baseline="0" dirty="0" err="1" smtClean="0">
                          <a:solidFill>
                            <a:srgbClr val="000000"/>
                          </a:solidFill>
                          <a:effectLst/>
                          <a:latin typeface="+mj-lt"/>
                          <a:ea typeface="Calibri"/>
                        </a:rPr>
                        <a:t>euros</a:t>
                      </a:r>
                      <a:r>
                        <a:rPr lang="de-DE" sz="1400" baseline="0" dirty="0" smtClean="0">
                          <a:solidFill>
                            <a:srgbClr val="000000"/>
                          </a:solidFill>
                          <a:effectLst/>
                          <a:latin typeface="+mj-lt"/>
                          <a:ea typeface="Calibri"/>
                        </a:rPr>
                        <a:t>).</a:t>
                      </a:r>
                      <a:endParaRPr lang="de-DE" sz="1400" dirty="0">
                        <a:solidFill>
                          <a:srgbClr val="000000"/>
                        </a:solidFill>
                        <a:effectLst/>
                        <a:latin typeface="+mj-lt"/>
                        <a:ea typeface="Calibri"/>
                      </a:endParaRPr>
                    </a:p>
                  </a:txBody>
                  <a:tcPr marL="44450" marR="4445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hMerge="1">
                  <a:txBody>
                    <a:bodyPr/>
                    <a:lstStyle/>
                    <a:p>
                      <a:pPr algn="ctr">
                        <a:spcAft>
                          <a:spcPts val="0"/>
                        </a:spcAft>
                      </a:pPr>
                      <a:endParaRPr lang="de-DE" sz="1400" dirty="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de-DE"/>
                    </a:p>
                  </a:txBody>
                  <a:tcPr/>
                </a:tc>
                <a:tc hMerge="1">
                  <a:txBody>
                    <a:bodyPr/>
                    <a:lstStyle/>
                    <a:p>
                      <a:pPr algn="ctr">
                        <a:spcAft>
                          <a:spcPts val="0"/>
                        </a:spcAft>
                      </a:pPr>
                      <a:endParaRPr lang="de-DE" sz="1400" dirty="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de-DE"/>
                    </a:p>
                  </a:txBody>
                  <a:tcPr/>
                </a:tc>
              </a:tr>
              <a:tr h="0">
                <a:tc gridSpan="5">
                  <a:txBody>
                    <a:bodyPr/>
                    <a:lstStyle/>
                    <a:p>
                      <a:pPr>
                        <a:spcAft>
                          <a:spcPts val="0"/>
                        </a:spcAft>
                      </a:pPr>
                      <a:endParaRPr lang="de-DE" sz="1400" dirty="0">
                        <a:solidFill>
                          <a:srgbClr val="000000"/>
                        </a:solidFill>
                        <a:effectLst/>
                        <a:latin typeface="+mj-lt"/>
                        <a:ea typeface="Calibri"/>
                      </a:endParaRPr>
                    </a:p>
                  </a:txBody>
                  <a:tcPr marL="44450" marR="44450" marT="0" marB="0" anchor="b">
                    <a:lnL>
                      <a:noFill/>
                    </a:lnL>
                    <a:lnR>
                      <a:noFill/>
                    </a:lnR>
                    <a:lnT w="12700" cap="flat" cmpd="sng" algn="ctr">
                      <a:noFill/>
                      <a:prstDash val="solid"/>
                      <a:round/>
                      <a:headEnd type="none" w="med" len="med"/>
                      <a:tailEnd type="none" w="med" len="med"/>
                    </a:lnT>
                    <a:lnB w="12700" cap="flat" cmpd="sng" algn="ctr">
                      <a:solidFill>
                        <a:srgbClr val="030509"/>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r>
              <a:tr h="0">
                <a:tc>
                  <a:txBody>
                    <a:bodyPr/>
                    <a:lstStyle/>
                    <a:p>
                      <a:pPr>
                        <a:spcAft>
                          <a:spcPts val="0"/>
                        </a:spcAft>
                      </a:pPr>
                      <a:r>
                        <a:rPr lang="en-US" sz="1400" dirty="0">
                          <a:solidFill>
                            <a:srgbClr val="000000"/>
                          </a:solidFill>
                          <a:effectLst/>
                          <a:latin typeface="+mj-lt"/>
                          <a:ea typeface="Times New Roman"/>
                        </a:rPr>
                        <a:t> </a:t>
                      </a:r>
                      <a:endParaRPr lang="de-DE" sz="1400" dirty="0">
                        <a:solidFill>
                          <a:srgbClr val="000000"/>
                        </a:solidFill>
                        <a:effectLst/>
                        <a:latin typeface="+mj-lt"/>
                        <a:ea typeface="Calibri"/>
                      </a:endParaRPr>
                    </a:p>
                  </a:txBody>
                  <a:tcPr marL="44450" marR="44450" marT="0" marB="0" anchor="b">
                    <a:lnL>
                      <a:noFill/>
                    </a:lnL>
                    <a:lnR>
                      <a:noFill/>
                    </a:lnR>
                    <a:lnT w="12700" cap="flat" cmpd="sng" algn="ctr">
                      <a:solidFill>
                        <a:srgbClr val="030509"/>
                      </a:solidFill>
                      <a:prstDash val="solid"/>
                      <a:round/>
                      <a:headEnd type="none" w="med" len="med"/>
                      <a:tailEnd type="none" w="med" len="med"/>
                    </a:lnT>
                    <a:lnB>
                      <a:noFill/>
                    </a:lnB>
                  </a:tcPr>
                </a:tc>
                <a:tc gridSpan="2">
                  <a:txBody>
                    <a:bodyPr/>
                    <a:lstStyle/>
                    <a:p>
                      <a:pPr algn="ctr">
                        <a:spcAft>
                          <a:spcPts val="0"/>
                        </a:spcAft>
                      </a:pPr>
                      <a:r>
                        <a:rPr lang="de-DE" sz="1400" dirty="0" err="1">
                          <a:solidFill>
                            <a:srgbClr val="000000"/>
                          </a:solidFill>
                          <a:effectLst/>
                          <a:latin typeface="+mj-lt"/>
                          <a:ea typeface="Times New Roman"/>
                        </a:rPr>
                        <a:t>Italy</a:t>
                      </a:r>
                      <a:endParaRPr lang="de-DE" sz="1400" dirty="0">
                        <a:solidFill>
                          <a:srgbClr val="000000"/>
                        </a:solidFill>
                        <a:effectLst/>
                        <a:latin typeface="+mj-lt"/>
                        <a:ea typeface="Calibri"/>
                      </a:endParaRPr>
                    </a:p>
                  </a:txBody>
                  <a:tcPr marL="44450" marR="44450" marT="0" marB="0" anchor="b">
                    <a:lnL>
                      <a:noFill/>
                    </a:lnL>
                    <a:lnR>
                      <a:noFill/>
                    </a:lnR>
                    <a:lnT w="12700" cap="flat" cmpd="sng" algn="ctr">
                      <a:solidFill>
                        <a:srgbClr val="030509"/>
                      </a:solidFill>
                      <a:prstDash val="solid"/>
                      <a:round/>
                      <a:headEnd type="none" w="med" len="med"/>
                      <a:tailEnd type="none" w="med" len="med"/>
                    </a:lnT>
                    <a:lnB>
                      <a:noFill/>
                    </a:lnB>
                  </a:tcPr>
                </a:tc>
                <a:tc hMerge="1">
                  <a:txBody>
                    <a:bodyPr/>
                    <a:lstStyle/>
                    <a:p>
                      <a:endParaRPr lang="de-DE"/>
                    </a:p>
                  </a:txBody>
                  <a:tcPr/>
                </a:tc>
                <a:tc gridSpan="2">
                  <a:txBody>
                    <a:bodyPr/>
                    <a:lstStyle/>
                    <a:p>
                      <a:pPr algn="ctr">
                        <a:spcAft>
                          <a:spcPts val="0"/>
                        </a:spcAft>
                      </a:pPr>
                      <a:r>
                        <a:rPr lang="de-DE" sz="1400" dirty="0">
                          <a:solidFill>
                            <a:srgbClr val="000000"/>
                          </a:solidFill>
                          <a:effectLst/>
                          <a:latin typeface="+mj-lt"/>
                          <a:ea typeface="Times New Roman"/>
                        </a:rPr>
                        <a:t>Spain</a:t>
                      </a:r>
                      <a:endParaRPr lang="de-DE" sz="1400" dirty="0">
                        <a:solidFill>
                          <a:srgbClr val="000000"/>
                        </a:solidFill>
                        <a:effectLst/>
                        <a:latin typeface="+mj-lt"/>
                        <a:ea typeface="Calibri"/>
                      </a:endParaRPr>
                    </a:p>
                  </a:txBody>
                  <a:tcPr marL="44450" marR="44450" marT="0" marB="0" anchor="b">
                    <a:lnL>
                      <a:noFill/>
                    </a:lnL>
                    <a:lnR>
                      <a:noFill/>
                    </a:lnR>
                    <a:lnT w="12700" cap="flat" cmpd="sng" algn="ctr">
                      <a:solidFill>
                        <a:srgbClr val="030509"/>
                      </a:solidFill>
                      <a:prstDash val="solid"/>
                      <a:round/>
                      <a:headEnd type="none" w="med" len="med"/>
                      <a:tailEnd type="none" w="med" len="med"/>
                    </a:lnT>
                    <a:lnB>
                      <a:noFill/>
                    </a:lnB>
                  </a:tcPr>
                </a:tc>
                <a:tc hMerge="1">
                  <a:txBody>
                    <a:bodyPr/>
                    <a:lstStyle/>
                    <a:p>
                      <a:endParaRPr lang="de-DE"/>
                    </a:p>
                  </a:txBody>
                  <a:tcPr/>
                </a:tc>
              </a:tr>
              <a:tr h="0">
                <a:tc>
                  <a:txBody>
                    <a:bodyPr/>
                    <a:lstStyle/>
                    <a:p>
                      <a:pPr>
                        <a:spcAft>
                          <a:spcPts val="0"/>
                        </a:spcAft>
                      </a:pPr>
                      <a:r>
                        <a:rPr lang="de-DE" sz="1400">
                          <a:solidFill>
                            <a:srgbClr val="000000"/>
                          </a:solidFill>
                          <a:effectLst/>
                          <a:latin typeface="+mj-lt"/>
                          <a:ea typeface="Times New Roman"/>
                        </a:rPr>
                        <a:t> </a:t>
                      </a:r>
                      <a:endParaRPr lang="de-DE"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de-DE" sz="1400" dirty="0">
                          <a:solidFill>
                            <a:srgbClr val="000000"/>
                          </a:solidFill>
                          <a:effectLst/>
                          <a:latin typeface="+mj-lt"/>
                          <a:ea typeface="Times New Roman"/>
                        </a:rPr>
                        <a:t>&lt;= 3 </a:t>
                      </a:r>
                      <a:r>
                        <a:rPr lang="de-DE" sz="1400" dirty="0" err="1">
                          <a:solidFill>
                            <a:srgbClr val="000000"/>
                          </a:solidFill>
                          <a:effectLst/>
                          <a:latin typeface="+mj-lt"/>
                          <a:ea typeface="Times New Roman"/>
                        </a:rPr>
                        <a:t>years</a:t>
                      </a:r>
                      <a:endParaRPr lang="de-DE" sz="14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de-DE" sz="1400" dirty="0">
                          <a:solidFill>
                            <a:srgbClr val="000000"/>
                          </a:solidFill>
                          <a:effectLst/>
                          <a:latin typeface="+mj-lt"/>
                          <a:ea typeface="Times New Roman"/>
                        </a:rPr>
                        <a:t>&gt; 3 </a:t>
                      </a:r>
                      <a:r>
                        <a:rPr lang="de-DE" sz="1400" dirty="0" err="1">
                          <a:solidFill>
                            <a:srgbClr val="000000"/>
                          </a:solidFill>
                          <a:effectLst/>
                          <a:latin typeface="+mj-lt"/>
                          <a:ea typeface="Times New Roman"/>
                        </a:rPr>
                        <a:t>years</a:t>
                      </a:r>
                      <a:endParaRPr lang="de-DE" sz="14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de-DE" sz="1400">
                          <a:solidFill>
                            <a:srgbClr val="000000"/>
                          </a:solidFill>
                          <a:effectLst/>
                          <a:latin typeface="+mj-lt"/>
                          <a:ea typeface="Times New Roman"/>
                        </a:rPr>
                        <a:t>&lt;= 3 years</a:t>
                      </a:r>
                      <a:endParaRPr lang="de-DE"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de-DE" sz="1400" dirty="0">
                          <a:solidFill>
                            <a:srgbClr val="000000"/>
                          </a:solidFill>
                          <a:effectLst/>
                          <a:latin typeface="+mj-lt"/>
                          <a:ea typeface="Times New Roman"/>
                        </a:rPr>
                        <a:t>&gt; 3 </a:t>
                      </a:r>
                      <a:r>
                        <a:rPr lang="de-DE" sz="1400" dirty="0" err="1">
                          <a:solidFill>
                            <a:srgbClr val="000000"/>
                          </a:solidFill>
                          <a:effectLst/>
                          <a:latin typeface="+mj-lt"/>
                          <a:ea typeface="Times New Roman"/>
                        </a:rPr>
                        <a:t>years</a:t>
                      </a:r>
                      <a:endParaRPr lang="de-DE" sz="14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0">
                <a:tc>
                  <a:txBody>
                    <a:bodyPr/>
                    <a:lstStyle/>
                    <a:p>
                      <a:pPr>
                        <a:spcAft>
                          <a:spcPts val="0"/>
                        </a:spcAft>
                      </a:pPr>
                      <a:r>
                        <a:rPr lang="de-DE" sz="1400">
                          <a:solidFill>
                            <a:srgbClr val="000000"/>
                          </a:solidFill>
                          <a:effectLst/>
                          <a:latin typeface="+mj-lt"/>
                          <a:ea typeface="Times New Roman"/>
                        </a:rPr>
                        <a:t>AT</a:t>
                      </a:r>
                      <a:endParaRPr lang="de-DE"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-473</a:t>
                      </a:r>
                      <a:endParaRPr lang="de-DE"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-4</a:t>
                      </a:r>
                      <a:endParaRPr lang="de-DE"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-100</a:t>
                      </a:r>
                      <a:endParaRPr lang="de-DE" sz="140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dirty="0">
                          <a:solidFill>
                            <a:srgbClr val="000000"/>
                          </a:solidFill>
                          <a:effectLst/>
                          <a:latin typeface="+mj-lt"/>
                          <a:ea typeface="Times New Roman"/>
                        </a:rPr>
                        <a:t>1</a:t>
                      </a:r>
                      <a:endParaRPr lang="de-DE" sz="1400" dirty="0">
                        <a:solidFill>
                          <a:srgbClr val="000000"/>
                        </a:solidFill>
                        <a:effectLst/>
                        <a:latin typeface="+mj-lt"/>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0">
                <a:tc>
                  <a:txBody>
                    <a:bodyPr/>
                    <a:lstStyle/>
                    <a:p>
                      <a:pPr>
                        <a:spcAft>
                          <a:spcPts val="0"/>
                        </a:spcAft>
                      </a:pPr>
                      <a:r>
                        <a:rPr lang="de-DE" sz="1400">
                          <a:solidFill>
                            <a:srgbClr val="000000"/>
                          </a:solidFill>
                          <a:effectLst/>
                          <a:latin typeface="+mj-lt"/>
                          <a:ea typeface="Times New Roman"/>
                        </a:rPr>
                        <a:t>BE</a:t>
                      </a:r>
                      <a:endParaRPr lang="de-DE"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-137</a:t>
                      </a:r>
                      <a:endParaRPr lang="de-DE"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-232</a:t>
                      </a:r>
                      <a:endParaRPr lang="de-DE"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-814</a:t>
                      </a:r>
                      <a:endParaRPr lang="de-DE"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dirty="0">
                          <a:solidFill>
                            <a:srgbClr val="000000"/>
                          </a:solidFill>
                          <a:effectLst/>
                          <a:latin typeface="+mj-lt"/>
                          <a:ea typeface="Times New Roman"/>
                        </a:rPr>
                        <a:t>-189</a:t>
                      </a:r>
                      <a:endParaRPr lang="de-DE" sz="1400" dirty="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pPr>
                        <a:spcAft>
                          <a:spcPts val="0"/>
                        </a:spcAft>
                      </a:pPr>
                      <a:r>
                        <a:rPr lang="de-DE" sz="1400">
                          <a:solidFill>
                            <a:srgbClr val="000000"/>
                          </a:solidFill>
                          <a:effectLst/>
                          <a:latin typeface="+mj-lt"/>
                          <a:ea typeface="Times New Roman"/>
                        </a:rPr>
                        <a:t>CY</a:t>
                      </a:r>
                      <a:endParaRPr lang="de-DE"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30</a:t>
                      </a:r>
                      <a:endParaRPr lang="de-DE"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-27</a:t>
                      </a:r>
                      <a:endParaRPr lang="de-DE"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a:t>
                      </a:r>
                      <a:endParaRPr lang="de-DE"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-5</a:t>
                      </a:r>
                      <a:endParaRPr lang="de-DE"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pPr>
                        <a:spcAft>
                          <a:spcPts val="0"/>
                        </a:spcAft>
                      </a:pPr>
                      <a:r>
                        <a:rPr lang="de-DE" sz="1400">
                          <a:solidFill>
                            <a:srgbClr val="000000"/>
                          </a:solidFill>
                          <a:effectLst/>
                          <a:latin typeface="+mj-lt"/>
                          <a:ea typeface="Times New Roman"/>
                        </a:rPr>
                        <a:t>DE</a:t>
                      </a:r>
                      <a:endParaRPr lang="de-DE"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-48</a:t>
                      </a:r>
                      <a:endParaRPr lang="de-DE"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767</a:t>
                      </a:r>
                      <a:endParaRPr lang="de-DE"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56</a:t>
                      </a:r>
                      <a:endParaRPr lang="de-DE"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-588</a:t>
                      </a:r>
                      <a:endParaRPr lang="de-DE"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pPr>
                        <a:spcAft>
                          <a:spcPts val="0"/>
                        </a:spcAft>
                      </a:pPr>
                      <a:r>
                        <a:rPr lang="de-DE" sz="1400">
                          <a:solidFill>
                            <a:srgbClr val="000000"/>
                          </a:solidFill>
                          <a:effectLst/>
                          <a:latin typeface="+mj-lt"/>
                          <a:ea typeface="Times New Roman"/>
                        </a:rPr>
                        <a:t>DK</a:t>
                      </a:r>
                      <a:endParaRPr lang="de-DE"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158</a:t>
                      </a:r>
                      <a:endParaRPr lang="de-DE"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151</a:t>
                      </a:r>
                      <a:endParaRPr lang="de-DE"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-31</a:t>
                      </a:r>
                      <a:endParaRPr lang="de-DE"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8</a:t>
                      </a:r>
                      <a:endParaRPr lang="de-DE"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FF0000"/>
                      </a:solidFill>
                      <a:prstDash val="solid"/>
                      <a:round/>
                      <a:headEnd type="none" w="med" len="med"/>
                      <a:tailEnd type="none" w="med" len="med"/>
                    </a:lnB>
                  </a:tcPr>
                </a:tc>
              </a:tr>
              <a:tr h="0">
                <a:tc>
                  <a:txBody>
                    <a:bodyPr/>
                    <a:lstStyle/>
                    <a:p>
                      <a:pPr>
                        <a:spcAft>
                          <a:spcPts val="0"/>
                        </a:spcAft>
                      </a:pPr>
                      <a:r>
                        <a:rPr lang="de-DE" sz="1400" dirty="0">
                          <a:solidFill>
                            <a:srgbClr val="FF0000"/>
                          </a:solidFill>
                          <a:effectLst/>
                          <a:latin typeface="+mj-lt"/>
                          <a:ea typeface="Times New Roman"/>
                        </a:rPr>
                        <a:t>ES</a:t>
                      </a:r>
                      <a:endParaRPr lang="de-DE" sz="1400" dirty="0">
                        <a:solidFill>
                          <a:srgbClr val="FF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1,531</a:t>
                      </a:r>
                      <a:endParaRPr lang="de-DE"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-2,450</a:t>
                      </a:r>
                      <a:endParaRPr lang="de-DE" sz="1400">
                        <a:solidFill>
                          <a:srgbClr val="000000"/>
                        </a:solidFill>
                        <a:effectLst/>
                        <a:latin typeface="+mj-lt"/>
                        <a:ea typeface="Calibri"/>
                      </a:endParaRPr>
                    </a:p>
                  </a:txBody>
                  <a:tcPr marL="44450" marR="44450" marT="0" marB="0" anchor="b">
                    <a:lnL>
                      <a:noFill/>
                    </a:lnL>
                    <a:lnR w="12700" cap="flat" cmpd="sng" algn="ctr">
                      <a:solidFill>
                        <a:srgbClr val="FF0000"/>
                      </a:solidFill>
                      <a:prstDash val="solid"/>
                      <a:round/>
                      <a:headEnd type="none" w="med" len="med"/>
                      <a:tailEnd type="none" w="med" len="med"/>
                    </a:lnR>
                    <a:lnT>
                      <a:noFill/>
                    </a:lnT>
                    <a:lnB>
                      <a:noFill/>
                    </a:lnB>
                  </a:tcPr>
                </a:tc>
                <a:tc>
                  <a:txBody>
                    <a:bodyPr/>
                    <a:lstStyle/>
                    <a:p>
                      <a:pPr algn="ctr">
                        <a:spcAft>
                          <a:spcPts val="0"/>
                        </a:spcAft>
                      </a:pPr>
                      <a:r>
                        <a:rPr lang="de-DE" sz="1400" dirty="0">
                          <a:solidFill>
                            <a:srgbClr val="000000"/>
                          </a:solidFill>
                          <a:effectLst/>
                          <a:latin typeface="+mj-lt"/>
                          <a:ea typeface="Times New Roman"/>
                        </a:rPr>
                        <a:t>6,032</a:t>
                      </a:r>
                      <a:endParaRPr lang="de-DE" sz="1400" dirty="0">
                        <a:solidFill>
                          <a:srgbClr val="000000"/>
                        </a:solidFill>
                        <a:effectLst/>
                        <a:latin typeface="+mj-lt"/>
                        <a:ea typeface="Calibri"/>
                      </a:endParaRPr>
                    </a:p>
                  </a:txBody>
                  <a:tcPr marL="44450" marR="44450" marT="0" marB="0" anchor="b">
                    <a:lnL w="12700" cap="flat" cmpd="sng" algn="ctr">
                      <a:solidFill>
                        <a:srgbClr val="FF0000"/>
                      </a:solidFill>
                      <a:prstDash val="solid"/>
                      <a:round/>
                      <a:headEnd type="none" w="med" len="med"/>
                      <a:tailEnd type="none" w="med" len="med"/>
                    </a:lnL>
                    <a:lnR>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a:spcAft>
                          <a:spcPts val="0"/>
                        </a:spcAft>
                      </a:pPr>
                      <a:r>
                        <a:rPr lang="de-DE" sz="1400" dirty="0">
                          <a:solidFill>
                            <a:srgbClr val="000000"/>
                          </a:solidFill>
                          <a:effectLst/>
                          <a:latin typeface="+mj-lt"/>
                          <a:ea typeface="Times New Roman"/>
                        </a:rPr>
                        <a:t>6,579</a:t>
                      </a:r>
                      <a:endParaRPr lang="de-DE" sz="1400" dirty="0">
                        <a:solidFill>
                          <a:srgbClr val="000000"/>
                        </a:solidFill>
                        <a:effectLst/>
                        <a:latin typeface="+mj-lt"/>
                        <a:ea typeface="Calibri"/>
                      </a:endParaRPr>
                    </a:p>
                  </a:txBody>
                  <a:tcPr marL="44450" marR="44450" marT="0" marB="0" anchor="b">
                    <a:lnL>
                      <a:noFill/>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r>
              <a:tr h="0">
                <a:tc>
                  <a:txBody>
                    <a:bodyPr/>
                    <a:lstStyle/>
                    <a:p>
                      <a:pPr>
                        <a:spcAft>
                          <a:spcPts val="0"/>
                        </a:spcAft>
                      </a:pPr>
                      <a:r>
                        <a:rPr lang="de-DE" sz="1400">
                          <a:solidFill>
                            <a:srgbClr val="000000"/>
                          </a:solidFill>
                          <a:effectLst/>
                          <a:latin typeface="+mj-lt"/>
                          <a:ea typeface="Times New Roman"/>
                        </a:rPr>
                        <a:t>FR</a:t>
                      </a:r>
                      <a:endParaRPr lang="de-DE"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4,009</a:t>
                      </a:r>
                      <a:endParaRPr lang="de-DE"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-881</a:t>
                      </a:r>
                      <a:endParaRPr lang="de-DE"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345</a:t>
                      </a:r>
                      <a:endParaRPr lang="de-DE" sz="1400">
                        <a:solidFill>
                          <a:srgbClr val="000000"/>
                        </a:solidFill>
                        <a:effectLst/>
                        <a:latin typeface="+mj-lt"/>
                        <a:ea typeface="Calibri"/>
                      </a:endParaRPr>
                    </a:p>
                  </a:txBody>
                  <a:tcPr marL="44450" marR="44450" marT="0" marB="0" anchor="b">
                    <a:lnL>
                      <a:noFill/>
                    </a:lnL>
                    <a:lnR>
                      <a:noFill/>
                    </a:lnR>
                    <a:lnT w="12700" cap="flat" cmpd="sng" algn="ctr">
                      <a:solidFill>
                        <a:srgbClr val="FF0000"/>
                      </a:solidFill>
                      <a:prstDash val="solid"/>
                      <a:round/>
                      <a:headEnd type="none" w="med" len="med"/>
                      <a:tailEnd type="none" w="med" len="med"/>
                    </a:lnT>
                    <a:lnB>
                      <a:noFill/>
                    </a:lnB>
                  </a:tcPr>
                </a:tc>
                <a:tc>
                  <a:txBody>
                    <a:bodyPr/>
                    <a:lstStyle/>
                    <a:p>
                      <a:pPr algn="ctr">
                        <a:spcAft>
                          <a:spcPts val="0"/>
                        </a:spcAft>
                      </a:pPr>
                      <a:r>
                        <a:rPr lang="de-DE" sz="1400" dirty="0">
                          <a:solidFill>
                            <a:srgbClr val="000000"/>
                          </a:solidFill>
                          <a:effectLst/>
                          <a:latin typeface="+mj-lt"/>
                          <a:ea typeface="Times New Roman"/>
                        </a:rPr>
                        <a:t>231</a:t>
                      </a:r>
                      <a:endParaRPr lang="de-DE" sz="1400" dirty="0">
                        <a:solidFill>
                          <a:srgbClr val="000000"/>
                        </a:solidFill>
                        <a:effectLst/>
                        <a:latin typeface="+mj-lt"/>
                        <a:ea typeface="Calibri"/>
                      </a:endParaRPr>
                    </a:p>
                  </a:txBody>
                  <a:tcPr marL="44450" marR="44450" marT="0" marB="0" anchor="b">
                    <a:lnL>
                      <a:noFill/>
                    </a:lnL>
                    <a:lnR>
                      <a:noFill/>
                    </a:lnR>
                    <a:lnT w="12700" cap="flat" cmpd="sng" algn="ctr">
                      <a:solidFill>
                        <a:srgbClr val="FF0000"/>
                      </a:solidFill>
                      <a:prstDash val="solid"/>
                      <a:round/>
                      <a:headEnd type="none" w="med" len="med"/>
                      <a:tailEnd type="none" w="med" len="med"/>
                    </a:lnT>
                    <a:lnB>
                      <a:noFill/>
                    </a:lnB>
                  </a:tcPr>
                </a:tc>
              </a:tr>
              <a:tr h="0">
                <a:tc>
                  <a:txBody>
                    <a:bodyPr/>
                    <a:lstStyle/>
                    <a:p>
                      <a:pPr>
                        <a:spcAft>
                          <a:spcPts val="0"/>
                        </a:spcAft>
                      </a:pPr>
                      <a:r>
                        <a:rPr lang="de-DE" sz="1400">
                          <a:solidFill>
                            <a:srgbClr val="000000"/>
                          </a:solidFill>
                          <a:effectLst/>
                          <a:latin typeface="+mj-lt"/>
                          <a:ea typeface="Times New Roman"/>
                        </a:rPr>
                        <a:t>GB</a:t>
                      </a:r>
                      <a:endParaRPr lang="de-DE"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-1,468</a:t>
                      </a:r>
                      <a:endParaRPr lang="de-DE"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-1,791</a:t>
                      </a:r>
                      <a:endParaRPr lang="de-DE"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-956</a:t>
                      </a:r>
                      <a:endParaRPr lang="de-DE"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528</a:t>
                      </a:r>
                      <a:endParaRPr lang="de-DE"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pPr>
                        <a:spcAft>
                          <a:spcPts val="0"/>
                        </a:spcAft>
                      </a:pPr>
                      <a:r>
                        <a:rPr lang="de-DE" sz="1400">
                          <a:solidFill>
                            <a:srgbClr val="000000"/>
                          </a:solidFill>
                          <a:effectLst/>
                          <a:latin typeface="+mj-lt"/>
                          <a:ea typeface="Times New Roman"/>
                        </a:rPr>
                        <a:t>HU</a:t>
                      </a:r>
                      <a:endParaRPr lang="de-DE"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a:t>
                      </a:r>
                      <a:endParaRPr lang="de-DE"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a:t>
                      </a:r>
                      <a:endParaRPr lang="de-DE"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a:t>
                      </a:r>
                      <a:endParaRPr lang="de-DE"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a:t>
                      </a:r>
                      <a:endParaRPr lang="de-DE"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pPr>
                        <a:spcAft>
                          <a:spcPts val="0"/>
                        </a:spcAft>
                      </a:pPr>
                      <a:r>
                        <a:rPr lang="de-DE" sz="1400">
                          <a:solidFill>
                            <a:srgbClr val="000000"/>
                          </a:solidFill>
                          <a:effectLst/>
                          <a:latin typeface="+mj-lt"/>
                          <a:ea typeface="Times New Roman"/>
                        </a:rPr>
                        <a:t>IE</a:t>
                      </a:r>
                      <a:endParaRPr lang="de-DE"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dirty="0">
                          <a:solidFill>
                            <a:srgbClr val="000000"/>
                          </a:solidFill>
                          <a:effectLst/>
                          <a:latin typeface="+mj-lt"/>
                          <a:ea typeface="Times New Roman"/>
                        </a:rPr>
                        <a:t>1</a:t>
                      </a:r>
                      <a:endParaRPr lang="de-DE" sz="14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15</a:t>
                      </a:r>
                      <a:endParaRPr lang="de-DE"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FF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-30</a:t>
                      </a:r>
                      <a:endParaRPr lang="de-DE"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a:t>
                      </a:r>
                      <a:endParaRPr lang="de-DE"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pPr>
                        <a:spcAft>
                          <a:spcPts val="0"/>
                        </a:spcAft>
                      </a:pPr>
                      <a:r>
                        <a:rPr lang="de-DE" sz="1400" dirty="0">
                          <a:solidFill>
                            <a:srgbClr val="FF0000"/>
                          </a:solidFill>
                          <a:effectLst/>
                          <a:latin typeface="+mj-lt"/>
                          <a:ea typeface="Times New Roman"/>
                        </a:rPr>
                        <a:t>IT</a:t>
                      </a:r>
                      <a:endParaRPr lang="de-DE" sz="1400" dirty="0">
                        <a:solidFill>
                          <a:srgbClr val="FF0000"/>
                        </a:solidFill>
                        <a:effectLst/>
                        <a:latin typeface="+mj-lt"/>
                        <a:ea typeface="Calibri"/>
                      </a:endParaRPr>
                    </a:p>
                  </a:txBody>
                  <a:tcPr marL="44450" marR="44450" marT="0" marB="0" anchor="b">
                    <a:lnL>
                      <a:noFill/>
                    </a:lnL>
                    <a:lnR w="12700" cap="flat" cmpd="sng" algn="ctr">
                      <a:solidFill>
                        <a:srgbClr val="FF0000"/>
                      </a:solidFill>
                      <a:prstDash val="solid"/>
                      <a:round/>
                      <a:headEnd type="none" w="med" len="med"/>
                      <a:tailEnd type="none" w="med" len="med"/>
                    </a:lnR>
                    <a:lnT>
                      <a:noFill/>
                    </a:lnT>
                    <a:lnB>
                      <a:noFill/>
                    </a:lnB>
                  </a:tcPr>
                </a:tc>
                <a:tc>
                  <a:txBody>
                    <a:bodyPr/>
                    <a:lstStyle/>
                    <a:p>
                      <a:pPr algn="ctr">
                        <a:spcAft>
                          <a:spcPts val="0"/>
                        </a:spcAft>
                      </a:pPr>
                      <a:r>
                        <a:rPr lang="de-DE" sz="1400" dirty="0">
                          <a:solidFill>
                            <a:srgbClr val="000000"/>
                          </a:solidFill>
                          <a:effectLst/>
                          <a:latin typeface="+mj-lt"/>
                          <a:ea typeface="Times New Roman"/>
                        </a:rPr>
                        <a:t>28,643</a:t>
                      </a:r>
                      <a:endParaRPr lang="de-DE" sz="1400" dirty="0">
                        <a:solidFill>
                          <a:srgbClr val="000000"/>
                        </a:solidFill>
                        <a:effectLst/>
                        <a:latin typeface="+mj-lt"/>
                        <a:ea typeface="Calibri"/>
                      </a:endParaRPr>
                    </a:p>
                  </a:txBody>
                  <a:tcPr marL="44450" marR="44450" marT="0" marB="0" anchor="b">
                    <a:lnL w="12700" cap="flat" cmpd="sng" algn="ctr">
                      <a:solidFill>
                        <a:srgbClr val="FF0000"/>
                      </a:solidFill>
                      <a:prstDash val="solid"/>
                      <a:round/>
                      <a:headEnd type="none" w="med" len="med"/>
                      <a:tailEnd type="none" w="med" len="med"/>
                    </a:lnL>
                    <a:lnR>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a:spcAft>
                          <a:spcPts val="0"/>
                        </a:spcAft>
                      </a:pPr>
                      <a:r>
                        <a:rPr lang="de-DE" sz="1400" dirty="0">
                          <a:solidFill>
                            <a:srgbClr val="000000"/>
                          </a:solidFill>
                          <a:effectLst/>
                          <a:latin typeface="+mj-lt"/>
                          <a:ea typeface="Times New Roman"/>
                        </a:rPr>
                        <a:t>7,782</a:t>
                      </a:r>
                      <a:endParaRPr lang="de-DE" sz="1400" dirty="0">
                        <a:solidFill>
                          <a:srgbClr val="000000"/>
                        </a:solidFill>
                        <a:effectLst/>
                        <a:latin typeface="+mj-lt"/>
                        <a:ea typeface="Calibri"/>
                      </a:endParaRPr>
                    </a:p>
                  </a:txBody>
                  <a:tcPr marL="44450" marR="44450" marT="0" marB="0" anchor="b">
                    <a:lnL>
                      <a:noFill/>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-65</a:t>
                      </a:r>
                      <a:endParaRPr lang="de-DE" sz="1400">
                        <a:solidFill>
                          <a:srgbClr val="000000"/>
                        </a:solidFill>
                        <a:effectLst/>
                        <a:latin typeface="+mj-lt"/>
                        <a:ea typeface="Calibri"/>
                      </a:endParaRPr>
                    </a:p>
                  </a:txBody>
                  <a:tcPr marL="44450" marR="44450" marT="0" marB="0" anchor="b">
                    <a:lnL w="12700" cap="flat" cmpd="sng" algn="ctr">
                      <a:solidFill>
                        <a:srgbClr val="FF0000"/>
                      </a:solidFill>
                      <a:prstDash val="solid"/>
                      <a:round/>
                      <a:headEnd type="none" w="med" len="med"/>
                      <a:tailEnd type="none" w="med" len="med"/>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-271</a:t>
                      </a:r>
                      <a:endParaRPr lang="de-DE"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pPr>
                        <a:spcAft>
                          <a:spcPts val="0"/>
                        </a:spcAft>
                      </a:pPr>
                      <a:r>
                        <a:rPr lang="de-DE" sz="1400">
                          <a:solidFill>
                            <a:srgbClr val="000000"/>
                          </a:solidFill>
                          <a:effectLst/>
                          <a:latin typeface="+mj-lt"/>
                          <a:ea typeface="Times New Roman"/>
                        </a:rPr>
                        <a:t>MT</a:t>
                      </a:r>
                      <a:endParaRPr lang="de-DE"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dirty="0">
                          <a:solidFill>
                            <a:srgbClr val="000000"/>
                          </a:solidFill>
                          <a:effectLst/>
                          <a:latin typeface="+mj-lt"/>
                          <a:ea typeface="Times New Roman"/>
                        </a:rPr>
                        <a:t>0</a:t>
                      </a:r>
                      <a:endParaRPr lang="de-DE" sz="1400" dirty="0">
                        <a:solidFill>
                          <a:srgbClr val="000000"/>
                        </a:solidFill>
                        <a:effectLst/>
                        <a:latin typeface="+mj-lt"/>
                        <a:ea typeface="Calibri"/>
                      </a:endParaRPr>
                    </a:p>
                  </a:txBody>
                  <a:tcPr marL="44450" marR="44450" marT="0" marB="0" anchor="b">
                    <a:lnL>
                      <a:noFill/>
                    </a:lnL>
                    <a:lnR>
                      <a:noFill/>
                    </a:lnR>
                    <a:lnT w="12700" cap="flat" cmpd="sng" algn="ctr">
                      <a:solidFill>
                        <a:srgbClr val="FF0000"/>
                      </a:solidFill>
                      <a:prstDash val="solid"/>
                      <a:round/>
                      <a:headEnd type="none" w="med" len="med"/>
                      <a:tailEnd type="none" w="med" len="med"/>
                    </a:lnT>
                    <a:lnB>
                      <a:noFill/>
                    </a:lnB>
                  </a:tcPr>
                </a:tc>
                <a:tc>
                  <a:txBody>
                    <a:bodyPr/>
                    <a:lstStyle/>
                    <a:p>
                      <a:pPr algn="ctr">
                        <a:spcAft>
                          <a:spcPts val="0"/>
                        </a:spcAft>
                      </a:pPr>
                      <a:r>
                        <a:rPr lang="de-DE" sz="1400" dirty="0">
                          <a:solidFill>
                            <a:srgbClr val="000000"/>
                          </a:solidFill>
                          <a:effectLst/>
                          <a:latin typeface="+mj-lt"/>
                          <a:ea typeface="Times New Roman"/>
                        </a:rPr>
                        <a:t>0</a:t>
                      </a:r>
                      <a:endParaRPr lang="de-DE" sz="1400" dirty="0">
                        <a:solidFill>
                          <a:srgbClr val="000000"/>
                        </a:solidFill>
                        <a:effectLst/>
                        <a:latin typeface="+mj-lt"/>
                        <a:ea typeface="Calibri"/>
                      </a:endParaRPr>
                    </a:p>
                  </a:txBody>
                  <a:tcPr marL="44450" marR="44450" marT="0" marB="0" anchor="b">
                    <a:lnL>
                      <a:noFill/>
                    </a:lnL>
                    <a:lnR>
                      <a:noFill/>
                    </a:lnR>
                    <a:lnT w="12700" cap="flat" cmpd="sng" algn="ctr">
                      <a:solidFill>
                        <a:srgbClr val="FF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mj-lt"/>
                          <a:ea typeface="Times New Roman"/>
                        </a:rPr>
                        <a:t>0</a:t>
                      </a:r>
                      <a:endParaRPr lang="de-DE"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a:t>
                      </a:r>
                      <a:endParaRPr lang="de-DE"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pPr>
                        <a:spcAft>
                          <a:spcPts val="0"/>
                        </a:spcAft>
                      </a:pPr>
                      <a:r>
                        <a:rPr lang="de-DE" sz="1400">
                          <a:solidFill>
                            <a:srgbClr val="000000"/>
                          </a:solidFill>
                          <a:effectLst/>
                          <a:latin typeface="+mj-lt"/>
                          <a:ea typeface="Times New Roman"/>
                        </a:rPr>
                        <a:t>NL</a:t>
                      </a:r>
                      <a:endParaRPr lang="de-DE"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230</a:t>
                      </a:r>
                      <a:endParaRPr lang="de-DE"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-187</a:t>
                      </a:r>
                      <a:endParaRPr lang="de-DE"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-319</a:t>
                      </a:r>
                      <a:endParaRPr lang="de-DE"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142</a:t>
                      </a:r>
                      <a:endParaRPr lang="de-DE"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pPr>
                        <a:spcAft>
                          <a:spcPts val="0"/>
                        </a:spcAft>
                      </a:pPr>
                      <a:r>
                        <a:rPr lang="de-DE" sz="1400">
                          <a:solidFill>
                            <a:srgbClr val="000000"/>
                          </a:solidFill>
                          <a:effectLst/>
                          <a:latin typeface="+mj-lt"/>
                          <a:ea typeface="Times New Roman"/>
                        </a:rPr>
                        <a:t>NO</a:t>
                      </a:r>
                      <a:endParaRPr lang="de-DE"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a:t>
                      </a:r>
                      <a:endParaRPr lang="de-DE"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a:t>
                      </a:r>
                      <a:endParaRPr lang="de-DE"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a:t>
                      </a:r>
                      <a:endParaRPr lang="de-DE"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0</a:t>
                      </a:r>
                      <a:endParaRPr lang="de-DE"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pPr>
                        <a:spcAft>
                          <a:spcPts val="0"/>
                        </a:spcAft>
                      </a:pPr>
                      <a:r>
                        <a:rPr lang="de-DE" sz="1400">
                          <a:solidFill>
                            <a:srgbClr val="000000"/>
                          </a:solidFill>
                          <a:effectLst/>
                          <a:latin typeface="+mj-lt"/>
                          <a:ea typeface="Times New Roman"/>
                        </a:rPr>
                        <a:t>PT</a:t>
                      </a:r>
                      <a:endParaRPr lang="de-DE"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a:t>
                      </a:r>
                      <a:endParaRPr lang="de-DE"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65</a:t>
                      </a:r>
                      <a:endParaRPr lang="de-DE"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-19</a:t>
                      </a:r>
                      <a:endParaRPr lang="de-DE" sz="1400">
                        <a:solidFill>
                          <a:srgbClr val="000000"/>
                        </a:solidFill>
                        <a:effectLst/>
                        <a:latin typeface="+mj-lt"/>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mj-lt"/>
                          <a:ea typeface="Times New Roman"/>
                        </a:rPr>
                        <a:t>27</a:t>
                      </a:r>
                      <a:endParaRPr lang="de-DE" sz="1400">
                        <a:solidFill>
                          <a:srgbClr val="000000"/>
                        </a:solidFill>
                        <a:effectLst/>
                        <a:latin typeface="+mj-lt"/>
                        <a:ea typeface="Calibri"/>
                      </a:endParaRPr>
                    </a:p>
                  </a:txBody>
                  <a:tcPr marL="44450" marR="44450" marT="0" marB="0" anchor="b">
                    <a:lnL>
                      <a:noFill/>
                    </a:lnL>
                    <a:lnR>
                      <a:noFill/>
                    </a:lnR>
                    <a:lnT>
                      <a:noFill/>
                    </a:lnT>
                    <a:lnB>
                      <a:noFill/>
                    </a:lnB>
                  </a:tcPr>
                </a:tc>
              </a:tr>
              <a:tr h="0">
                <a:tc>
                  <a:txBody>
                    <a:bodyPr/>
                    <a:lstStyle/>
                    <a:p>
                      <a:pPr>
                        <a:spcAft>
                          <a:spcPts val="0"/>
                        </a:spcAft>
                      </a:pPr>
                      <a:r>
                        <a:rPr lang="de-DE" sz="1400">
                          <a:solidFill>
                            <a:srgbClr val="000000"/>
                          </a:solidFill>
                          <a:effectLst/>
                          <a:latin typeface="+mj-lt"/>
                          <a:ea typeface="Times New Roman"/>
                        </a:rPr>
                        <a:t>SE</a:t>
                      </a:r>
                      <a:endParaRPr lang="de-DE"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dirty="0">
                          <a:solidFill>
                            <a:srgbClr val="000000"/>
                          </a:solidFill>
                          <a:effectLst/>
                          <a:latin typeface="+mj-lt"/>
                          <a:ea typeface="Times New Roman"/>
                        </a:rPr>
                        <a:t>11</a:t>
                      </a:r>
                      <a:endParaRPr lang="de-DE" sz="14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-6</a:t>
                      </a:r>
                      <a:endParaRPr lang="de-DE"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mj-lt"/>
                          <a:ea typeface="Times New Roman"/>
                        </a:rPr>
                        <a:t>-13</a:t>
                      </a:r>
                      <a:endParaRPr lang="de-DE" sz="140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dirty="0">
                          <a:solidFill>
                            <a:srgbClr val="000000"/>
                          </a:solidFill>
                          <a:effectLst/>
                          <a:latin typeface="+mj-lt"/>
                          <a:ea typeface="Times New Roman"/>
                        </a:rPr>
                        <a:t>0</a:t>
                      </a:r>
                      <a:endParaRPr lang="de-DE" sz="1400" dirty="0">
                        <a:solidFill>
                          <a:srgbClr val="000000"/>
                        </a:solidFill>
                        <a:effectLst/>
                        <a:latin typeface="+mj-lt"/>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2528274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4232" y="400989"/>
            <a:ext cx="9777536" cy="503237"/>
          </a:xfrm>
        </p:spPr>
        <p:txBody>
          <a:bodyPr/>
          <a:lstStyle/>
          <a:p>
            <a:r>
              <a:rPr lang="de-DE" dirty="0" err="1" smtClean="0"/>
              <a:t>Role</a:t>
            </a:r>
            <a:r>
              <a:rPr lang="de-DE" dirty="0" smtClean="0"/>
              <a:t> </a:t>
            </a:r>
            <a:r>
              <a:rPr lang="de-DE" dirty="0" err="1" smtClean="0"/>
              <a:t>of</a:t>
            </a:r>
            <a:r>
              <a:rPr lang="de-DE" dirty="0" smtClean="0"/>
              <a:t> ECB </a:t>
            </a:r>
            <a:r>
              <a:rPr lang="de-DE" dirty="0" err="1" smtClean="0"/>
              <a:t>Interventions</a:t>
            </a:r>
            <a:r>
              <a:rPr lang="de-DE" dirty="0" smtClean="0"/>
              <a:t> </a:t>
            </a:r>
            <a:r>
              <a:rPr lang="de-DE" dirty="0"/>
              <a:t>on Carry Trade </a:t>
            </a:r>
            <a:r>
              <a:rPr lang="de-DE" dirty="0" err="1" smtClean="0"/>
              <a:t>Profitability</a:t>
            </a:r>
            <a:endParaRPr lang="de-DE" dirty="0"/>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0632" y="1052736"/>
            <a:ext cx="6624736" cy="4820041"/>
          </a:xfrm>
          <a:prstGeom prst="rect">
            <a:avLst/>
          </a:prstGeom>
        </p:spPr>
      </p:pic>
      <p:sp>
        <p:nvSpPr>
          <p:cNvPr id="4" name="Inhaltsplatzhalter 2"/>
          <p:cNvSpPr txBox="1">
            <a:spLocks/>
          </p:cNvSpPr>
          <p:nvPr/>
        </p:nvSpPr>
        <p:spPr>
          <a:xfrm>
            <a:off x="349820" y="6021287"/>
            <a:ext cx="9283700" cy="648073"/>
          </a:xfrm>
          <a:prstGeom prst="rect">
            <a:avLst/>
          </a:prstGeom>
        </p:spPr>
        <p:txBody>
          <a:bodyPr/>
          <a:lstStyle>
            <a:lvl1pPr marL="342900" indent="-342900" algn="l" rtl="0" eaLnBrk="0" fontAlgn="base" hangingPunct="0">
              <a:spcBef>
                <a:spcPct val="20000"/>
              </a:spcBef>
              <a:spcAft>
                <a:spcPct val="0"/>
              </a:spcAft>
              <a:buClr>
                <a:srgbClr val="002060"/>
              </a:buClr>
              <a:buFont typeface="Wingdings" pitchFamily="2" charset="2"/>
              <a:buChar char="Ø"/>
              <a:defRPr sz="2000">
                <a:solidFill>
                  <a:srgbClr val="030509"/>
                </a:solidFill>
                <a:latin typeface="+mn-lt"/>
                <a:ea typeface="+mn-ea"/>
                <a:cs typeface="+mn-cs"/>
              </a:defRPr>
            </a:lvl1pPr>
            <a:lvl2pPr marL="742950" indent="-285750" algn="l" rtl="0" eaLnBrk="0" fontAlgn="base" hangingPunct="0">
              <a:spcBef>
                <a:spcPct val="20000"/>
              </a:spcBef>
              <a:spcAft>
                <a:spcPct val="0"/>
              </a:spcAft>
              <a:buClr>
                <a:srgbClr val="002060"/>
              </a:buClr>
              <a:buChar char="–"/>
              <a:defRPr sz="1800">
                <a:solidFill>
                  <a:srgbClr val="030509"/>
                </a:solidFill>
                <a:latin typeface="+mn-lt"/>
              </a:defRPr>
            </a:lvl2pPr>
            <a:lvl3pPr marL="1143000" indent="-228600" algn="l" rtl="0" eaLnBrk="0" fontAlgn="base" hangingPunct="0">
              <a:spcBef>
                <a:spcPct val="20000"/>
              </a:spcBef>
              <a:spcAft>
                <a:spcPct val="0"/>
              </a:spcAft>
              <a:buClr>
                <a:srgbClr val="002060"/>
              </a:buClr>
              <a:buChar char="•"/>
              <a:defRPr sz="1800">
                <a:solidFill>
                  <a:srgbClr val="030509"/>
                </a:solidFill>
                <a:latin typeface="+mn-lt"/>
              </a:defRPr>
            </a:lvl3pPr>
            <a:lvl4pPr marL="1600200" indent="-228600" algn="l" rtl="0" eaLnBrk="0" fontAlgn="base" hangingPunct="0">
              <a:spcBef>
                <a:spcPct val="20000"/>
              </a:spcBef>
              <a:spcAft>
                <a:spcPct val="0"/>
              </a:spcAft>
              <a:buClr>
                <a:srgbClr val="002060"/>
              </a:buClr>
              <a:buChar char="–"/>
              <a:defRPr sz="1600">
                <a:solidFill>
                  <a:srgbClr val="030509"/>
                </a:solidFill>
                <a:latin typeface="+mn-lt"/>
              </a:defRPr>
            </a:lvl4pPr>
            <a:lvl5pPr marL="2057400" indent="-228600" algn="l" rtl="0" eaLnBrk="0" fontAlgn="base" hangingPunct="0">
              <a:spcBef>
                <a:spcPct val="20000"/>
              </a:spcBef>
              <a:spcAft>
                <a:spcPct val="0"/>
              </a:spcAft>
              <a:buChar char="»"/>
              <a:defRPr sz="1400">
                <a:solidFill>
                  <a:srgbClr val="030509"/>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r>
              <a:rPr lang="de-DE" kern="0" dirty="0" smtClean="0"/>
              <a:t>Return </a:t>
            </a:r>
            <a:r>
              <a:rPr lang="de-DE" kern="0" dirty="0" err="1" smtClean="0"/>
              <a:t>of</a:t>
            </a:r>
            <a:r>
              <a:rPr lang="de-DE" kern="0" dirty="0" smtClean="0"/>
              <a:t> </a:t>
            </a:r>
            <a:r>
              <a:rPr lang="de-DE" kern="0" dirty="0" err="1" smtClean="0"/>
              <a:t>portfolio</a:t>
            </a:r>
            <a:r>
              <a:rPr lang="de-DE" kern="0" dirty="0" smtClean="0"/>
              <a:t> </a:t>
            </a:r>
            <a:r>
              <a:rPr lang="de-DE" kern="0" dirty="0" err="1" smtClean="0"/>
              <a:t>of</a:t>
            </a:r>
            <a:r>
              <a:rPr lang="de-DE" kern="0" dirty="0" smtClean="0"/>
              <a:t> EUR 1 </a:t>
            </a:r>
            <a:r>
              <a:rPr lang="de-DE" kern="0" dirty="0" err="1" smtClean="0"/>
              <a:t>invested</a:t>
            </a:r>
            <a:r>
              <a:rPr lang="de-DE" kern="0" dirty="0" smtClean="0"/>
              <a:t> in </a:t>
            </a:r>
            <a:r>
              <a:rPr lang="de-DE" kern="0" dirty="0" err="1" smtClean="0"/>
              <a:t>Italian</a:t>
            </a:r>
            <a:r>
              <a:rPr lang="de-DE" kern="0" dirty="0" smtClean="0"/>
              <a:t> </a:t>
            </a:r>
            <a:r>
              <a:rPr lang="de-DE" kern="0" dirty="0" err="1" smtClean="0"/>
              <a:t>sovereign</a:t>
            </a:r>
            <a:r>
              <a:rPr lang="de-DE" kern="0" dirty="0" smtClean="0"/>
              <a:t> </a:t>
            </a:r>
            <a:r>
              <a:rPr lang="de-DE" kern="0" dirty="0" err="1" smtClean="0"/>
              <a:t>bonds</a:t>
            </a:r>
            <a:r>
              <a:rPr lang="de-DE" kern="0" dirty="0" smtClean="0"/>
              <a:t> on </a:t>
            </a:r>
            <a:r>
              <a:rPr lang="de-DE" kern="0" dirty="0" err="1" smtClean="0"/>
              <a:t>the</a:t>
            </a:r>
            <a:r>
              <a:rPr lang="de-DE" kern="0" dirty="0" smtClean="0"/>
              <a:t> </a:t>
            </a:r>
            <a:r>
              <a:rPr lang="de-DE" kern="0" dirty="0" err="1" smtClean="0"/>
              <a:t>date</a:t>
            </a:r>
            <a:r>
              <a:rPr lang="de-DE" kern="0" dirty="0" smtClean="0"/>
              <a:t> </a:t>
            </a:r>
            <a:r>
              <a:rPr lang="de-DE" kern="0" dirty="0" err="1" smtClean="0"/>
              <a:t>of</a:t>
            </a:r>
            <a:r>
              <a:rPr lang="de-DE" kern="0" dirty="0" smtClean="0"/>
              <a:t> </a:t>
            </a:r>
            <a:r>
              <a:rPr lang="de-DE" kern="0" dirty="0" err="1" smtClean="0"/>
              <a:t>the</a:t>
            </a:r>
            <a:r>
              <a:rPr lang="de-DE" kern="0" dirty="0" smtClean="0"/>
              <a:t> 1st LTRO (21 </a:t>
            </a:r>
            <a:r>
              <a:rPr lang="de-DE" kern="0" dirty="0" err="1" smtClean="0"/>
              <a:t>Dec</a:t>
            </a:r>
            <a:r>
              <a:rPr lang="de-DE" kern="0" dirty="0" smtClean="0"/>
              <a:t> 2011).</a:t>
            </a:r>
            <a:endParaRPr lang="de-DE" kern="0" dirty="0"/>
          </a:p>
        </p:txBody>
      </p:sp>
    </p:spTree>
    <p:extLst>
      <p:ext uri="{BB962C8B-B14F-4D97-AF65-F5344CB8AC3E}">
        <p14:creationId xmlns:p14="http://schemas.microsoft.com/office/powerpoint/2010/main" val="20363246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“Carry Trades“ </a:t>
            </a:r>
            <a:r>
              <a:rPr lang="de-DE" dirty="0" smtClean="0"/>
              <a:t>in </a:t>
            </a:r>
            <a:r>
              <a:rPr lang="de-DE" dirty="0" err="1" smtClean="0"/>
              <a:t>Peripheral</a:t>
            </a:r>
            <a:r>
              <a:rPr lang="de-DE" dirty="0" smtClean="0"/>
              <a:t> </a:t>
            </a:r>
            <a:r>
              <a:rPr lang="de-DE" dirty="0" err="1" smtClean="0"/>
              <a:t>Sovereign</a:t>
            </a:r>
            <a:r>
              <a:rPr lang="de-DE" dirty="0" smtClean="0"/>
              <a:t> Bonds</a:t>
            </a:r>
            <a:endParaRPr lang="de-DE" dirty="0"/>
          </a:p>
        </p:txBody>
      </p:sp>
      <p:sp>
        <p:nvSpPr>
          <p:cNvPr id="3" name="Inhaltsplatzhalter 2"/>
          <p:cNvSpPr>
            <a:spLocks noGrp="1"/>
          </p:cNvSpPr>
          <p:nvPr>
            <p:ph idx="1"/>
          </p:nvPr>
        </p:nvSpPr>
        <p:spPr/>
        <p:txBody>
          <a:bodyPr/>
          <a:lstStyle/>
          <a:p>
            <a:r>
              <a:rPr lang="en-US" dirty="0" smtClean="0"/>
              <a:t>(Our results suggest that) Bank risk in this period can be understood as reflecting a “carry trade“ behavior</a:t>
            </a:r>
          </a:p>
          <a:p>
            <a:pPr lvl="1"/>
            <a:r>
              <a:rPr lang="en-US" dirty="0" smtClean="0"/>
              <a:t>Financing leg: short-term wholesale market</a:t>
            </a:r>
          </a:p>
          <a:p>
            <a:pPr lvl="1"/>
            <a:r>
              <a:rPr lang="en-US" dirty="0" smtClean="0"/>
              <a:t>Investment leg: long-term GIPSI government bonds</a:t>
            </a:r>
          </a:p>
          <a:p>
            <a:endParaRPr lang="en-US" dirty="0"/>
          </a:p>
          <a:p>
            <a:r>
              <a:rPr lang="en-US" dirty="0" smtClean="0"/>
              <a:t>Carry trade reflects a bet on the economic convergence of the Eurozone and a convergence of the spread between the two legs</a:t>
            </a:r>
          </a:p>
          <a:p>
            <a:pPr lvl="1"/>
            <a:r>
              <a:rPr lang="en-US" dirty="0" smtClean="0"/>
              <a:t>Banks gain on the </a:t>
            </a:r>
            <a:r>
              <a:rPr lang="en-US" i="1" dirty="0" smtClean="0"/>
              <a:t>upside</a:t>
            </a:r>
            <a:r>
              <a:rPr lang="en-US" dirty="0" smtClean="0"/>
              <a:t> when yields of GIPSI countries decrease (and market prices increase), i.e. banks can pocket the “carry”</a:t>
            </a:r>
          </a:p>
          <a:p>
            <a:pPr lvl="1"/>
            <a:r>
              <a:rPr lang="en-US" dirty="0" smtClean="0"/>
              <a:t>Bank lose on the </a:t>
            </a:r>
            <a:r>
              <a:rPr lang="en-US" i="1" dirty="0" smtClean="0"/>
              <a:t>downside</a:t>
            </a:r>
            <a:r>
              <a:rPr lang="en-US" dirty="0" smtClean="0"/>
              <a:t> when spreads between both legs diverge further:</a:t>
            </a:r>
          </a:p>
          <a:p>
            <a:pPr lvl="2"/>
            <a:r>
              <a:rPr lang="en-US" dirty="0"/>
              <a:t>Sale of bonds at lower prices</a:t>
            </a:r>
          </a:p>
          <a:p>
            <a:pPr lvl="2"/>
            <a:r>
              <a:rPr lang="en-US" dirty="0" smtClean="0"/>
              <a:t>Market-to-market </a:t>
            </a:r>
            <a:r>
              <a:rPr lang="en-US" dirty="0"/>
              <a:t>positions in trading portfolios</a:t>
            </a:r>
          </a:p>
          <a:p>
            <a:pPr lvl="2"/>
            <a:r>
              <a:rPr lang="en-US" dirty="0" smtClean="0"/>
              <a:t>Costs </a:t>
            </a:r>
            <a:r>
              <a:rPr lang="en-US" dirty="0"/>
              <a:t>of ST funding goes up</a:t>
            </a:r>
          </a:p>
          <a:p>
            <a:pPr lvl="2"/>
            <a:r>
              <a:rPr lang="en-US" dirty="0" smtClean="0"/>
              <a:t>Lower </a:t>
            </a:r>
            <a:r>
              <a:rPr lang="en-US" dirty="0"/>
              <a:t>collateral available in private repo markets</a:t>
            </a:r>
          </a:p>
          <a:p>
            <a:pPr lvl="2"/>
            <a:endParaRPr lang="en-US" dirty="0"/>
          </a:p>
          <a:p>
            <a:r>
              <a:rPr lang="en-US" dirty="0" smtClean="0"/>
              <a:t>Why would banks engage (or sustain) such an economic exposure? </a:t>
            </a:r>
          </a:p>
          <a:p>
            <a:pPr lvl="1"/>
            <a:endParaRPr lang="en-US" dirty="0" smtClean="0"/>
          </a:p>
        </p:txBody>
      </p:sp>
    </p:spTree>
    <p:extLst>
      <p:ext uri="{BB962C8B-B14F-4D97-AF65-F5344CB8AC3E}">
        <p14:creationId xmlns:p14="http://schemas.microsoft.com/office/powerpoint/2010/main" val="10831287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CAR </a:t>
            </a:r>
            <a:r>
              <a:rPr lang="de-DE" dirty="0" err="1" smtClean="0"/>
              <a:t>of</a:t>
            </a:r>
            <a:r>
              <a:rPr lang="de-DE" dirty="0" smtClean="0"/>
              <a:t> Bond Portfolio </a:t>
            </a:r>
            <a:r>
              <a:rPr lang="de-DE" dirty="0" err="1" smtClean="0"/>
              <a:t>Around</a:t>
            </a:r>
            <a:r>
              <a:rPr lang="de-DE" dirty="0" smtClean="0"/>
              <a:t> ECB </a:t>
            </a:r>
            <a:r>
              <a:rPr lang="de-DE" dirty="0" err="1" smtClean="0"/>
              <a:t>Interventions</a:t>
            </a:r>
            <a:endParaRPr lang="de-DE" dirty="0"/>
          </a:p>
        </p:txBody>
      </p:sp>
      <p:graphicFrame>
        <p:nvGraphicFramePr>
          <p:cNvPr id="3" name="Tabelle 2"/>
          <p:cNvGraphicFramePr>
            <a:graphicFrameLocks noGrp="1"/>
          </p:cNvGraphicFramePr>
          <p:nvPr>
            <p:extLst>
              <p:ext uri="{D42A27DB-BD31-4B8C-83A1-F6EECF244321}">
                <p14:modId xmlns:p14="http://schemas.microsoft.com/office/powerpoint/2010/main" val="3947508340"/>
              </p:ext>
            </p:extLst>
          </p:nvPr>
        </p:nvGraphicFramePr>
        <p:xfrm>
          <a:off x="1295907" y="1392868"/>
          <a:ext cx="7314186" cy="3322320"/>
        </p:xfrm>
        <a:graphic>
          <a:graphicData uri="http://schemas.openxmlformats.org/drawingml/2006/table">
            <a:tbl>
              <a:tblPr/>
              <a:tblGrid>
                <a:gridCol w="2102176"/>
                <a:gridCol w="1042402"/>
                <a:gridCol w="1042402"/>
                <a:gridCol w="1042402"/>
                <a:gridCol w="1042402"/>
                <a:gridCol w="1042402"/>
              </a:tblGrid>
              <a:tr h="190500">
                <a:tc>
                  <a:txBody>
                    <a:bodyPr/>
                    <a:lstStyle/>
                    <a:p>
                      <a:pPr algn="l" fontAlgn="b"/>
                      <a:endParaRPr lang="de-DE" sz="1300" b="0" i="0" u="none" strike="noStrike" dirty="0">
                        <a:solidFill>
                          <a:srgbClr val="000000"/>
                        </a:solidFill>
                        <a:effectLst/>
                        <a:latin typeface="+mj-lt"/>
                      </a:endParaRPr>
                    </a:p>
                  </a:txBody>
                  <a:tcPr marL="9525" marR="9525" marT="9525" marB="0" anchor="b">
                    <a:lnL>
                      <a:noFill/>
                    </a:lnL>
                    <a:lnR>
                      <a:noFill/>
                    </a:lnR>
                    <a:lnT>
                      <a:noFill/>
                    </a:lnT>
                    <a:lnB>
                      <a:noFill/>
                    </a:lnB>
                  </a:tcPr>
                </a:tc>
                <a:tc gridSpan="5">
                  <a:txBody>
                    <a:bodyPr/>
                    <a:lstStyle/>
                    <a:p>
                      <a:pPr algn="ctr" fontAlgn="b"/>
                      <a:r>
                        <a:rPr lang="en-US" sz="1300" b="1" i="0" u="none" strike="noStrike">
                          <a:solidFill>
                            <a:srgbClr val="000000"/>
                          </a:solidFill>
                          <a:effectLst/>
                          <a:latin typeface="+mj-lt"/>
                        </a:rPr>
                        <a:t>Portfolio of Government Bonds Initiated LTRO Dec'11</a:t>
                      </a:r>
                    </a:p>
                  </a:txBody>
                  <a:tcPr marL="9525" marR="9525" marT="9525" marB="0" anchor="b">
                    <a:lnL>
                      <a:noFill/>
                    </a:lnL>
                    <a:lnR>
                      <a:noFill/>
                    </a:lnR>
                    <a:lnT>
                      <a:noFill/>
                    </a:lnT>
                    <a:lnB>
                      <a:noFill/>
                    </a:lnB>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r>
              <a:tr h="190500">
                <a:tc>
                  <a:txBody>
                    <a:bodyPr/>
                    <a:lstStyle/>
                    <a:p>
                      <a:pPr algn="l" fontAlgn="b"/>
                      <a:r>
                        <a:rPr lang="de-DE" sz="1300" b="0" i="0" u="none" strike="noStrike">
                          <a:solidFill>
                            <a:srgbClr val="000000"/>
                          </a:solidFill>
                          <a:effectLst/>
                          <a:latin typeface="+mj-lt"/>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de-DE" sz="1300" b="1" i="0" u="none" strike="noStrike">
                          <a:solidFill>
                            <a:srgbClr val="000000"/>
                          </a:solidFill>
                          <a:effectLst/>
                          <a:latin typeface="+mj-lt"/>
                        </a:rPr>
                        <a:t>Spain</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de-DE" sz="1300" b="1" i="0" u="none" strike="noStrike">
                          <a:solidFill>
                            <a:srgbClr val="000000"/>
                          </a:solidFill>
                          <a:effectLst/>
                          <a:latin typeface="+mj-lt"/>
                        </a:rPr>
                        <a:t>Italy</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de-DE" sz="1300" b="1" i="0" u="none" strike="noStrike">
                          <a:solidFill>
                            <a:srgbClr val="000000"/>
                          </a:solidFill>
                          <a:effectLst/>
                          <a:latin typeface="+mj-lt"/>
                        </a:rPr>
                        <a:t>Ireland</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de-DE" sz="1300" b="1" i="0" u="none" strike="noStrike">
                          <a:solidFill>
                            <a:srgbClr val="000000"/>
                          </a:solidFill>
                          <a:effectLst/>
                          <a:latin typeface="+mj-lt"/>
                        </a:rPr>
                        <a:t>Portugal</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de-DE" sz="1300" b="1" i="0" u="none" strike="noStrike">
                          <a:solidFill>
                            <a:srgbClr val="000000"/>
                          </a:solidFill>
                          <a:effectLst/>
                          <a:latin typeface="+mj-lt"/>
                        </a:rPr>
                        <a:t>Greece</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r>
              <a:tr h="190500">
                <a:tc>
                  <a:txBody>
                    <a:bodyPr/>
                    <a:lstStyle/>
                    <a:p>
                      <a:pPr algn="l" fontAlgn="b"/>
                      <a:r>
                        <a:rPr lang="de-DE" sz="1300" b="0" i="0" u="none" strike="noStrike">
                          <a:solidFill>
                            <a:srgbClr val="000000"/>
                          </a:solidFill>
                          <a:effectLst/>
                          <a:latin typeface="+mj-lt"/>
                        </a:rPr>
                        <a:t>OMT (6 September 2012)</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r>
              <a:tr h="190500">
                <a:tc>
                  <a:txBody>
                    <a:bodyPr/>
                    <a:lstStyle/>
                    <a:p>
                      <a:pPr algn="ctr" fontAlgn="b"/>
                      <a:r>
                        <a:rPr lang="de-DE" sz="1300" b="0" i="0" u="none" strike="noStrike">
                          <a:solidFill>
                            <a:srgbClr val="000000"/>
                          </a:solidFill>
                          <a:effectLst/>
                          <a:latin typeface="+mj-lt"/>
                        </a:rPr>
                        <a:t>[-2;+2]</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0.108***</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0.047***</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0.018</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0.079</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0.111</a:t>
                      </a:r>
                    </a:p>
                  </a:txBody>
                  <a:tcPr marL="9525" marR="9525" marT="9525" marB="0" anchor="b">
                    <a:lnL>
                      <a:noFill/>
                    </a:lnL>
                    <a:lnR>
                      <a:noFill/>
                    </a:lnR>
                    <a:lnT>
                      <a:noFill/>
                    </a:lnT>
                    <a:lnB>
                      <a:noFill/>
                    </a:lnB>
                  </a:tcPr>
                </a:tc>
              </a:tr>
              <a:tr h="190500">
                <a:tc>
                  <a:txBody>
                    <a:bodyPr/>
                    <a:lstStyle/>
                    <a:p>
                      <a:pPr algn="ctr"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(4.413)</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(2.474)</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(1.487)</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(1.504)</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(1.371)</a:t>
                      </a:r>
                    </a:p>
                  </a:txBody>
                  <a:tcPr marL="9525" marR="9525" marT="9525" marB="0" anchor="b">
                    <a:lnL>
                      <a:noFill/>
                    </a:lnL>
                    <a:lnR>
                      <a:noFill/>
                    </a:lnR>
                    <a:lnT>
                      <a:noFill/>
                    </a:lnT>
                    <a:lnB>
                      <a:noFill/>
                    </a:lnB>
                  </a:tcPr>
                </a:tc>
              </a:tr>
              <a:tr h="190500">
                <a:tc>
                  <a:txBody>
                    <a:bodyPr/>
                    <a:lstStyle/>
                    <a:p>
                      <a:pPr algn="ctr" fontAlgn="b"/>
                      <a:r>
                        <a:rPr lang="de-DE" sz="1300" b="0" i="0" u="none" strike="noStrike">
                          <a:solidFill>
                            <a:srgbClr val="000000"/>
                          </a:solidFill>
                          <a:effectLst/>
                          <a:latin typeface="+mj-lt"/>
                        </a:rPr>
                        <a:t>[-1;+1]</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0.075***</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0.044***</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0.018*</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0.071*</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0.018</a:t>
                      </a:r>
                    </a:p>
                  </a:txBody>
                  <a:tcPr marL="9525" marR="9525" marT="9525" marB="0" anchor="b">
                    <a:lnL>
                      <a:noFill/>
                    </a:lnL>
                    <a:lnR>
                      <a:noFill/>
                    </a:lnR>
                    <a:lnT>
                      <a:noFill/>
                    </a:lnT>
                    <a:lnB>
                      <a:noFill/>
                    </a:lnB>
                  </a:tcPr>
                </a:tc>
              </a:tr>
              <a:tr h="190500">
                <a:tc>
                  <a:txBody>
                    <a:bodyPr/>
                    <a:lstStyle/>
                    <a:p>
                      <a:pPr algn="ctr"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(3.298)</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(6.88)</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(1.796)</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(1.885)</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(.9)</a:t>
                      </a:r>
                    </a:p>
                  </a:txBody>
                  <a:tcPr marL="9525" marR="9525" marT="9525" marB="0" anchor="b">
                    <a:lnL>
                      <a:noFill/>
                    </a:lnL>
                    <a:lnR>
                      <a:noFill/>
                    </a:lnR>
                    <a:lnT>
                      <a:noFill/>
                    </a:lnT>
                    <a:lnB>
                      <a:noFill/>
                    </a:lnB>
                  </a:tcPr>
                </a:tc>
              </a:tr>
              <a:tr h="190500">
                <a:tc>
                  <a:txBody>
                    <a:bodyPr/>
                    <a:lstStyle/>
                    <a:p>
                      <a:pPr algn="ctr" fontAlgn="b"/>
                      <a:r>
                        <a:rPr lang="de-DE" sz="1300" b="0" i="0" u="none" strike="noStrike">
                          <a:solidFill>
                            <a:srgbClr val="000000"/>
                          </a:solidFill>
                          <a:effectLst/>
                          <a:latin typeface="+mj-lt"/>
                        </a:rPr>
                        <a:t>[-1;0]</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0.048*</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0.031***</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0.008</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0.027</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0.014</a:t>
                      </a:r>
                    </a:p>
                  </a:txBody>
                  <a:tcPr marL="9525" marR="9525" marT="9525" marB="0" anchor="b">
                    <a:lnL>
                      <a:noFill/>
                    </a:lnL>
                    <a:lnR>
                      <a:noFill/>
                    </a:lnR>
                    <a:lnT>
                      <a:noFill/>
                    </a:lnT>
                    <a:lnB>
                      <a:noFill/>
                    </a:lnB>
                  </a:tcPr>
                </a:tc>
              </a:tr>
              <a:tr h="190500">
                <a:tc>
                  <a:txBody>
                    <a:bodyPr/>
                    <a:lstStyle/>
                    <a:p>
                      <a:pPr algn="ctr" fontAlgn="b"/>
                      <a:r>
                        <a:rPr lang="de-DE" sz="1300" b="0" i="0" u="none" strike="noStrike">
                          <a:solidFill>
                            <a:srgbClr val="000000"/>
                          </a:solidFill>
                          <a:effectLst/>
                          <a:latin typeface="+mj-lt"/>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de-DE" sz="1300" b="0" i="0" u="none" strike="noStrike">
                          <a:solidFill>
                            <a:srgbClr val="000000"/>
                          </a:solidFill>
                          <a:effectLst/>
                          <a:latin typeface="+mj-lt"/>
                        </a:rPr>
                        <a:t>(1.842)</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de-DE" sz="1300" b="0" i="0" u="none" strike="noStrike">
                          <a:solidFill>
                            <a:srgbClr val="000000"/>
                          </a:solidFill>
                          <a:effectLst/>
                          <a:latin typeface="+mj-lt"/>
                        </a:rPr>
                        <a:t>(4.714)</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de-DE" sz="1300" b="0" i="0" u="none" strike="noStrike">
                          <a:solidFill>
                            <a:srgbClr val="000000"/>
                          </a:solidFill>
                          <a:effectLst/>
                          <a:latin typeface="+mj-lt"/>
                        </a:rPr>
                        <a:t>(.861)</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de-DE" sz="1300" b="0" i="0" u="none" strike="noStrike">
                          <a:solidFill>
                            <a:srgbClr val="000000"/>
                          </a:solidFill>
                          <a:effectLst/>
                          <a:latin typeface="+mj-lt"/>
                        </a:rPr>
                        <a:t>(1.043)</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de-DE" sz="1300" b="0" i="0" u="none" strike="noStrike">
                          <a:solidFill>
                            <a:srgbClr val="000000"/>
                          </a:solidFill>
                          <a:effectLst/>
                          <a:latin typeface="+mj-lt"/>
                        </a:rPr>
                        <a:t>(.588)</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r>
              <a:tr h="190500">
                <a:tc>
                  <a:txBody>
                    <a:bodyPr/>
                    <a:lstStyle/>
                    <a:p>
                      <a:pPr algn="l" fontAlgn="b"/>
                      <a:r>
                        <a:rPr lang="de-DE" sz="1300" b="0" i="0" u="none" strike="noStrike">
                          <a:solidFill>
                            <a:srgbClr val="000000"/>
                          </a:solidFill>
                          <a:effectLst/>
                          <a:latin typeface="+mj-lt"/>
                        </a:rPr>
                        <a:t>Draghi Speech (July 2012)</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r>
              <a:tr h="190500">
                <a:tc>
                  <a:txBody>
                    <a:bodyPr/>
                    <a:lstStyle/>
                    <a:p>
                      <a:pPr algn="ctr" fontAlgn="b"/>
                      <a:r>
                        <a:rPr lang="de-DE" sz="1300" b="0" i="0" u="none" strike="noStrike">
                          <a:solidFill>
                            <a:srgbClr val="000000"/>
                          </a:solidFill>
                          <a:effectLst/>
                          <a:latin typeface="+mj-lt"/>
                        </a:rPr>
                        <a:t>[-2;+2]</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0.08***</a:t>
                      </a:r>
                    </a:p>
                  </a:txBody>
                  <a:tcPr marL="9525" marR="9525" marT="9525" marB="0" anchor="b">
                    <a:lnL>
                      <a:noFill/>
                    </a:lnL>
                    <a:lnR>
                      <a:noFill/>
                    </a:lnR>
                    <a:lnT>
                      <a:noFill/>
                    </a:lnT>
                    <a:lnB>
                      <a:noFill/>
                    </a:lnB>
                  </a:tcPr>
                </a:tc>
                <a:tc>
                  <a:txBody>
                    <a:bodyPr/>
                    <a:lstStyle/>
                    <a:p>
                      <a:pPr algn="ctr" fontAlgn="b"/>
                      <a:r>
                        <a:rPr lang="de-DE" sz="1300" b="0" i="0" u="none" strike="noStrike" dirty="0">
                          <a:solidFill>
                            <a:srgbClr val="000000"/>
                          </a:solidFill>
                          <a:effectLst/>
                          <a:latin typeface="+mj-lt"/>
                        </a:rPr>
                        <a:t>0.022</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0.014</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-0.044</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0.152</a:t>
                      </a:r>
                    </a:p>
                  </a:txBody>
                  <a:tcPr marL="9525" marR="9525" marT="9525" marB="0" anchor="b">
                    <a:lnL>
                      <a:noFill/>
                    </a:lnL>
                    <a:lnR>
                      <a:noFill/>
                    </a:lnR>
                    <a:lnT>
                      <a:noFill/>
                    </a:lnT>
                    <a:lnB>
                      <a:noFill/>
                    </a:lnB>
                  </a:tcPr>
                </a:tc>
              </a:tr>
              <a:tr h="190500">
                <a:tc>
                  <a:txBody>
                    <a:bodyPr/>
                    <a:lstStyle/>
                    <a:p>
                      <a:pPr algn="ctr"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(6.171)</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(.905)</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(1.031)</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-(.853)</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(1.248)</a:t>
                      </a:r>
                    </a:p>
                  </a:txBody>
                  <a:tcPr marL="9525" marR="9525" marT="9525" marB="0" anchor="b">
                    <a:lnL>
                      <a:noFill/>
                    </a:lnL>
                    <a:lnR>
                      <a:noFill/>
                    </a:lnR>
                    <a:lnT>
                      <a:noFill/>
                    </a:lnT>
                    <a:lnB>
                      <a:noFill/>
                    </a:lnB>
                  </a:tcPr>
                </a:tc>
              </a:tr>
              <a:tr h="190500">
                <a:tc>
                  <a:txBody>
                    <a:bodyPr/>
                    <a:lstStyle/>
                    <a:p>
                      <a:pPr algn="ctr" fontAlgn="b"/>
                      <a:r>
                        <a:rPr lang="de-DE" sz="1300" b="0" i="0" u="none" strike="noStrike">
                          <a:solidFill>
                            <a:srgbClr val="000000"/>
                          </a:solidFill>
                          <a:effectLst/>
                          <a:latin typeface="+mj-lt"/>
                        </a:rPr>
                        <a:t>[-1;+1]</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0.055***</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0.033***</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-0.002</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-0.031</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0.101*</a:t>
                      </a:r>
                    </a:p>
                  </a:txBody>
                  <a:tcPr marL="9525" marR="9525" marT="9525" marB="0" anchor="b">
                    <a:lnL>
                      <a:noFill/>
                    </a:lnL>
                    <a:lnR>
                      <a:noFill/>
                    </a:lnR>
                    <a:lnT>
                      <a:noFill/>
                    </a:lnT>
                    <a:lnB>
                      <a:noFill/>
                    </a:lnB>
                  </a:tcPr>
                </a:tc>
              </a:tr>
              <a:tr h="190500">
                <a:tc>
                  <a:txBody>
                    <a:bodyPr/>
                    <a:lstStyle/>
                    <a:p>
                      <a:pPr algn="ctr"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(4.943)</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(2.4)</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-(.226)</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-(.596)</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(1.683)</a:t>
                      </a:r>
                    </a:p>
                  </a:txBody>
                  <a:tcPr marL="9525" marR="9525" marT="9525" marB="0" anchor="b">
                    <a:lnL>
                      <a:noFill/>
                    </a:lnL>
                    <a:lnR>
                      <a:noFill/>
                    </a:lnR>
                    <a:lnT>
                      <a:noFill/>
                    </a:lnT>
                    <a:lnB>
                      <a:noFill/>
                    </a:lnB>
                  </a:tcPr>
                </a:tc>
              </a:tr>
              <a:tr h="190500">
                <a:tc>
                  <a:txBody>
                    <a:bodyPr/>
                    <a:lstStyle/>
                    <a:p>
                      <a:pPr algn="ctr" fontAlgn="b"/>
                      <a:r>
                        <a:rPr lang="de-DE" sz="1300" b="0" i="0" u="none" strike="noStrike">
                          <a:solidFill>
                            <a:srgbClr val="000000"/>
                          </a:solidFill>
                          <a:effectLst/>
                          <a:latin typeface="+mj-lt"/>
                        </a:rPr>
                        <a:t>[-1;0]</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0.035***</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0.026***</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-0.004</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-0.04</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0.043</a:t>
                      </a:r>
                    </a:p>
                  </a:txBody>
                  <a:tcPr marL="9525" marR="9525" marT="9525" marB="0" anchor="b">
                    <a:lnL>
                      <a:noFill/>
                    </a:lnL>
                    <a:lnR>
                      <a:noFill/>
                    </a:lnR>
                    <a:lnT>
                      <a:noFill/>
                    </a:lnT>
                    <a:lnB>
                      <a:noFill/>
                    </a:lnB>
                  </a:tcPr>
                </a:tc>
              </a:tr>
              <a:tr h="190500">
                <a:tc>
                  <a:txBody>
                    <a:bodyPr/>
                    <a:lstStyle/>
                    <a:p>
                      <a:pPr algn="ctr" fontAlgn="b"/>
                      <a:r>
                        <a:rPr lang="de-DE" sz="1300" b="0" i="0" u="none" strike="noStrike" dirty="0">
                          <a:solidFill>
                            <a:srgbClr val="000000"/>
                          </a:solidFill>
                          <a:effectLst/>
                          <a:latin typeface="+mj-lt"/>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de-DE" sz="1300" b="0" i="0" u="none" strike="noStrike">
                          <a:solidFill>
                            <a:srgbClr val="000000"/>
                          </a:solidFill>
                          <a:effectLst/>
                          <a:latin typeface="+mj-lt"/>
                        </a:rPr>
                        <a:t>(3.314)</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de-DE" sz="1300" b="0" i="0" u="none" strike="noStrike">
                          <a:solidFill>
                            <a:srgbClr val="000000"/>
                          </a:solidFill>
                          <a:effectLst/>
                          <a:latin typeface="+mj-lt"/>
                        </a:rPr>
                        <a:t>(2.625)</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de-DE" sz="1300" b="0" i="0" u="none" strike="noStrike">
                          <a:solidFill>
                            <a:srgbClr val="000000"/>
                          </a:solidFill>
                          <a:effectLst/>
                          <a:latin typeface="+mj-lt"/>
                        </a:rPr>
                        <a:t>-(.571)</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de-DE" sz="1300" b="0" i="0" u="none" strike="noStrike">
                          <a:solidFill>
                            <a:srgbClr val="000000"/>
                          </a:solidFill>
                          <a:effectLst/>
                          <a:latin typeface="+mj-lt"/>
                        </a:rPr>
                        <a:t>-(.779)</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de-DE" sz="1300" b="0" i="0" u="none" strike="noStrike" dirty="0">
                          <a:solidFill>
                            <a:srgbClr val="000000"/>
                          </a:solidFill>
                          <a:effectLst/>
                          <a:latin typeface="+mj-lt"/>
                        </a:rPr>
                        <a:t>(1.305)</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r>
            </a:tbl>
          </a:graphicData>
        </a:graphic>
      </p:graphicFrame>
      <p:sp>
        <p:nvSpPr>
          <p:cNvPr id="4" name="Ellipse 3"/>
          <p:cNvSpPr/>
          <p:nvPr/>
        </p:nvSpPr>
        <p:spPr>
          <a:xfrm>
            <a:off x="3440832" y="1124744"/>
            <a:ext cx="2088232" cy="24283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Inhaltsplatzhalter 2"/>
          <p:cNvSpPr txBox="1">
            <a:spLocks/>
          </p:cNvSpPr>
          <p:nvPr/>
        </p:nvSpPr>
        <p:spPr>
          <a:xfrm>
            <a:off x="349820" y="5013176"/>
            <a:ext cx="9283700" cy="648073"/>
          </a:xfrm>
          <a:prstGeom prst="rect">
            <a:avLst/>
          </a:prstGeom>
        </p:spPr>
        <p:txBody>
          <a:bodyPr/>
          <a:lstStyle>
            <a:lvl1pPr marL="342900" indent="-342900" algn="l" rtl="0" eaLnBrk="0" fontAlgn="base" hangingPunct="0">
              <a:spcBef>
                <a:spcPct val="20000"/>
              </a:spcBef>
              <a:spcAft>
                <a:spcPct val="0"/>
              </a:spcAft>
              <a:buClr>
                <a:srgbClr val="002060"/>
              </a:buClr>
              <a:buFont typeface="Wingdings" pitchFamily="2" charset="2"/>
              <a:buChar char="Ø"/>
              <a:defRPr sz="2000">
                <a:solidFill>
                  <a:srgbClr val="030509"/>
                </a:solidFill>
                <a:latin typeface="+mn-lt"/>
                <a:ea typeface="+mn-ea"/>
                <a:cs typeface="+mn-cs"/>
              </a:defRPr>
            </a:lvl1pPr>
            <a:lvl2pPr marL="742950" indent="-285750" algn="l" rtl="0" eaLnBrk="0" fontAlgn="base" hangingPunct="0">
              <a:spcBef>
                <a:spcPct val="20000"/>
              </a:spcBef>
              <a:spcAft>
                <a:spcPct val="0"/>
              </a:spcAft>
              <a:buClr>
                <a:srgbClr val="002060"/>
              </a:buClr>
              <a:buChar char="–"/>
              <a:defRPr sz="1800">
                <a:solidFill>
                  <a:srgbClr val="030509"/>
                </a:solidFill>
                <a:latin typeface="+mn-lt"/>
              </a:defRPr>
            </a:lvl2pPr>
            <a:lvl3pPr marL="1143000" indent="-228600" algn="l" rtl="0" eaLnBrk="0" fontAlgn="base" hangingPunct="0">
              <a:spcBef>
                <a:spcPct val="20000"/>
              </a:spcBef>
              <a:spcAft>
                <a:spcPct val="0"/>
              </a:spcAft>
              <a:buClr>
                <a:srgbClr val="002060"/>
              </a:buClr>
              <a:buChar char="•"/>
              <a:defRPr sz="1800">
                <a:solidFill>
                  <a:srgbClr val="030509"/>
                </a:solidFill>
                <a:latin typeface="+mn-lt"/>
              </a:defRPr>
            </a:lvl3pPr>
            <a:lvl4pPr marL="1600200" indent="-228600" algn="l" rtl="0" eaLnBrk="0" fontAlgn="base" hangingPunct="0">
              <a:spcBef>
                <a:spcPct val="20000"/>
              </a:spcBef>
              <a:spcAft>
                <a:spcPct val="0"/>
              </a:spcAft>
              <a:buClr>
                <a:srgbClr val="002060"/>
              </a:buClr>
              <a:buChar char="–"/>
              <a:defRPr sz="1600">
                <a:solidFill>
                  <a:srgbClr val="030509"/>
                </a:solidFill>
                <a:latin typeface="+mn-lt"/>
              </a:defRPr>
            </a:lvl4pPr>
            <a:lvl5pPr marL="2057400" indent="-228600" algn="l" rtl="0" eaLnBrk="0" fontAlgn="base" hangingPunct="0">
              <a:spcBef>
                <a:spcPct val="20000"/>
              </a:spcBef>
              <a:spcAft>
                <a:spcPct val="0"/>
              </a:spcAft>
              <a:buChar char="»"/>
              <a:defRPr sz="1400">
                <a:solidFill>
                  <a:srgbClr val="030509"/>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r>
              <a:rPr lang="en-US" dirty="0"/>
              <a:t>We use the market model to calculate expected returns and the JP Morgan EU Government Bond Index as benchmark portfolio and use an estimation period of 180 days before the event date. </a:t>
            </a:r>
            <a:endParaRPr lang="en-US" dirty="0" smtClean="0"/>
          </a:p>
          <a:p>
            <a:endParaRPr lang="de-DE" kern="0" dirty="0"/>
          </a:p>
        </p:txBody>
      </p:sp>
    </p:spTree>
    <p:extLst>
      <p:ext uri="{BB962C8B-B14F-4D97-AF65-F5344CB8AC3E}">
        <p14:creationId xmlns:p14="http://schemas.microsoft.com/office/powerpoint/2010/main" val="30018185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CAR – Banks Stock Returns</a:t>
            </a:r>
            <a:endParaRPr lang="de-DE" dirty="0"/>
          </a:p>
        </p:txBody>
      </p:sp>
      <p:graphicFrame>
        <p:nvGraphicFramePr>
          <p:cNvPr id="4" name="Tabelle 3"/>
          <p:cNvGraphicFramePr>
            <a:graphicFrameLocks noGrp="1"/>
          </p:cNvGraphicFramePr>
          <p:nvPr>
            <p:extLst>
              <p:ext uri="{D42A27DB-BD31-4B8C-83A1-F6EECF244321}">
                <p14:modId xmlns:p14="http://schemas.microsoft.com/office/powerpoint/2010/main" val="507984056"/>
              </p:ext>
            </p:extLst>
          </p:nvPr>
        </p:nvGraphicFramePr>
        <p:xfrm>
          <a:off x="141382" y="1196752"/>
          <a:ext cx="9636156" cy="5042535"/>
        </p:xfrm>
        <a:graphic>
          <a:graphicData uri="http://schemas.openxmlformats.org/drawingml/2006/table">
            <a:tbl>
              <a:tblPr/>
              <a:tblGrid>
                <a:gridCol w="1946536"/>
                <a:gridCol w="1560446"/>
                <a:gridCol w="965224"/>
                <a:gridCol w="1303054"/>
                <a:gridCol w="965224"/>
                <a:gridCol w="965224"/>
                <a:gridCol w="965224"/>
                <a:gridCol w="965224"/>
              </a:tblGrid>
              <a:tr h="266700">
                <a:tc>
                  <a:txBody>
                    <a:bodyPr/>
                    <a:lstStyle/>
                    <a:p>
                      <a:pPr algn="ctr" fontAlgn="b"/>
                      <a:endParaRPr lang="de-DE" sz="1300" b="0" i="0" u="sng" strike="noStrike" dirty="0">
                        <a:solidFill>
                          <a:srgbClr val="000000"/>
                        </a:solidFill>
                        <a:effectLst/>
                        <a:latin typeface="+mj-lt"/>
                      </a:endParaRPr>
                    </a:p>
                  </a:txBody>
                  <a:tcPr marL="9525" marR="9525" marT="9525" marB="0" anchor="b">
                    <a:lnL>
                      <a:noFill/>
                    </a:lnL>
                    <a:lnR>
                      <a:noFill/>
                    </a:lnR>
                    <a:lnT>
                      <a:noFill/>
                    </a:lnT>
                    <a:lnB>
                      <a:noFill/>
                    </a:lnB>
                  </a:tcPr>
                </a:tc>
                <a:tc>
                  <a:txBody>
                    <a:bodyPr/>
                    <a:lstStyle/>
                    <a:p>
                      <a:pPr algn="l" fontAlgn="b"/>
                      <a:endParaRPr lang="de-DE" sz="1300" b="0" i="0" u="none" strike="noStrike" dirty="0">
                        <a:solidFill>
                          <a:srgbClr val="000000"/>
                        </a:solidFill>
                        <a:effectLst/>
                        <a:latin typeface="+mj-lt"/>
                      </a:endParaRPr>
                    </a:p>
                  </a:txBody>
                  <a:tcPr marL="9525" marR="9525" marT="9525" marB="0" anchor="b">
                    <a:lnL>
                      <a:noFill/>
                    </a:lnL>
                    <a:lnR>
                      <a:noFill/>
                    </a:lnR>
                    <a:lnT>
                      <a:noFill/>
                    </a:lnT>
                    <a:lnB>
                      <a:noFill/>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gridSpan="2">
                  <a:txBody>
                    <a:bodyPr/>
                    <a:lstStyle/>
                    <a:p>
                      <a:pPr algn="ctr" fontAlgn="b"/>
                      <a:r>
                        <a:rPr lang="de-DE" sz="1300" b="1" i="0" u="none" strike="noStrike">
                          <a:solidFill>
                            <a:srgbClr val="000000"/>
                          </a:solidFill>
                          <a:effectLst/>
                          <a:latin typeface="+mj-lt"/>
                        </a:rPr>
                        <a:t>OMT</a:t>
                      </a:r>
                    </a:p>
                  </a:txBody>
                  <a:tcPr marL="9525" marR="9525" marT="9525" marB="0" anchor="b">
                    <a:lnL>
                      <a:noFill/>
                    </a:lnL>
                    <a:lnR>
                      <a:noFill/>
                    </a:lnR>
                    <a:lnT>
                      <a:noFill/>
                    </a:lnT>
                    <a:lnB>
                      <a:noFill/>
                    </a:lnB>
                  </a:tcPr>
                </a:tc>
                <a:tc hMerge="1">
                  <a:txBody>
                    <a:bodyPr/>
                    <a:lstStyle/>
                    <a:p>
                      <a:endParaRPr lang="de-DE"/>
                    </a:p>
                  </a:txBody>
                  <a:tcPr/>
                </a:tc>
                <a:tc gridSpan="2">
                  <a:txBody>
                    <a:bodyPr/>
                    <a:lstStyle/>
                    <a:p>
                      <a:pPr algn="ctr" fontAlgn="b"/>
                      <a:r>
                        <a:rPr lang="de-DE" sz="1300" b="1" i="0" u="none" strike="noStrike">
                          <a:solidFill>
                            <a:srgbClr val="000000"/>
                          </a:solidFill>
                          <a:effectLst/>
                          <a:latin typeface="+mj-lt"/>
                        </a:rPr>
                        <a:t>Draghi Speech</a:t>
                      </a:r>
                    </a:p>
                  </a:txBody>
                  <a:tcPr marL="9525" marR="9525" marT="9525" marB="0" anchor="b">
                    <a:lnL>
                      <a:noFill/>
                    </a:lnL>
                    <a:lnR>
                      <a:noFill/>
                    </a:lnR>
                    <a:lnT>
                      <a:noFill/>
                    </a:lnT>
                    <a:lnB>
                      <a:noFill/>
                    </a:lnB>
                  </a:tcPr>
                </a:tc>
                <a:tc hMerge="1">
                  <a:txBody>
                    <a:bodyPr/>
                    <a:lstStyle/>
                    <a:p>
                      <a:endParaRPr lang="de-DE"/>
                    </a:p>
                  </a:txBody>
                  <a:tcPr/>
                </a:tc>
              </a:tr>
              <a:tr h="190500">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l" fontAlgn="b"/>
                      <a:r>
                        <a:rPr lang="de-DE" sz="1300" b="1" i="0" u="none" strike="noStrike">
                          <a:solidFill>
                            <a:srgbClr val="000000"/>
                          </a:solidFill>
                          <a:effectLst/>
                          <a:latin typeface="+mj-lt"/>
                        </a:rPr>
                        <a:t>Bank Stock Prices</a:t>
                      </a:r>
                    </a:p>
                  </a:txBody>
                  <a:tcPr marL="9525" marR="9525" marT="9525" marB="0" anchor="b">
                    <a:lnL>
                      <a:noFill/>
                    </a:lnL>
                    <a:lnR>
                      <a:noFill/>
                    </a:lnR>
                    <a:lnT>
                      <a:noFill/>
                    </a:lnT>
                    <a:lnB>
                      <a:noFill/>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ctr" fontAlgn="b"/>
                      <a:r>
                        <a:rPr lang="de-DE" sz="1300" b="1" i="0" u="none" strike="noStrike">
                          <a:solidFill>
                            <a:srgbClr val="000000"/>
                          </a:solidFill>
                          <a:effectLst/>
                          <a:latin typeface="+mj-lt"/>
                        </a:rPr>
                        <a:t>CAR</a:t>
                      </a:r>
                    </a:p>
                  </a:txBody>
                  <a:tcPr marL="9525" marR="9525" marT="9525" marB="0" anchor="b">
                    <a:lnL>
                      <a:noFill/>
                    </a:lnL>
                    <a:lnR>
                      <a:noFill/>
                    </a:lnR>
                    <a:lnT>
                      <a:noFill/>
                    </a:lnT>
                    <a:lnB>
                      <a:noFill/>
                    </a:lnB>
                  </a:tcPr>
                </a:tc>
                <a:tc>
                  <a:txBody>
                    <a:bodyPr/>
                    <a:lstStyle/>
                    <a:p>
                      <a:pPr algn="ctr" fontAlgn="b"/>
                      <a:r>
                        <a:rPr lang="de-DE" sz="1300" b="1" i="0" u="none" strike="noStrike">
                          <a:solidFill>
                            <a:srgbClr val="000000"/>
                          </a:solidFill>
                          <a:effectLst/>
                          <a:latin typeface="+mj-lt"/>
                        </a:rPr>
                        <a:t>CAR</a:t>
                      </a:r>
                    </a:p>
                  </a:txBody>
                  <a:tcPr marL="9525" marR="9525" marT="9525" marB="0" anchor="b">
                    <a:lnL>
                      <a:noFill/>
                    </a:lnL>
                    <a:lnR>
                      <a:noFill/>
                    </a:lnR>
                    <a:lnT>
                      <a:noFill/>
                    </a:lnT>
                    <a:lnB>
                      <a:noFill/>
                    </a:lnB>
                  </a:tcPr>
                </a:tc>
                <a:tc>
                  <a:txBody>
                    <a:bodyPr/>
                    <a:lstStyle/>
                    <a:p>
                      <a:pPr algn="ctr" fontAlgn="b"/>
                      <a:r>
                        <a:rPr lang="de-DE" sz="1300" b="1" i="0" u="none" strike="noStrike">
                          <a:solidFill>
                            <a:srgbClr val="000000"/>
                          </a:solidFill>
                          <a:effectLst/>
                          <a:latin typeface="+mj-lt"/>
                        </a:rPr>
                        <a:t>CAR</a:t>
                      </a:r>
                    </a:p>
                  </a:txBody>
                  <a:tcPr marL="9525" marR="9525" marT="9525" marB="0" anchor="b">
                    <a:lnL>
                      <a:noFill/>
                    </a:lnL>
                    <a:lnR>
                      <a:noFill/>
                    </a:lnR>
                    <a:lnT>
                      <a:noFill/>
                    </a:lnT>
                    <a:lnB>
                      <a:noFill/>
                    </a:lnB>
                  </a:tcPr>
                </a:tc>
                <a:tc>
                  <a:txBody>
                    <a:bodyPr/>
                    <a:lstStyle/>
                    <a:p>
                      <a:pPr algn="ctr" fontAlgn="b"/>
                      <a:r>
                        <a:rPr lang="de-DE" sz="1300" b="1" i="0" u="none" strike="noStrike">
                          <a:solidFill>
                            <a:srgbClr val="000000"/>
                          </a:solidFill>
                          <a:effectLst/>
                          <a:latin typeface="+mj-lt"/>
                        </a:rPr>
                        <a:t>CAR</a:t>
                      </a:r>
                    </a:p>
                  </a:txBody>
                  <a:tcPr marL="9525" marR="9525" marT="9525" marB="0" anchor="b">
                    <a:lnL>
                      <a:noFill/>
                    </a:lnL>
                    <a:lnR>
                      <a:noFill/>
                    </a:lnR>
                    <a:lnT>
                      <a:noFill/>
                    </a:lnT>
                    <a:lnB>
                      <a:noFill/>
                    </a:lnB>
                  </a:tcPr>
                </a:tc>
              </a:tr>
              <a:tr h="190500">
                <a:tc>
                  <a:txBody>
                    <a:bodyPr/>
                    <a:lstStyle/>
                    <a:p>
                      <a:pPr algn="l" fontAlgn="b"/>
                      <a:r>
                        <a:rPr lang="de-DE" sz="1300" b="0" i="0" u="none" strike="noStrike">
                          <a:solidFill>
                            <a:srgbClr val="000000"/>
                          </a:solidFill>
                          <a:effectLst/>
                          <a:latin typeface="+mj-lt"/>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de-DE" sz="1300" b="1" i="0" u="none" strike="noStrike">
                          <a:solidFill>
                            <a:srgbClr val="000000"/>
                          </a:solidFill>
                          <a:effectLst/>
                          <a:latin typeface="+mj-lt"/>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l" fontAlgn="b"/>
                      <a:r>
                        <a:rPr lang="de-DE" sz="1300" b="0" i="0" u="none" strike="noStrike">
                          <a:solidFill>
                            <a:srgbClr val="000000"/>
                          </a:solidFill>
                          <a:effectLst/>
                          <a:latin typeface="+mj-lt"/>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de-DE" sz="1300" b="1" i="0" u="none" strike="noStrike">
                          <a:solidFill>
                            <a:srgbClr val="000000"/>
                          </a:solidFill>
                          <a:effectLst/>
                          <a:latin typeface="+mj-lt"/>
                        </a:rPr>
                        <a:t>[-1;0]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de-DE" sz="1300" b="1" i="0" u="none" strike="noStrike">
                          <a:solidFill>
                            <a:srgbClr val="000000"/>
                          </a:solidFill>
                          <a:effectLst/>
                          <a:latin typeface="+mj-lt"/>
                        </a:rPr>
                        <a:t>[-1;0]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de-DE" sz="1300" b="1" i="0" u="none" strike="noStrike">
                          <a:solidFill>
                            <a:srgbClr val="000000"/>
                          </a:solidFill>
                          <a:effectLst/>
                          <a:latin typeface="+mj-lt"/>
                        </a:rPr>
                        <a:t>[-1;0]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de-DE" sz="1300" b="1" i="0" u="none" strike="noStrike">
                          <a:solidFill>
                            <a:srgbClr val="000000"/>
                          </a:solidFill>
                          <a:effectLst/>
                          <a:latin typeface="+mj-lt"/>
                        </a:rPr>
                        <a:t>[-1;0]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r>
              <a:tr h="190500">
                <a:tc>
                  <a:txBody>
                    <a:bodyPr/>
                    <a:lstStyle/>
                    <a:p>
                      <a:pPr algn="l" fontAlgn="b"/>
                      <a:r>
                        <a:rPr lang="de-DE" sz="1300" b="0" i="0" u="none" strike="noStrike">
                          <a:solidFill>
                            <a:srgbClr val="000000"/>
                          </a:solidFill>
                          <a:effectLst/>
                          <a:latin typeface="+mj-lt"/>
                        </a:rPr>
                        <a:t>OMT (6 September 2012)</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r>
              <a:tr h="190500">
                <a:tc>
                  <a:txBody>
                    <a:bodyPr/>
                    <a:lstStyle/>
                    <a:p>
                      <a:pPr algn="ctr" fontAlgn="b"/>
                      <a:r>
                        <a:rPr lang="de-DE" sz="1300" b="0" i="0" u="none" strike="noStrike">
                          <a:solidFill>
                            <a:srgbClr val="000000"/>
                          </a:solidFill>
                          <a:effectLst/>
                          <a:latin typeface="+mj-lt"/>
                        </a:rPr>
                        <a:t>[-2;+2]</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0.049***</a:t>
                      </a:r>
                    </a:p>
                  </a:txBody>
                  <a:tcPr marL="9525" marR="9525" marT="9525" marB="0" anchor="b">
                    <a:lnL>
                      <a:noFill/>
                    </a:lnL>
                    <a:lnR>
                      <a:noFill/>
                    </a:lnR>
                    <a:lnT>
                      <a:noFill/>
                    </a:lnT>
                    <a:lnB>
                      <a:noFill/>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l" fontAlgn="b"/>
                      <a:r>
                        <a:rPr lang="de-DE" sz="1300" b="0" i="0" u="none" strike="noStrike">
                          <a:solidFill>
                            <a:srgbClr val="000000"/>
                          </a:solidFill>
                          <a:effectLst/>
                          <a:latin typeface="+mj-lt"/>
                        </a:rPr>
                        <a:t>Italy / Assets</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0.325**</a:t>
                      </a:r>
                    </a:p>
                  </a:txBody>
                  <a:tcPr marL="9525" marR="9525" marT="9525" marB="0" anchor="b">
                    <a:lnL>
                      <a:noFill/>
                    </a:lnL>
                    <a:lnR>
                      <a:noFill/>
                    </a:lnR>
                    <a:lnT>
                      <a:noFill/>
                    </a:lnT>
                    <a:lnB>
                      <a:noFill/>
                    </a:lnB>
                  </a:tcPr>
                </a:tc>
                <a:tc>
                  <a:txBody>
                    <a:bodyPr/>
                    <a:lstStyle/>
                    <a:p>
                      <a:pPr algn="ctr"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0.387***</a:t>
                      </a:r>
                    </a:p>
                  </a:txBody>
                  <a:tcPr marL="9525" marR="9525" marT="9525" marB="0" anchor="b">
                    <a:lnL>
                      <a:noFill/>
                    </a:lnL>
                    <a:lnR>
                      <a:noFill/>
                    </a:lnR>
                    <a:lnT>
                      <a:noFill/>
                    </a:lnT>
                    <a:lnB>
                      <a:noFill/>
                    </a:lnB>
                  </a:tcPr>
                </a:tc>
                <a:tc>
                  <a:txBody>
                    <a:bodyPr/>
                    <a:lstStyle/>
                    <a:p>
                      <a:pPr algn="ctr"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r>
              <a:tr h="190500">
                <a:tc>
                  <a:txBody>
                    <a:bodyPr/>
                    <a:lstStyle/>
                    <a:p>
                      <a:pPr algn="ctr"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(3.55)</a:t>
                      </a:r>
                    </a:p>
                  </a:txBody>
                  <a:tcPr marL="9525" marR="9525" marT="9525" marB="0" anchor="b">
                    <a:lnL>
                      <a:noFill/>
                    </a:lnL>
                    <a:lnR>
                      <a:noFill/>
                    </a:lnR>
                    <a:lnT>
                      <a:noFill/>
                    </a:lnT>
                    <a:lnB>
                      <a:noFill/>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(.142)</a:t>
                      </a:r>
                    </a:p>
                  </a:txBody>
                  <a:tcPr marL="9525" marR="9525" marT="9525" marB="0" anchor="b">
                    <a:lnL>
                      <a:noFill/>
                    </a:lnL>
                    <a:lnR>
                      <a:noFill/>
                    </a:lnR>
                    <a:lnT>
                      <a:noFill/>
                    </a:lnT>
                    <a:lnB>
                      <a:noFill/>
                    </a:lnB>
                  </a:tcPr>
                </a:tc>
                <a:tc>
                  <a:txBody>
                    <a:bodyPr/>
                    <a:lstStyle/>
                    <a:p>
                      <a:pPr algn="ctr"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(.126)</a:t>
                      </a:r>
                    </a:p>
                  </a:txBody>
                  <a:tcPr marL="9525" marR="9525" marT="9525" marB="0" anchor="b">
                    <a:lnL>
                      <a:noFill/>
                    </a:lnL>
                    <a:lnR>
                      <a:noFill/>
                    </a:lnR>
                    <a:lnT>
                      <a:noFill/>
                    </a:lnT>
                    <a:lnB>
                      <a:noFill/>
                    </a:lnB>
                  </a:tcPr>
                </a:tc>
                <a:tc>
                  <a:txBody>
                    <a:bodyPr/>
                    <a:lstStyle/>
                    <a:p>
                      <a:pPr algn="ctr"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r>
              <a:tr h="190500">
                <a:tc>
                  <a:txBody>
                    <a:bodyPr/>
                    <a:lstStyle/>
                    <a:p>
                      <a:pPr algn="ctr" fontAlgn="b"/>
                      <a:r>
                        <a:rPr lang="de-DE" sz="1300" b="0" i="0" u="none" strike="noStrike">
                          <a:solidFill>
                            <a:srgbClr val="000000"/>
                          </a:solidFill>
                          <a:effectLst/>
                          <a:latin typeface="+mj-lt"/>
                        </a:rPr>
                        <a:t>[-1;+1]</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0.027***</a:t>
                      </a:r>
                    </a:p>
                  </a:txBody>
                  <a:tcPr marL="9525" marR="9525" marT="9525" marB="0" anchor="b">
                    <a:lnL>
                      <a:noFill/>
                    </a:lnL>
                    <a:lnR>
                      <a:noFill/>
                    </a:lnR>
                    <a:lnT>
                      <a:noFill/>
                    </a:lnT>
                    <a:lnB>
                      <a:noFill/>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l" fontAlgn="b"/>
                      <a:r>
                        <a:rPr lang="de-DE" sz="1300" b="0" i="0" u="none" strike="noStrike">
                          <a:solidFill>
                            <a:srgbClr val="000000"/>
                          </a:solidFill>
                          <a:effectLst/>
                          <a:latin typeface="+mj-lt"/>
                        </a:rPr>
                        <a:t>Spain / Assets</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.169</a:t>
                      </a:r>
                    </a:p>
                  </a:txBody>
                  <a:tcPr marL="9525" marR="9525" marT="9525" marB="0" anchor="b">
                    <a:lnL>
                      <a:noFill/>
                    </a:lnL>
                    <a:lnR>
                      <a:noFill/>
                    </a:lnR>
                    <a:lnT>
                      <a:noFill/>
                    </a:lnT>
                    <a:lnB>
                      <a:noFill/>
                    </a:lnB>
                  </a:tcPr>
                </a:tc>
                <a:tc>
                  <a:txBody>
                    <a:bodyPr/>
                    <a:lstStyle/>
                    <a:p>
                      <a:pPr algn="ctr"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0.564***</a:t>
                      </a:r>
                    </a:p>
                  </a:txBody>
                  <a:tcPr marL="9525" marR="9525" marT="9525" marB="0" anchor="b">
                    <a:lnL>
                      <a:noFill/>
                    </a:lnL>
                    <a:lnR>
                      <a:noFill/>
                    </a:lnR>
                    <a:lnT>
                      <a:noFill/>
                    </a:lnT>
                    <a:lnB>
                      <a:noFill/>
                    </a:lnB>
                  </a:tcPr>
                </a:tc>
                <a:tc>
                  <a:txBody>
                    <a:bodyPr/>
                    <a:lstStyle/>
                    <a:p>
                      <a:pPr algn="ctr"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r>
              <a:tr h="190500">
                <a:tc>
                  <a:txBody>
                    <a:bodyPr/>
                    <a:lstStyle/>
                    <a:p>
                      <a:pPr algn="ctr"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(4.)</a:t>
                      </a:r>
                    </a:p>
                  </a:txBody>
                  <a:tcPr marL="9525" marR="9525" marT="9525" marB="0" anchor="b">
                    <a:lnL>
                      <a:noFill/>
                    </a:lnL>
                    <a:lnR>
                      <a:noFill/>
                    </a:lnR>
                    <a:lnT>
                      <a:noFill/>
                    </a:lnT>
                    <a:lnB>
                      <a:noFill/>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(.23)</a:t>
                      </a:r>
                    </a:p>
                  </a:txBody>
                  <a:tcPr marL="9525" marR="9525" marT="9525" marB="0" anchor="b">
                    <a:lnL>
                      <a:noFill/>
                    </a:lnL>
                    <a:lnR>
                      <a:noFill/>
                    </a:lnR>
                    <a:lnT>
                      <a:noFill/>
                    </a:lnT>
                    <a:lnB>
                      <a:noFill/>
                    </a:lnB>
                  </a:tcPr>
                </a:tc>
                <a:tc>
                  <a:txBody>
                    <a:bodyPr/>
                    <a:lstStyle/>
                    <a:p>
                      <a:pPr algn="ctr"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(.184)</a:t>
                      </a:r>
                    </a:p>
                  </a:txBody>
                  <a:tcPr marL="9525" marR="9525" marT="9525" marB="0" anchor="b">
                    <a:lnL>
                      <a:noFill/>
                    </a:lnL>
                    <a:lnR>
                      <a:noFill/>
                    </a:lnR>
                    <a:lnT>
                      <a:noFill/>
                    </a:lnT>
                    <a:lnB>
                      <a:noFill/>
                    </a:lnB>
                  </a:tcPr>
                </a:tc>
                <a:tc>
                  <a:txBody>
                    <a:bodyPr/>
                    <a:lstStyle/>
                    <a:p>
                      <a:pPr algn="ctr"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r>
              <a:tr h="190500">
                <a:tc>
                  <a:txBody>
                    <a:bodyPr/>
                    <a:lstStyle/>
                    <a:p>
                      <a:pPr algn="ctr" fontAlgn="b"/>
                      <a:r>
                        <a:rPr lang="de-DE" sz="1300" b="0" i="0" u="none" strike="noStrike">
                          <a:solidFill>
                            <a:srgbClr val="000000"/>
                          </a:solidFill>
                          <a:effectLst/>
                          <a:latin typeface="+mj-lt"/>
                        </a:rPr>
                        <a:t>[-1;0]</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0.013***</a:t>
                      </a:r>
                    </a:p>
                  </a:txBody>
                  <a:tcPr marL="9525" marR="9525" marT="9525" marB="0" anchor="b">
                    <a:lnL>
                      <a:noFill/>
                    </a:lnL>
                    <a:lnR>
                      <a:noFill/>
                    </a:lnR>
                    <a:lnT>
                      <a:noFill/>
                    </a:lnT>
                    <a:lnB>
                      <a:noFill/>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l" fontAlgn="b"/>
                      <a:r>
                        <a:rPr lang="de-DE" sz="1300" b="0" i="0" u="none" strike="noStrike">
                          <a:solidFill>
                            <a:srgbClr val="000000"/>
                          </a:solidFill>
                          <a:effectLst/>
                          <a:latin typeface="+mj-lt"/>
                        </a:rPr>
                        <a:t>Ireland / Assets</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.407</a:t>
                      </a:r>
                    </a:p>
                  </a:txBody>
                  <a:tcPr marL="9525" marR="9525" marT="9525" marB="0" anchor="b">
                    <a:lnL>
                      <a:noFill/>
                    </a:lnL>
                    <a:lnR>
                      <a:noFill/>
                    </a:lnR>
                    <a:lnT>
                      <a:noFill/>
                    </a:lnT>
                    <a:lnB>
                      <a:noFill/>
                    </a:lnB>
                  </a:tcPr>
                </a:tc>
                <a:tc>
                  <a:txBody>
                    <a:bodyPr/>
                    <a:lstStyle/>
                    <a:p>
                      <a:pPr algn="ctr"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0.865*</a:t>
                      </a:r>
                    </a:p>
                  </a:txBody>
                  <a:tcPr marL="9525" marR="9525" marT="9525" marB="0" anchor="b">
                    <a:lnL>
                      <a:noFill/>
                    </a:lnL>
                    <a:lnR>
                      <a:noFill/>
                    </a:lnR>
                    <a:lnT>
                      <a:noFill/>
                    </a:lnT>
                    <a:lnB>
                      <a:noFill/>
                    </a:lnB>
                  </a:tcPr>
                </a:tc>
                <a:tc>
                  <a:txBody>
                    <a:bodyPr/>
                    <a:lstStyle/>
                    <a:p>
                      <a:pPr algn="ctr"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r>
              <a:tr h="190500">
                <a:tc>
                  <a:txBody>
                    <a:bodyPr/>
                    <a:lstStyle/>
                    <a:p>
                      <a:pPr algn="ctr" fontAlgn="b"/>
                      <a:r>
                        <a:rPr lang="de-DE" sz="1300" b="0" i="0" u="none" strike="noStrike">
                          <a:solidFill>
                            <a:srgbClr val="000000"/>
                          </a:solidFill>
                          <a:effectLst/>
                          <a:latin typeface="+mj-lt"/>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de-DE" sz="1300" b="0" i="0" u="none" strike="noStrike">
                          <a:solidFill>
                            <a:srgbClr val="000000"/>
                          </a:solidFill>
                          <a:effectLst/>
                          <a:latin typeface="+mj-lt"/>
                        </a:rPr>
                        <a:t>(2.69)</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(.63)</a:t>
                      </a:r>
                    </a:p>
                  </a:txBody>
                  <a:tcPr marL="9525" marR="9525" marT="9525" marB="0" anchor="b">
                    <a:lnL>
                      <a:noFill/>
                    </a:lnL>
                    <a:lnR>
                      <a:noFill/>
                    </a:lnR>
                    <a:lnT>
                      <a:noFill/>
                    </a:lnT>
                    <a:lnB>
                      <a:noFill/>
                    </a:lnB>
                  </a:tcPr>
                </a:tc>
                <a:tc>
                  <a:txBody>
                    <a:bodyPr/>
                    <a:lstStyle/>
                    <a:p>
                      <a:pPr algn="ctr"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(.469)</a:t>
                      </a:r>
                    </a:p>
                  </a:txBody>
                  <a:tcPr marL="9525" marR="9525" marT="9525" marB="0" anchor="b">
                    <a:lnL>
                      <a:noFill/>
                    </a:lnL>
                    <a:lnR>
                      <a:noFill/>
                    </a:lnR>
                    <a:lnT>
                      <a:noFill/>
                    </a:lnT>
                    <a:lnB>
                      <a:noFill/>
                    </a:lnB>
                  </a:tcPr>
                </a:tc>
                <a:tc>
                  <a:txBody>
                    <a:bodyPr/>
                    <a:lstStyle/>
                    <a:p>
                      <a:pPr algn="ctr"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r>
              <a:tr h="190500">
                <a:tc gridSpan="2">
                  <a:txBody>
                    <a:bodyPr/>
                    <a:lstStyle/>
                    <a:p>
                      <a:pPr algn="l" fontAlgn="b"/>
                      <a:r>
                        <a:rPr lang="de-DE" sz="1300" b="0" i="0" u="none" strike="noStrike" dirty="0" err="1">
                          <a:solidFill>
                            <a:srgbClr val="000000"/>
                          </a:solidFill>
                          <a:effectLst/>
                          <a:latin typeface="+mj-lt"/>
                        </a:rPr>
                        <a:t>Draghi</a:t>
                      </a:r>
                      <a:r>
                        <a:rPr lang="de-DE" sz="1300" b="0" i="0" u="none" strike="noStrike" dirty="0">
                          <a:solidFill>
                            <a:srgbClr val="000000"/>
                          </a:solidFill>
                          <a:effectLst/>
                          <a:latin typeface="+mj-lt"/>
                        </a:rPr>
                        <a:t> Speech (</a:t>
                      </a:r>
                      <a:r>
                        <a:rPr lang="de-DE" sz="1300" b="0" i="0" u="none" strike="noStrike" dirty="0" err="1">
                          <a:solidFill>
                            <a:srgbClr val="000000"/>
                          </a:solidFill>
                          <a:effectLst/>
                          <a:latin typeface="+mj-lt"/>
                        </a:rPr>
                        <a:t>July</a:t>
                      </a:r>
                      <a:r>
                        <a:rPr lang="de-DE" sz="1300" b="0" i="0" u="none" strike="noStrike" dirty="0">
                          <a:solidFill>
                            <a:srgbClr val="000000"/>
                          </a:solidFill>
                          <a:effectLst/>
                          <a:latin typeface="+mj-lt"/>
                        </a:rPr>
                        <a:t> 2012)</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b"/>
                      <a:endParaRPr lang="de-DE" sz="1300" b="0" i="0" u="none" strike="noStrike" dirty="0">
                        <a:solidFill>
                          <a:srgbClr val="000000"/>
                        </a:solidFill>
                        <a:effectLst/>
                        <a:latin typeface="+mj-lt"/>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l" fontAlgn="b"/>
                      <a:r>
                        <a:rPr lang="de-DE" sz="1300" b="0" i="0" u="none" strike="noStrike">
                          <a:solidFill>
                            <a:srgbClr val="000000"/>
                          </a:solidFill>
                          <a:effectLst/>
                          <a:latin typeface="+mj-lt"/>
                        </a:rPr>
                        <a:t>Portugal / Assets</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.33</a:t>
                      </a:r>
                    </a:p>
                  </a:txBody>
                  <a:tcPr marL="9525" marR="9525" marT="9525" marB="0" anchor="b">
                    <a:lnL>
                      <a:noFill/>
                    </a:lnL>
                    <a:lnR>
                      <a:noFill/>
                    </a:lnR>
                    <a:lnT>
                      <a:noFill/>
                    </a:lnT>
                    <a:lnB>
                      <a:noFill/>
                    </a:lnB>
                  </a:tcPr>
                </a:tc>
                <a:tc>
                  <a:txBody>
                    <a:bodyPr/>
                    <a:lstStyle/>
                    <a:p>
                      <a:pPr algn="ctr"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-.03</a:t>
                      </a:r>
                    </a:p>
                  </a:txBody>
                  <a:tcPr marL="9525" marR="9525" marT="9525" marB="0" anchor="b">
                    <a:lnL>
                      <a:noFill/>
                    </a:lnL>
                    <a:lnR>
                      <a:noFill/>
                    </a:lnR>
                    <a:lnT>
                      <a:noFill/>
                    </a:lnT>
                    <a:lnB>
                      <a:noFill/>
                    </a:lnB>
                  </a:tcPr>
                </a:tc>
                <a:tc>
                  <a:txBody>
                    <a:bodyPr/>
                    <a:lstStyle/>
                    <a:p>
                      <a:pPr algn="ctr"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r>
              <a:tr h="190500">
                <a:tc>
                  <a:txBody>
                    <a:bodyPr/>
                    <a:lstStyle/>
                    <a:p>
                      <a:pPr algn="ctr" fontAlgn="b"/>
                      <a:r>
                        <a:rPr lang="de-DE" sz="1300" b="0" i="0" u="none" strike="noStrike">
                          <a:solidFill>
                            <a:srgbClr val="000000"/>
                          </a:solidFill>
                          <a:effectLst/>
                          <a:latin typeface="+mj-lt"/>
                        </a:rPr>
                        <a:t>[-2;+2]</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0.014</a:t>
                      </a:r>
                    </a:p>
                  </a:txBody>
                  <a:tcPr marL="9525" marR="9525" marT="9525" marB="0" anchor="b">
                    <a:lnL>
                      <a:noFill/>
                    </a:lnL>
                    <a:lnR>
                      <a:noFill/>
                    </a:lnR>
                    <a:lnT>
                      <a:noFill/>
                    </a:lnT>
                    <a:lnB>
                      <a:noFill/>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(.224)</a:t>
                      </a:r>
                    </a:p>
                  </a:txBody>
                  <a:tcPr marL="9525" marR="9525" marT="9525" marB="0" anchor="b">
                    <a:lnL>
                      <a:noFill/>
                    </a:lnL>
                    <a:lnR>
                      <a:noFill/>
                    </a:lnR>
                    <a:lnT>
                      <a:noFill/>
                    </a:lnT>
                    <a:lnB>
                      <a:noFill/>
                    </a:lnB>
                  </a:tcPr>
                </a:tc>
                <a:tc>
                  <a:txBody>
                    <a:bodyPr/>
                    <a:lstStyle/>
                    <a:p>
                      <a:pPr algn="ctr"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(.133)</a:t>
                      </a:r>
                    </a:p>
                  </a:txBody>
                  <a:tcPr marL="9525" marR="9525" marT="9525" marB="0" anchor="b">
                    <a:lnL>
                      <a:noFill/>
                    </a:lnL>
                    <a:lnR>
                      <a:noFill/>
                    </a:lnR>
                    <a:lnT>
                      <a:noFill/>
                    </a:lnT>
                    <a:lnB>
                      <a:noFill/>
                    </a:lnB>
                  </a:tcPr>
                </a:tc>
                <a:tc>
                  <a:txBody>
                    <a:bodyPr/>
                    <a:lstStyle/>
                    <a:p>
                      <a:pPr algn="ctr"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r>
              <a:tr h="190500">
                <a:tc>
                  <a:txBody>
                    <a:bodyPr/>
                    <a:lstStyle/>
                    <a:p>
                      <a:pPr algn="ctr"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(1.64)</a:t>
                      </a:r>
                    </a:p>
                  </a:txBody>
                  <a:tcPr marL="9525" marR="9525" marT="9525" marB="0" anchor="b">
                    <a:lnL>
                      <a:noFill/>
                    </a:lnL>
                    <a:lnR>
                      <a:noFill/>
                    </a:lnR>
                    <a:lnT>
                      <a:noFill/>
                    </a:lnT>
                    <a:lnB>
                      <a:noFill/>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l" fontAlgn="b"/>
                      <a:r>
                        <a:rPr lang="de-DE" sz="1300" b="0" i="0" u="none" strike="noStrike" dirty="0">
                          <a:solidFill>
                            <a:srgbClr val="000000"/>
                          </a:solidFill>
                          <a:effectLst/>
                          <a:latin typeface="+mj-lt"/>
                        </a:rPr>
                        <a:t>GIPSI / </a:t>
                      </a:r>
                      <a:r>
                        <a:rPr lang="de-DE" sz="1300" b="0" i="0" u="none" strike="noStrike" dirty="0" err="1">
                          <a:solidFill>
                            <a:srgbClr val="000000"/>
                          </a:solidFill>
                          <a:effectLst/>
                          <a:latin typeface="+mj-lt"/>
                        </a:rPr>
                        <a:t>Assets</a:t>
                      </a:r>
                      <a:endParaRPr lang="de-DE" sz="1300" b="0" i="0" u="none" strike="noStrike" dirty="0">
                        <a:solidFill>
                          <a:srgbClr val="000000"/>
                        </a:solidFill>
                        <a:effectLst/>
                        <a:latin typeface="+mj-lt"/>
                      </a:endParaRPr>
                    </a:p>
                  </a:txBody>
                  <a:tcPr marL="9525" marR="9525" marT="9525" marB="0" anchor="b">
                    <a:lnL>
                      <a:noFill/>
                    </a:lnL>
                    <a:lnR>
                      <a:noFill/>
                    </a:lnR>
                    <a:lnT>
                      <a:noFill/>
                    </a:lnT>
                    <a:lnB>
                      <a:noFill/>
                    </a:lnB>
                  </a:tcPr>
                </a:tc>
                <a:tc>
                  <a:txBody>
                    <a:bodyPr/>
                    <a:lstStyle/>
                    <a:p>
                      <a:pPr algn="ctr"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0.302***</a:t>
                      </a:r>
                    </a:p>
                  </a:txBody>
                  <a:tcPr marL="9525" marR="9525" marT="9525" marB="0" anchor="b">
                    <a:lnL>
                      <a:noFill/>
                    </a:lnL>
                    <a:lnR>
                      <a:noFill/>
                    </a:lnR>
                    <a:lnT>
                      <a:noFill/>
                    </a:lnT>
                    <a:lnB>
                      <a:noFill/>
                    </a:lnB>
                  </a:tcPr>
                </a:tc>
                <a:tc>
                  <a:txBody>
                    <a:bodyPr/>
                    <a:lstStyle/>
                    <a:p>
                      <a:pPr algn="ctr"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0.323***</a:t>
                      </a:r>
                    </a:p>
                  </a:txBody>
                  <a:tcPr marL="9525" marR="9525" marT="9525" marB="0" anchor="b">
                    <a:lnL>
                      <a:noFill/>
                    </a:lnL>
                    <a:lnR>
                      <a:noFill/>
                    </a:lnR>
                    <a:lnT>
                      <a:noFill/>
                    </a:lnT>
                    <a:lnB>
                      <a:noFill/>
                    </a:lnB>
                  </a:tcPr>
                </a:tc>
              </a:tr>
              <a:tr h="190500">
                <a:tc>
                  <a:txBody>
                    <a:bodyPr/>
                    <a:lstStyle/>
                    <a:p>
                      <a:pPr algn="ctr" fontAlgn="b"/>
                      <a:r>
                        <a:rPr lang="de-DE" sz="1300" b="0" i="0" u="none" strike="noStrike">
                          <a:solidFill>
                            <a:srgbClr val="000000"/>
                          </a:solidFill>
                          <a:effectLst/>
                          <a:latin typeface="+mj-lt"/>
                        </a:rPr>
                        <a:t>[-1;+1]</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-0.003</a:t>
                      </a:r>
                    </a:p>
                  </a:txBody>
                  <a:tcPr marL="9525" marR="9525" marT="9525" marB="0" anchor="b">
                    <a:lnL>
                      <a:noFill/>
                    </a:lnL>
                    <a:lnR>
                      <a:noFill/>
                    </a:lnR>
                    <a:lnT>
                      <a:noFill/>
                    </a:lnT>
                    <a:lnB>
                      <a:noFill/>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ctr"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(.112)</a:t>
                      </a:r>
                    </a:p>
                  </a:txBody>
                  <a:tcPr marL="9525" marR="9525" marT="9525" marB="0" anchor="b">
                    <a:lnL>
                      <a:noFill/>
                    </a:lnL>
                    <a:lnR>
                      <a:noFill/>
                    </a:lnR>
                    <a:lnT>
                      <a:noFill/>
                    </a:lnT>
                    <a:lnB>
                      <a:noFill/>
                    </a:lnB>
                  </a:tcPr>
                </a:tc>
                <a:tc>
                  <a:txBody>
                    <a:bodyPr/>
                    <a:lstStyle/>
                    <a:p>
                      <a:pPr algn="ctr"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(.115)</a:t>
                      </a:r>
                    </a:p>
                  </a:txBody>
                  <a:tcPr marL="9525" marR="9525" marT="9525" marB="0" anchor="b">
                    <a:lnL>
                      <a:noFill/>
                    </a:lnL>
                    <a:lnR>
                      <a:noFill/>
                    </a:lnR>
                    <a:lnT>
                      <a:noFill/>
                    </a:lnT>
                    <a:lnB>
                      <a:noFill/>
                    </a:lnB>
                  </a:tcPr>
                </a:tc>
              </a:tr>
              <a:tr h="190500">
                <a:tc>
                  <a:txBody>
                    <a:bodyPr/>
                    <a:lstStyle/>
                    <a:p>
                      <a:pPr algn="ctr"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-(.35)</a:t>
                      </a:r>
                    </a:p>
                  </a:txBody>
                  <a:tcPr marL="9525" marR="9525" marT="9525" marB="0" anchor="b">
                    <a:lnL>
                      <a:noFill/>
                    </a:lnL>
                    <a:lnR>
                      <a:noFill/>
                    </a:lnR>
                    <a:lnT>
                      <a:noFill/>
                    </a:lnT>
                    <a:lnB>
                      <a:noFill/>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l" fontAlgn="b"/>
                      <a:r>
                        <a:rPr lang="de-DE" sz="1300" b="0" i="0" u="none" strike="noStrike">
                          <a:solidFill>
                            <a:srgbClr val="000000"/>
                          </a:solidFill>
                          <a:effectLst/>
                          <a:latin typeface="+mj-lt"/>
                        </a:rPr>
                        <a:t>Log (Assets)</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.006</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.005</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.002</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.005</a:t>
                      </a:r>
                    </a:p>
                  </a:txBody>
                  <a:tcPr marL="9525" marR="9525" marT="9525" marB="0" anchor="b">
                    <a:lnL>
                      <a:noFill/>
                    </a:lnL>
                    <a:lnR>
                      <a:noFill/>
                    </a:lnR>
                    <a:lnT>
                      <a:noFill/>
                    </a:lnT>
                    <a:lnB>
                      <a:noFill/>
                    </a:lnB>
                  </a:tcPr>
                </a:tc>
              </a:tr>
              <a:tr h="190500">
                <a:tc>
                  <a:txBody>
                    <a:bodyPr/>
                    <a:lstStyle/>
                    <a:p>
                      <a:pPr algn="ctr" fontAlgn="b"/>
                      <a:r>
                        <a:rPr lang="de-DE" sz="1300" b="0" i="0" u="none" strike="noStrike">
                          <a:solidFill>
                            <a:srgbClr val="000000"/>
                          </a:solidFill>
                          <a:effectLst/>
                          <a:latin typeface="+mj-lt"/>
                        </a:rPr>
                        <a:t>[-1;0]</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-0.003</a:t>
                      </a:r>
                    </a:p>
                  </a:txBody>
                  <a:tcPr marL="9525" marR="9525" marT="9525" marB="0" anchor="b">
                    <a:lnL>
                      <a:noFill/>
                    </a:lnL>
                    <a:lnR>
                      <a:noFill/>
                    </a:lnR>
                    <a:lnT>
                      <a:noFill/>
                    </a:lnT>
                    <a:lnB>
                      <a:noFill/>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(.004)</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(.004)</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(.004)</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(.004)</a:t>
                      </a:r>
                    </a:p>
                  </a:txBody>
                  <a:tcPr marL="9525" marR="9525" marT="9525" marB="0" anchor="b">
                    <a:lnL>
                      <a:noFill/>
                    </a:lnL>
                    <a:lnR>
                      <a:noFill/>
                    </a:lnR>
                    <a:lnT>
                      <a:noFill/>
                    </a:lnT>
                    <a:lnB>
                      <a:noFill/>
                    </a:lnB>
                  </a:tcPr>
                </a:tc>
              </a:tr>
              <a:tr h="190500">
                <a:tc>
                  <a:txBody>
                    <a:bodyPr/>
                    <a:lstStyle/>
                    <a:p>
                      <a:pPr algn="ctr" fontAlgn="b"/>
                      <a:r>
                        <a:rPr lang="de-DE" sz="1300" b="0" i="0" u="none" strike="noStrike">
                          <a:solidFill>
                            <a:srgbClr val="000000"/>
                          </a:solidFill>
                          <a:effectLst/>
                          <a:latin typeface="+mj-lt"/>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de-DE" sz="1300" b="0" i="0" u="none" strike="noStrike">
                          <a:solidFill>
                            <a:srgbClr val="000000"/>
                          </a:solidFill>
                          <a:effectLst/>
                          <a:latin typeface="+mj-lt"/>
                        </a:rPr>
                        <a:t>-(.36)</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l" fontAlgn="b"/>
                      <a:r>
                        <a:rPr lang="de-DE" sz="1300" b="0" i="0" u="none" strike="noStrike">
                          <a:solidFill>
                            <a:srgbClr val="000000"/>
                          </a:solidFill>
                          <a:effectLst/>
                          <a:latin typeface="+mj-lt"/>
                        </a:rPr>
                        <a:t>Tier 1 - Ratio</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-0.002*</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-.002</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-.0002</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.001</a:t>
                      </a:r>
                    </a:p>
                  </a:txBody>
                  <a:tcPr marL="9525" marR="9525" marT="9525" marB="0" anchor="b">
                    <a:lnL>
                      <a:noFill/>
                    </a:lnL>
                    <a:lnR>
                      <a:noFill/>
                    </a:lnR>
                    <a:lnT>
                      <a:noFill/>
                    </a:lnT>
                    <a:lnB>
                      <a:noFill/>
                    </a:lnB>
                  </a:tcPr>
                </a:tc>
              </a:tr>
              <a:tr h="190500">
                <a:tc>
                  <a:txBody>
                    <a:bodyPr/>
                    <a:lstStyle/>
                    <a:p>
                      <a:pPr algn="l" fontAlgn="b"/>
                      <a:endParaRPr lang="de-DE" sz="1300" b="0" i="0" u="none" strike="noStrike" dirty="0">
                        <a:solidFill>
                          <a:srgbClr val="000000"/>
                        </a:solidFill>
                        <a:effectLst/>
                        <a:latin typeface="+mj-lt"/>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(.001)</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(.001)</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(.001)</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(.001)</a:t>
                      </a:r>
                    </a:p>
                  </a:txBody>
                  <a:tcPr marL="9525" marR="9525" marT="9525" marB="0" anchor="b">
                    <a:lnL>
                      <a:noFill/>
                    </a:lnL>
                    <a:lnR>
                      <a:noFill/>
                    </a:lnR>
                    <a:lnT>
                      <a:noFill/>
                    </a:lnT>
                    <a:lnB>
                      <a:noFill/>
                    </a:lnB>
                  </a:tcPr>
                </a:tc>
              </a:tr>
              <a:tr h="190500">
                <a:tc>
                  <a:txBody>
                    <a:bodyPr/>
                    <a:lstStyle/>
                    <a:p>
                      <a:pPr algn="ctr" fontAlgn="b"/>
                      <a:endParaRPr lang="de-DE" sz="1300" b="0" i="0" u="none" strike="noStrike" dirty="0">
                        <a:solidFill>
                          <a:srgbClr val="000000"/>
                        </a:solidFill>
                        <a:effectLst/>
                        <a:latin typeface="+mj-lt"/>
                      </a:endParaRPr>
                    </a:p>
                  </a:txBody>
                  <a:tcPr marL="9525" marR="9525" marT="9525" marB="0" anchor="b">
                    <a:lnL>
                      <a:noFill/>
                    </a:lnL>
                    <a:lnR>
                      <a:noFill/>
                    </a:lnR>
                    <a:lnT>
                      <a:noFill/>
                    </a:lnT>
                    <a:lnB>
                      <a:noFill/>
                    </a:lnB>
                  </a:tcPr>
                </a:tc>
                <a:tc>
                  <a:txBody>
                    <a:bodyPr/>
                    <a:lstStyle/>
                    <a:p>
                      <a:pPr algn="ctr"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l" fontAlgn="b"/>
                      <a:r>
                        <a:rPr lang="de-DE" sz="1300" b="0" i="0" u="none" strike="noStrike">
                          <a:solidFill>
                            <a:srgbClr val="000000"/>
                          </a:solidFill>
                          <a:effectLst/>
                          <a:latin typeface="+mj-lt"/>
                        </a:rPr>
                        <a:t>RWA / Assets</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-.0005</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-.0005</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.0003</a:t>
                      </a:r>
                    </a:p>
                  </a:txBody>
                  <a:tcPr marL="9525" marR="9525" marT="9525" marB="0" anchor="b">
                    <a:lnL>
                      <a:noFill/>
                    </a:lnL>
                    <a:lnR>
                      <a:noFill/>
                    </a:lnR>
                    <a:lnT>
                      <a:noFill/>
                    </a:lnT>
                    <a:lnB>
                      <a:noFill/>
                    </a:lnB>
                  </a:tcPr>
                </a:tc>
                <a:tc>
                  <a:txBody>
                    <a:bodyPr/>
                    <a:lstStyle/>
                    <a:p>
                      <a:pPr algn="ctr" fontAlgn="b"/>
                      <a:r>
                        <a:rPr lang="de-DE" sz="1300" b="0" i="0" u="none" strike="noStrike">
                          <a:solidFill>
                            <a:srgbClr val="000000"/>
                          </a:solidFill>
                          <a:effectLst/>
                          <a:latin typeface="+mj-lt"/>
                        </a:rPr>
                        <a:t>0.001**</a:t>
                      </a:r>
                    </a:p>
                  </a:txBody>
                  <a:tcPr marL="9525" marR="9525" marT="9525" marB="0" anchor="b">
                    <a:lnL>
                      <a:noFill/>
                    </a:lnL>
                    <a:lnR>
                      <a:noFill/>
                    </a:lnR>
                    <a:lnT>
                      <a:noFill/>
                    </a:lnT>
                    <a:lnB>
                      <a:noFill/>
                    </a:lnB>
                  </a:tcPr>
                </a:tc>
              </a:tr>
              <a:tr h="190500">
                <a:tc>
                  <a:txBody>
                    <a:bodyPr/>
                    <a:lstStyle/>
                    <a:p>
                      <a:pPr algn="ctr" fontAlgn="b"/>
                      <a:endParaRPr lang="de-DE" sz="1300" b="0" i="0" u="none" strike="noStrike" dirty="0">
                        <a:solidFill>
                          <a:srgbClr val="000000"/>
                        </a:solidFill>
                        <a:effectLst/>
                        <a:latin typeface="+mj-lt"/>
                      </a:endParaRPr>
                    </a:p>
                  </a:txBody>
                  <a:tcPr marL="9525" marR="9525" marT="9525" marB="0" anchor="b">
                    <a:lnL>
                      <a:noFill/>
                    </a:lnL>
                    <a:lnR>
                      <a:noFill/>
                    </a:lnR>
                    <a:lnT>
                      <a:noFill/>
                    </a:lnT>
                    <a:lnB>
                      <a:noFill/>
                    </a:lnB>
                  </a:tcPr>
                </a:tc>
                <a:tc>
                  <a:txBody>
                    <a:bodyPr/>
                    <a:lstStyle/>
                    <a:p>
                      <a:pPr algn="ctr" fontAlgn="b"/>
                      <a:endParaRPr lang="de-DE" sz="1300" b="0" i="0" u="none" strike="noStrike" dirty="0">
                        <a:solidFill>
                          <a:srgbClr val="000000"/>
                        </a:solidFill>
                        <a:effectLst/>
                        <a:latin typeface="+mj-lt"/>
                      </a:endParaRPr>
                    </a:p>
                  </a:txBody>
                  <a:tcPr marL="9525" marR="9525" marT="9525" marB="0" anchor="b">
                    <a:lnL>
                      <a:noFill/>
                    </a:lnL>
                    <a:lnR>
                      <a:noFill/>
                    </a:lnR>
                    <a:lnT>
                      <a:noFill/>
                    </a:lnT>
                    <a:lnB>
                      <a:noFill/>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de-DE" sz="1300" b="0" i="0" u="none" strike="noStrike">
                          <a:solidFill>
                            <a:srgbClr val="000000"/>
                          </a:solidFill>
                          <a:effectLst/>
                          <a:latin typeface="+mj-lt"/>
                        </a:rPr>
                        <a:t>(.0004)</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de-DE" sz="1300" b="0" i="0" u="none" strike="noStrike">
                          <a:solidFill>
                            <a:srgbClr val="000000"/>
                          </a:solidFill>
                          <a:effectLst/>
                          <a:latin typeface="+mj-lt"/>
                        </a:rPr>
                        <a:t>(.0004)</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de-DE" sz="1300" b="0" i="0" u="none" strike="noStrike">
                          <a:solidFill>
                            <a:srgbClr val="000000"/>
                          </a:solidFill>
                          <a:effectLst/>
                          <a:latin typeface="+mj-lt"/>
                        </a:rPr>
                        <a:t>(.0003)</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de-DE" sz="1300" b="0" i="0" u="none" strike="noStrike">
                          <a:solidFill>
                            <a:srgbClr val="000000"/>
                          </a:solidFill>
                          <a:effectLst/>
                          <a:latin typeface="+mj-lt"/>
                        </a:rPr>
                        <a:t>(.001)</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r>
              <a:tr h="190500">
                <a:tc>
                  <a:txBody>
                    <a:bodyPr/>
                    <a:lstStyle/>
                    <a:p>
                      <a:pPr algn="ctr"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ctr" fontAlgn="b"/>
                      <a:endParaRPr lang="de-DE" sz="1300" b="0" i="0" u="none" strike="noStrike" dirty="0">
                        <a:solidFill>
                          <a:srgbClr val="000000"/>
                        </a:solidFill>
                        <a:effectLst/>
                        <a:latin typeface="+mj-lt"/>
                      </a:endParaRPr>
                    </a:p>
                  </a:txBody>
                  <a:tcPr marL="9525" marR="9525" marT="9525" marB="0" anchor="b">
                    <a:lnL>
                      <a:noFill/>
                    </a:lnL>
                    <a:lnR>
                      <a:noFill/>
                    </a:lnR>
                    <a:lnT>
                      <a:noFill/>
                    </a:lnT>
                    <a:lnB>
                      <a:noFill/>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l" fontAlgn="b"/>
                      <a:r>
                        <a:rPr lang="de-DE" sz="1300" b="0" i="0" u="none" strike="noStrike">
                          <a:solidFill>
                            <a:srgbClr val="000000"/>
                          </a:solidFill>
                          <a:effectLst/>
                          <a:latin typeface="+mj-lt"/>
                        </a:rPr>
                        <a:t>N</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de-DE" sz="1300" b="0" i="0" u="none" strike="noStrike">
                          <a:solidFill>
                            <a:srgbClr val="000000"/>
                          </a:solidFill>
                          <a:effectLst/>
                          <a:latin typeface="+mj-lt"/>
                        </a:rPr>
                        <a:t>42</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de-DE" sz="1300" b="0" i="0" u="none" strike="noStrike">
                          <a:solidFill>
                            <a:srgbClr val="000000"/>
                          </a:solidFill>
                          <a:effectLst/>
                          <a:latin typeface="+mj-lt"/>
                        </a:rPr>
                        <a:t>42</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de-DE" sz="1300" b="0" i="0" u="none" strike="noStrike">
                          <a:solidFill>
                            <a:srgbClr val="000000"/>
                          </a:solidFill>
                          <a:effectLst/>
                          <a:latin typeface="+mj-lt"/>
                        </a:rPr>
                        <a:t>42</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de-DE" sz="1300" b="0" i="0" u="none" strike="noStrike">
                          <a:solidFill>
                            <a:srgbClr val="000000"/>
                          </a:solidFill>
                          <a:effectLst/>
                          <a:latin typeface="+mj-lt"/>
                        </a:rPr>
                        <a:t>42</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r>
              <a:tr h="190500">
                <a:tc>
                  <a:txBody>
                    <a:bodyPr/>
                    <a:lstStyle/>
                    <a:p>
                      <a:pPr algn="ctr"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ctr" fontAlgn="b"/>
                      <a:endParaRPr lang="de-DE" sz="1300" b="0" i="0" u="none" strike="noStrike" dirty="0">
                        <a:solidFill>
                          <a:srgbClr val="000000"/>
                        </a:solidFill>
                        <a:effectLst/>
                        <a:latin typeface="+mj-lt"/>
                      </a:endParaRPr>
                    </a:p>
                  </a:txBody>
                  <a:tcPr marL="9525" marR="9525" marT="9525" marB="0" anchor="b">
                    <a:lnL>
                      <a:noFill/>
                    </a:lnL>
                    <a:lnR>
                      <a:noFill/>
                    </a:lnR>
                    <a:lnT>
                      <a:noFill/>
                    </a:lnT>
                    <a:lnB>
                      <a:noFill/>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l" fontAlgn="b"/>
                      <a:r>
                        <a:rPr lang="de-DE" sz="1300" b="0" i="0" u="none" strike="noStrike">
                          <a:solidFill>
                            <a:srgbClr val="000000"/>
                          </a:solidFill>
                          <a:effectLst/>
                          <a:latin typeface="+mj-lt"/>
                        </a:rPr>
                        <a:t>R²</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de-DE" sz="1300" b="0" i="0" u="none" strike="noStrike">
                          <a:solidFill>
                            <a:srgbClr val="000000"/>
                          </a:solidFill>
                          <a:effectLst/>
                          <a:latin typeface="+mj-lt"/>
                        </a:rPr>
                        <a:t>17.24%</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de-DE" sz="1300" b="0" i="0" u="none" strike="noStrike">
                          <a:solidFill>
                            <a:srgbClr val="000000"/>
                          </a:solidFill>
                          <a:effectLst/>
                          <a:latin typeface="+mj-lt"/>
                        </a:rPr>
                        <a:t>23.09%</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de-DE" sz="1300" b="0" i="0" u="none" strike="noStrike">
                          <a:solidFill>
                            <a:srgbClr val="000000"/>
                          </a:solidFill>
                          <a:effectLst/>
                          <a:latin typeface="+mj-lt"/>
                        </a:rPr>
                        <a:t>26.68%</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de-DE" sz="1300" b="0" i="0" u="none" strike="noStrike">
                          <a:solidFill>
                            <a:srgbClr val="000000"/>
                          </a:solidFill>
                          <a:effectLst/>
                          <a:latin typeface="+mj-lt"/>
                        </a:rPr>
                        <a:t>30.66%</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r>
              <a:tr h="190500">
                <a:tc>
                  <a:txBody>
                    <a:bodyPr/>
                    <a:lstStyle/>
                    <a:p>
                      <a:pPr algn="ctr"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ctr" fontAlgn="b"/>
                      <a:endParaRPr lang="de-DE" sz="1300" b="0" i="0" u="none" strike="noStrike" dirty="0">
                        <a:solidFill>
                          <a:srgbClr val="000000"/>
                        </a:solidFill>
                        <a:effectLst/>
                        <a:latin typeface="+mj-lt"/>
                      </a:endParaRPr>
                    </a:p>
                  </a:txBody>
                  <a:tcPr marL="9525" marR="9525" marT="9525" marB="0" anchor="b">
                    <a:lnL>
                      <a:noFill/>
                    </a:lnL>
                    <a:lnR>
                      <a:noFill/>
                    </a:lnR>
                    <a:lnT>
                      <a:noFill/>
                    </a:lnT>
                    <a:lnB>
                      <a:noFill/>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r>
              <a:tr h="190500">
                <a:tc>
                  <a:txBody>
                    <a:bodyPr/>
                    <a:lstStyle/>
                    <a:p>
                      <a:pPr algn="ctr" fontAlgn="b"/>
                      <a:endParaRPr lang="de-DE" sz="1300" b="0" i="0" u="none" strike="noStrike">
                        <a:solidFill>
                          <a:srgbClr val="000000"/>
                        </a:solidFill>
                        <a:effectLst/>
                        <a:latin typeface="+mj-lt"/>
                      </a:endParaRPr>
                    </a:p>
                  </a:txBody>
                  <a:tcPr marL="9525" marR="9525" marT="9525" marB="0" anchor="b">
                    <a:lnL>
                      <a:noFill/>
                    </a:lnL>
                    <a:lnR>
                      <a:noFill/>
                    </a:lnR>
                    <a:lnT>
                      <a:noFill/>
                    </a:lnT>
                    <a:lnB w="12700" cap="flat" cmpd="sng" algn="ctr">
                      <a:noFill/>
                      <a:prstDash val="solid"/>
                      <a:round/>
                      <a:headEnd type="none" w="med" len="med"/>
                      <a:tailEnd type="none" w="med" len="med"/>
                    </a:lnB>
                  </a:tcPr>
                </a:tc>
                <a:tc>
                  <a:txBody>
                    <a:bodyPr/>
                    <a:lstStyle/>
                    <a:p>
                      <a:pPr algn="ctr" fontAlgn="b"/>
                      <a:endParaRPr lang="de-DE" sz="1300" b="0" i="0" u="none" strike="noStrike" dirty="0">
                        <a:solidFill>
                          <a:srgbClr val="000000"/>
                        </a:solidFill>
                        <a:effectLst/>
                        <a:latin typeface="+mj-lt"/>
                      </a:endParaRPr>
                    </a:p>
                  </a:txBody>
                  <a:tcPr marL="9525" marR="9525" marT="9525" marB="0" anchor="b">
                    <a:lnL>
                      <a:noFill/>
                    </a:lnL>
                    <a:lnR>
                      <a:noFill/>
                    </a:lnR>
                    <a:lnT>
                      <a:noFill/>
                    </a:lnT>
                    <a:lnB w="12700" cap="flat" cmpd="sng" algn="ctr">
                      <a:noFill/>
                      <a:prstDash val="solid"/>
                      <a:round/>
                      <a:headEnd type="none" w="med" len="med"/>
                      <a:tailEnd type="none" w="med" len="med"/>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a:noFill/>
                    </a:lnT>
                    <a:lnB w="12700" cap="flat" cmpd="sng" algn="ctr">
                      <a:noFill/>
                      <a:prstDash val="solid"/>
                      <a:round/>
                      <a:headEnd type="none" w="med" len="med"/>
                      <a:tailEnd type="none" w="med" len="med"/>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a:noFill/>
                    </a:lnT>
                    <a:lnB w="12700" cap="flat" cmpd="sng" algn="ctr">
                      <a:noFill/>
                      <a:prstDash val="solid"/>
                      <a:round/>
                      <a:headEnd type="none" w="med" len="med"/>
                      <a:tailEnd type="none" w="med" len="med"/>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a:noFill/>
                    </a:lnT>
                    <a:lnB w="12700" cap="flat" cmpd="sng" algn="ctr">
                      <a:noFill/>
                      <a:prstDash val="solid"/>
                      <a:round/>
                      <a:headEnd type="none" w="med" len="med"/>
                      <a:tailEnd type="none" w="med" len="med"/>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a:noFill/>
                    </a:lnT>
                    <a:lnB w="12700" cap="flat" cmpd="sng" algn="ctr">
                      <a:noFill/>
                      <a:prstDash val="solid"/>
                      <a:round/>
                      <a:headEnd type="none" w="med" len="med"/>
                      <a:tailEnd type="none" w="med" len="med"/>
                    </a:lnB>
                  </a:tcPr>
                </a:tc>
                <a:tc>
                  <a:txBody>
                    <a:bodyPr/>
                    <a:lstStyle/>
                    <a:p>
                      <a:pPr algn="l" fontAlgn="b"/>
                      <a:endParaRPr lang="de-DE" sz="1300" b="0" i="0" u="none" strike="noStrike">
                        <a:solidFill>
                          <a:srgbClr val="000000"/>
                        </a:solidFill>
                        <a:effectLst/>
                        <a:latin typeface="+mj-lt"/>
                      </a:endParaRPr>
                    </a:p>
                  </a:txBody>
                  <a:tcPr marL="9525" marR="9525" marT="9525" marB="0" anchor="b">
                    <a:lnL>
                      <a:noFill/>
                    </a:lnL>
                    <a:lnR>
                      <a:noFill/>
                    </a:lnR>
                    <a:lnT>
                      <a:noFill/>
                    </a:lnT>
                    <a:lnB w="12700" cap="flat" cmpd="sng" algn="ctr">
                      <a:noFill/>
                      <a:prstDash val="solid"/>
                      <a:round/>
                      <a:headEnd type="none" w="med" len="med"/>
                      <a:tailEnd type="none" w="med" len="med"/>
                    </a:lnB>
                  </a:tcPr>
                </a:tc>
                <a:tc>
                  <a:txBody>
                    <a:bodyPr/>
                    <a:lstStyle/>
                    <a:p>
                      <a:pPr algn="l" fontAlgn="b"/>
                      <a:endParaRPr lang="de-DE" sz="1300" b="0" i="0" u="none" strike="noStrike" dirty="0">
                        <a:solidFill>
                          <a:srgbClr val="000000"/>
                        </a:solidFill>
                        <a:effectLst/>
                        <a:latin typeface="+mj-lt"/>
                      </a:endParaRPr>
                    </a:p>
                  </a:txBody>
                  <a:tcPr marL="9525" marR="9525" marT="9525" marB="0" anchor="b">
                    <a:lnL>
                      <a:noFill/>
                    </a:lnL>
                    <a:lnR>
                      <a:noFill/>
                    </a:lnR>
                    <a:lnT>
                      <a:noFill/>
                    </a:lnT>
                    <a:lnB w="12700" cap="flat" cmpd="sng" algn="ctr">
                      <a:noFill/>
                      <a:prstDash val="solid"/>
                      <a:round/>
                      <a:headEnd type="none" w="med" len="med"/>
                      <a:tailEnd type="none" w="med" len="med"/>
                    </a:lnB>
                  </a:tcPr>
                </a:tc>
              </a:tr>
            </a:tbl>
          </a:graphicData>
        </a:graphic>
      </p:graphicFrame>
      <p:sp>
        <p:nvSpPr>
          <p:cNvPr id="5" name="Ellipse 4"/>
          <p:cNvSpPr/>
          <p:nvPr/>
        </p:nvSpPr>
        <p:spPr>
          <a:xfrm>
            <a:off x="1784648" y="1196752"/>
            <a:ext cx="2088232" cy="24283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Inhaltsplatzhalter 2"/>
          <p:cNvSpPr txBox="1">
            <a:spLocks/>
          </p:cNvSpPr>
          <p:nvPr/>
        </p:nvSpPr>
        <p:spPr>
          <a:xfrm>
            <a:off x="349820" y="6021287"/>
            <a:ext cx="9283700" cy="648073"/>
          </a:xfrm>
          <a:prstGeom prst="rect">
            <a:avLst/>
          </a:prstGeom>
        </p:spPr>
        <p:txBody>
          <a:bodyPr/>
          <a:lstStyle>
            <a:lvl1pPr marL="342900" indent="-342900" algn="l" rtl="0" eaLnBrk="0" fontAlgn="base" hangingPunct="0">
              <a:spcBef>
                <a:spcPct val="20000"/>
              </a:spcBef>
              <a:spcAft>
                <a:spcPct val="0"/>
              </a:spcAft>
              <a:buClr>
                <a:srgbClr val="002060"/>
              </a:buClr>
              <a:buFont typeface="Wingdings" pitchFamily="2" charset="2"/>
              <a:buChar char="Ø"/>
              <a:defRPr sz="2000">
                <a:solidFill>
                  <a:srgbClr val="030509"/>
                </a:solidFill>
                <a:latin typeface="+mn-lt"/>
                <a:ea typeface="+mn-ea"/>
                <a:cs typeface="+mn-cs"/>
              </a:defRPr>
            </a:lvl1pPr>
            <a:lvl2pPr marL="742950" indent="-285750" algn="l" rtl="0" eaLnBrk="0" fontAlgn="base" hangingPunct="0">
              <a:spcBef>
                <a:spcPct val="20000"/>
              </a:spcBef>
              <a:spcAft>
                <a:spcPct val="0"/>
              </a:spcAft>
              <a:buClr>
                <a:srgbClr val="002060"/>
              </a:buClr>
              <a:buChar char="–"/>
              <a:defRPr sz="1800">
                <a:solidFill>
                  <a:srgbClr val="030509"/>
                </a:solidFill>
                <a:latin typeface="+mn-lt"/>
              </a:defRPr>
            </a:lvl2pPr>
            <a:lvl3pPr marL="1143000" indent="-228600" algn="l" rtl="0" eaLnBrk="0" fontAlgn="base" hangingPunct="0">
              <a:spcBef>
                <a:spcPct val="20000"/>
              </a:spcBef>
              <a:spcAft>
                <a:spcPct val="0"/>
              </a:spcAft>
              <a:buClr>
                <a:srgbClr val="002060"/>
              </a:buClr>
              <a:buChar char="•"/>
              <a:defRPr sz="1800">
                <a:solidFill>
                  <a:srgbClr val="030509"/>
                </a:solidFill>
                <a:latin typeface="+mn-lt"/>
              </a:defRPr>
            </a:lvl3pPr>
            <a:lvl4pPr marL="1600200" indent="-228600" algn="l" rtl="0" eaLnBrk="0" fontAlgn="base" hangingPunct="0">
              <a:spcBef>
                <a:spcPct val="20000"/>
              </a:spcBef>
              <a:spcAft>
                <a:spcPct val="0"/>
              </a:spcAft>
              <a:buClr>
                <a:srgbClr val="002060"/>
              </a:buClr>
              <a:buChar char="–"/>
              <a:defRPr sz="1600">
                <a:solidFill>
                  <a:srgbClr val="030509"/>
                </a:solidFill>
                <a:latin typeface="+mn-lt"/>
              </a:defRPr>
            </a:lvl4pPr>
            <a:lvl5pPr marL="2057400" indent="-228600" algn="l" rtl="0" eaLnBrk="0" fontAlgn="base" hangingPunct="0">
              <a:spcBef>
                <a:spcPct val="20000"/>
              </a:spcBef>
              <a:spcAft>
                <a:spcPct val="0"/>
              </a:spcAft>
              <a:buChar char="»"/>
              <a:defRPr sz="1400">
                <a:solidFill>
                  <a:srgbClr val="030509"/>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r>
              <a:rPr lang="de-DE" kern="0" dirty="0" err="1" smtClean="0"/>
              <a:t>Significant</a:t>
            </a:r>
            <a:r>
              <a:rPr lang="de-DE" kern="0" dirty="0" smtClean="0"/>
              <a:t> CAR </a:t>
            </a:r>
            <a:r>
              <a:rPr lang="de-DE" kern="0" dirty="0" err="1" smtClean="0"/>
              <a:t>around</a:t>
            </a:r>
            <a:r>
              <a:rPr lang="de-DE" kern="0" dirty="0" smtClean="0"/>
              <a:t> </a:t>
            </a:r>
            <a:r>
              <a:rPr lang="de-DE" kern="0" dirty="0" err="1" smtClean="0"/>
              <a:t>the</a:t>
            </a:r>
            <a:r>
              <a:rPr lang="de-DE" kern="0" dirty="0" smtClean="0"/>
              <a:t> OMT </a:t>
            </a:r>
            <a:r>
              <a:rPr lang="de-DE" kern="0" dirty="0" err="1" smtClean="0"/>
              <a:t>announcement</a:t>
            </a:r>
            <a:r>
              <a:rPr lang="de-DE" kern="0" dirty="0" smtClean="0"/>
              <a:t>, </a:t>
            </a:r>
            <a:r>
              <a:rPr lang="de-DE" kern="0" dirty="0" err="1" smtClean="0"/>
              <a:t>particularly</a:t>
            </a:r>
            <a:r>
              <a:rPr lang="de-DE" kern="0" dirty="0" smtClean="0"/>
              <a:t> for </a:t>
            </a:r>
            <a:r>
              <a:rPr lang="de-DE" kern="0" dirty="0" err="1" smtClean="0"/>
              <a:t>banks</a:t>
            </a:r>
            <a:r>
              <a:rPr lang="de-DE" kern="0" dirty="0" smtClean="0"/>
              <a:t> </a:t>
            </a:r>
            <a:r>
              <a:rPr lang="de-DE" kern="0" dirty="0" err="1" smtClean="0"/>
              <a:t>with</a:t>
            </a:r>
            <a:r>
              <a:rPr lang="de-DE" kern="0" dirty="0" smtClean="0"/>
              <a:t> high </a:t>
            </a:r>
            <a:r>
              <a:rPr lang="de-DE" kern="0" dirty="0" err="1" smtClean="0"/>
              <a:t>exposure</a:t>
            </a:r>
            <a:r>
              <a:rPr lang="de-DE" kern="0" dirty="0" smtClean="0"/>
              <a:t> </a:t>
            </a:r>
            <a:r>
              <a:rPr lang="de-DE" kern="0" dirty="0" err="1" smtClean="0"/>
              <a:t>to</a:t>
            </a:r>
            <a:r>
              <a:rPr lang="de-DE" kern="0" dirty="0" smtClean="0"/>
              <a:t> </a:t>
            </a:r>
            <a:r>
              <a:rPr lang="de-DE" kern="0" dirty="0" err="1" smtClean="0"/>
              <a:t>Italian</a:t>
            </a:r>
            <a:r>
              <a:rPr lang="de-DE" kern="0" dirty="0" smtClean="0"/>
              <a:t> </a:t>
            </a:r>
            <a:r>
              <a:rPr lang="de-DE" kern="0" dirty="0" err="1" smtClean="0"/>
              <a:t>and</a:t>
            </a:r>
            <a:r>
              <a:rPr lang="de-DE" kern="0" dirty="0" smtClean="0"/>
              <a:t> GIPSI </a:t>
            </a:r>
            <a:r>
              <a:rPr lang="de-DE" kern="0" dirty="0" err="1" smtClean="0"/>
              <a:t>sovereign</a:t>
            </a:r>
            <a:r>
              <a:rPr lang="de-DE" kern="0" dirty="0" smtClean="0"/>
              <a:t> </a:t>
            </a:r>
            <a:r>
              <a:rPr lang="de-DE" kern="0" dirty="0" err="1" smtClean="0"/>
              <a:t>debt</a:t>
            </a:r>
            <a:r>
              <a:rPr lang="de-DE" kern="0" dirty="0" smtClean="0"/>
              <a:t>.</a:t>
            </a:r>
            <a:endParaRPr lang="de-DE" kern="0" dirty="0"/>
          </a:p>
        </p:txBody>
      </p:sp>
    </p:spTree>
    <p:extLst>
      <p:ext uri="{BB962C8B-B14F-4D97-AF65-F5344CB8AC3E}">
        <p14:creationId xmlns:p14="http://schemas.microsoft.com/office/powerpoint/2010/main" val="2433441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Backup</a:t>
            </a:r>
            <a:endParaRPr lang="de-DE" dirty="0"/>
          </a:p>
        </p:txBody>
      </p:sp>
      <p:sp>
        <p:nvSpPr>
          <p:cNvPr id="3" name="Untertitel 2"/>
          <p:cNvSpPr>
            <a:spLocks noGrp="1"/>
          </p:cNvSpPr>
          <p:nvPr>
            <p:ph type="subTitle" idx="1"/>
          </p:nvPr>
        </p:nvSpPr>
        <p:spPr/>
        <p:txBody>
          <a:bodyPr/>
          <a:lstStyle/>
          <a:p>
            <a:endParaRPr lang="de-DE"/>
          </a:p>
        </p:txBody>
      </p:sp>
    </p:spTree>
    <p:extLst>
      <p:ext uri="{BB962C8B-B14F-4D97-AF65-F5344CB8AC3E}">
        <p14:creationId xmlns:p14="http://schemas.microsoft.com/office/powerpoint/2010/main" val="37155595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Descriptive</a:t>
            </a:r>
            <a:r>
              <a:rPr lang="de-DE" dirty="0" smtClean="0"/>
              <a:t> </a:t>
            </a:r>
            <a:r>
              <a:rPr lang="de-DE" dirty="0" err="1" smtClean="0"/>
              <a:t>Statistics</a:t>
            </a:r>
            <a:r>
              <a:rPr lang="de-DE" dirty="0"/>
              <a:t> </a:t>
            </a:r>
            <a:r>
              <a:rPr lang="de-DE" dirty="0" smtClean="0"/>
              <a:t>– Bond Holdings</a:t>
            </a:r>
            <a:endParaRPr lang="de-DE" dirty="0"/>
          </a:p>
        </p:txBody>
      </p:sp>
      <p:graphicFrame>
        <p:nvGraphicFramePr>
          <p:cNvPr id="4" name="Tabelle 3"/>
          <p:cNvGraphicFramePr>
            <a:graphicFrameLocks noGrp="1"/>
          </p:cNvGraphicFramePr>
          <p:nvPr>
            <p:extLst>
              <p:ext uri="{D42A27DB-BD31-4B8C-83A1-F6EECF244321}">
                <p14:modId xmlns:p14="http://schemas.microsoft.com/office/powerpoint/2010/main" val="2684560121"/>
              </p:ext>
            </p:extLst>
          </p:nvPr>
        </p:nvGraphicFramePr>
        <p:xfrm>
          <a:off x="282228" y="1484784"/>
          <a:ext cx="9341545" cy="4536000"/>
        </p:xfrm>
        <a:graphic>
          <a:graphicData uri="http://schemas.openxmlformats.org/drawingml/2006/table">
            <a:tbl>
              <a:tblPr/>
              <a:tblGrid>
                <a:gridCol w="2972310"/>
                <a:gridCol w="1273847"/>
                <a:gridCol w="1273847"/>
                <a:gridCol w="1273847"/>
                <a:gridCol w="1273847"/>
                <a:gridCol w="1273847"/>
              </a:tblGrid>
              <a:tr h="324000">
                <a:tc>
                  <a:txBody>
                    <a:bodyPr/>
                    <a:lstStyle/>
                    <a:p>
                      <a:pPr algn="l" fontAlgn="b"/>
                      <a:r>
                        <a:rPr lang="de-DE" sz="1400" b="0" i="0" u="none" strike="noStrike">
                          <a:solidFill>
                            <a:srgbClr val="000000"/>
                          </a:solidFill>
                          <a:effectLst/>
                          <a:latin typeface="+mj-lt"/>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mj-lt"/>
                        </a:rPr>
                        <a:t>Obs</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400" b="0" i="0" u="none" strike="noStrike" dirty="0" err="1">
                          <a:solidFill>
                            <a:srgbClr val="000000"/>
                          </a:solidFill>
                          <a:effectLst/>
                          <a:latin typeface="+mj-lt"/>
                        </a:rPr>
                        <a:t>Mean</a:t>
                      </a:r>
                      <a:endParaRPr lang="de-DE" sz="1400" b="0" i="0" u="none" strike="noStrike" dirty="0">
                        <a:solidFill>
                          <a:srgbClr val="000000"/>
                        </a:solidFill>
                        <a:effectLst/>
                        <a:latin typeface="+mj-lt"/>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mj-lt"/>
                        </a:rPr>
                        <a:t>Std-Dev</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mj-lt"/>
                        </a:rPr>
                        <a:t>Min</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mj-lt"/>
                        </a:rPr>
                        <a:t>Max</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4000">
                <a:tc>
                  <a:txBody>
                    <a:bodyPr/>
                    <a:lstStyle/>
                    <a:p>
                      <a:pPr algn="l" fontAlgn="b"/>
                      <a:r>
                        <a:rPr lang="de-DE" sz="1400" b="0" i="1" u="none" strike="noStrike" dirty="0">
                          <a:solidFill>
                            <a:srgbClr val="000000"/>
                          </a:solidFill>
                          <a:effectLst/>
                          <a:latin typeface="+mj-lt"/>
                        </a:rPr>
                        <a:t>GIPSI </a:t>
                      </a:r>
                      <a:r>
                        <a:rPr lang="de-DE" sz="1400" b="0" i="1" u="none" strike="noStrike" dirty="0" err="1">
                          <a:solidFill>
                            <a:srgbClr val="000000"/>
                          </a:solidFill>
                          <a:effectLst/>
                          <a:latin typeface="+mj-lt"/>
                        </a:rPr>
                        <a:t>banks</a:t>
                      </a:r>
                      <a:endParaRPr lang="de-DE" sz="1400" b="0" i="1" u="none" strike="noStrike" dirty="0">
                        <a:solidFill>
                          <a:srgbClr val="000000"/>
                        </a:solidFill>
                        <a:effectLst/>
                        <a:latin typeface="+mj-lt"/>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de-DE" sz="1400" b="0" i="0" u="none" strike="noStrike">
                        <a:solidFill>
                          <a:srgbClr val="000000"/>
                        </a:solidFill>
                        <a:effectLst/>
                        <a:latin typeface="+mj-lt"/>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de-DE" sz="1400" b="0" i="0" u="none" strike="noStrike">
                        <a:solidFill>
                          <a:srgbClr val="000000"/>
                        </a:solidFill>
                        <a:effectLst/>
                        <a:latin typeface="+mj-lt"/>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de-DE" sz="1400" b="0" i="0" u="none" strike="noStrike">
                        <a:solidFill>
                          <a:srgbClr val="000000"/>
                        </a:solidFill>
                        <a:effectLst/>
                        <a:latin typeface="+mj-lt"/>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de-DE" sz="1400" b="0" i="0" u="none" strike="noStrike">
                        <a:solidFill>
                          <a:srgbClr val="000000"/>
                        </a:solidFill>
                        <a:effectLst/>
                        <a:latin typeface="+mj-lt"/>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de-DE" sz="1400" b="0" i="0" u="none" strike="noStrike">
                        <a:solidFill>
                          <a:srgbClr val="000000"/>
                        </a:solidFill>
                        <a:effectLst/>
                        <a:latin typeface="+mj-lt"/>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r>
              <a:tr h="324000">
                <a:tc>
                  <a:txBody>
                    <a:bodyPr/>
                    <a:lstStyle/>
                    <a:p>
                      <a:pPr algn="l" fontAlgn="b"/>
                      <a:r>
                        <a:rPr lang="de-DE" sz="1400" b="0" i="0" u="none" strike="noStrike">
                          <a:solidFill>
                            <a:srgbClr val="000000"/>
                          </a:solidFill>
                          <a:effectLst/>
                          <a:latin typeface="+mj-lt"/>
                        </a:rPr>
                        <a:t>GIPSI (% Assets)</a:t>
                      </a:r>
                    </a:p>
                  </a:txBody>
                  <a:tcPr marL="9525" marR="9525" marT="9525" marB="0" anchor="b">
                    <a:lnL>
                      <a:noFill/>
                    </a:lnL>
                    <a:lnR>
                      <a:noFill/>
                    </a:lnR>
                    <a:lnT>
                      <a:noFill/>
                    </a:lnT>
                    <a:lnB>
                      <a:noFill/>
                    </a:lnB>
                  </a:tcPr>
                </a:tc>
                <a:tc>
                  <a:txBody>
                    <a:bodyPr/>
                    <a:lstStyle/>
                    <a:p>
                      <a:pPr algn="ctr" fontAlgn="b"/>
                      <a:r>
                        <a:rPr lang="de-DE" sz="1400" b="0" i="0" u="none" strike="noStrike">
                          <a:solidFill>
                            <a:srgbClr val="000000"/>
                          </a:solidFill>
                          <a:effectLst/>
                          <a:latin typeface="+mj-lt"/>
                        </a:rPr>
                        <a:t>70</a:t>
                      </a:r>
                    </a:p>
                  </a:txBody>
                  <a:tcPr marL="9525" marR="9525" marT="9525" marB="0" anchor="b">
                    <a:lnL>
                      <a:noFill/>
                    </a:lnL>
                    <a:lnR>
                      <a:noFill/>
                    </a:lnR>
                    <a:lnT>
                      <a:noFill/>
                    </a:lnT>
                    <a:lnB>
                      <a:noFill/>
                    </a:lnB>
                  </a:tcPr>
                </a:tc>
                <a:tc>
                  <a:txBody>
                    <a:bodyPr/>
                    <a:lstStyle/>
                    <a:p>
                      <a:pPr algn="ctr" fontAlgn="b"/>
                      <a:r>
                        <a:rPr lang="de-DE" sz="1400" b="0" i="0" u="none" strike="noStrike">
                          <a:solidFill>
                            <a:srgbClr val="000000"/>
                          </a:solidFill>
                          <a:effectLst/>
                          <a:latin typeface="+mj-lt"/>
                        </a:rPr>
                        <a:t>8.69%</a:t>
                      </a:r>
                    </a:p>
                  </a:txBody>
                  <a:tcPr marL="9525" marR="9525" marT="9525" marB="0" anchor="b">
                    <a:lnL>
                      <a:noFill/>
                    </a:lnL>
                    <a:lnR>
                      <a:noFill/>
                    </a:lnR>
                    <a:lnT>
                      <a:noFill/>
                    </a:lnT>
                    <a:lnB>
                      <a:noFill/>
                    </a:lnB>
                  </a:tcPr>
                </a:tc>
                <a:tc>
                  <a:txBody>
                    <a:bodyPr/>
                    <a:lstStyle/>
                    <a:p>
                      <a:pPr algn="ctr" fontAlgn="b"/>
                      <a:r>
                        <a:rPr lang="de-DE" sz="1400" b="0" i="0" u="none" strike="noStrike">
                          <a:solidFill>
                            <a:srgbClr val="000000"/>
                          </a:solidFill>
                          <a:effectLst/>
                          <a:latin typeface="+mj-lt"/>
                        </a:rPr>
                        <a:t>4.79%</a:t>
                      </a:r>
                    </a:p>
                  </a:txBody>
                  <a:tcPr marL="9525" marR="9525" marT="9525" marB="0" anchor="b">
                    <a:lnL>
                      <a:noFill/>
                    </a:lnL>
                    <a:lnR>
                      <a:noFill/>
                    </a:lnR>
                    <a:lnT>
                      <a:noFill/>
                    </a:lnT>
                    <a:lnB>
                      <a:noFill/>
                    </a:lnB>
                  </a:tcPr>
                </a:tc>
                <a:tc>
                  <a:txBody>
                    <a:bodyPr/>
                    <a:lstStyle/>
                    <a:p>
                      <a:pPr algn="ctr" fontAlgn="b"/>
                      <a:r>
                        <a:rPr lang="de-DE" sz="1400" b="0" i="0" u="none" strike="noStrike">
                          <a:solidFill>
                            <a:srgbClr val="000000"/>
                          </a:solidFill>
                          <a:effectLst/>
                          <a:latin typeface="+mj-lt"/>
                        </a:rPr>
                        <a:t>0.67%</a:t>
                      </a:r>
                    </a:p>
                  </a:txBody>
                  <a:tcPr marL="9525" marR="9525" marT="9525" marB="0" anchor="b">
                    <a:lnL>
                      <a:noFill/>
                    </a:lnL>
                    <a:lnR>
                      <a:noFill/>
                    </a:lnR>
                    <a:lnT>
                      <a:noFill/>
                    </a:lnT>
                    <a:lnB>
                      <a:noFill/>
                    </a:lnB>
                  </a:tcPr>
                </a:tc>
                <a:tc>
                  <a:txBody>
                    <a:bodyPr/>
                    <a:lstStyle/>
                    <a:p>
                      <a:pPr algn="ctr" fontAlgn="b"/>
                      <a:r>
                        <a:rPr lang="de-DE" sz="1400" b="0" i="0" u="none" strike="noStrike">
                          <a:solidFill>
                            <a:srgbClr val="000000"/>
                          </a:solidFill>
                          <a:effectLst/>
                          <a:latin typeface="+mj-lt"/>
                        </a:rPr>
                        <a:t>29.59%</a:t>
                      </a:r>
                    </a:p>
                  </a:txBody>
                  <a:tcPr marL="9525" marR="9525" marT="9525" marB="0" anchor="b">
                    <a:lnL>
                      <a:noFill/>
                    </a:lnL>
                    <a:lnR>
                      <a:noFill/>
                    </a:lnR>
                    <a:lnT>
                      <a:noFill/>
                    </a:lnT>
                    <a:lnB>
                      <a:noFill/>
                    </a:lnB>
                  </a:tcPr>
                </a:tc>
              </a:tr>
              <a:tr h="324000">
                <a:tc>
                  <a:txBody>
                    <a:bodyPr/>
                    <a:lstStyle/>
                    <a:p>
                      <a:pPr algn="l" fontAlgn="b"/>
                      <a:r>
                        <a:rPr lang="de-DE" sz="1400" b="0" i="0" u="none" strike="noStrike">
                          <a:solidFill>
                            <a:srgbClr val="000000"/>
                          </a:solidFill>
                          <a:effectLst/>
                          <a:latin typeface="+mj-lt"/>
                        </a:rPr>
                        <a:t>NON-GIPSI (% Assets)</a:t>
                      </a:r>
                    </a:p>
                  </a:txBody>
                  <a:tcPr marL="9525" marR="9525" marT="9525" marB="0" anchor="b">
                    <a:lnL>
                      <a:noFill/>
                    </a:lnL>
                    <a:lnR>
                      <a:noFill/>
                    </a:lnR>
                    <a:lnT>
                      <a:noFill/>
                    </a:lnT>
                    <a:lnB>
                      <a:noFill/>
                    </a:lnB>
                  </a:tcPr>
                </a:tc>
                <a:tc>
                  <a:txBody>
                    <a:bodyPr/>
                    <a:lstStyle/>
                    <a:p>
                      <a:pPr algn="ctr" fontAlgn="b"/>
                      <a:r>
                        <a:rPr lang="de-DE" sz="1400" b="0" i="0" u="none" strike="noStrike">
                          <a:solidFill>
                            <a:srgbClr val="000000"/>
                          </a:solidFill>
                          <a:effectLst/>
                          <a:latin typeface="+mj-lt"/>
                        </a:rPr>
                        <a:t>70</a:t>
                      </a:r>
                    </a:p>
                  </a:txBody>
                  <a:tcPr marL="9525" marR="9525" marT="9525" marB="0" anchor="b">
                    <a:lnL>
                      <a:noFill/>
                    </a:lnL>
                    <a:lnR>
                      <a:noFill/>
                    </a:lnR>
                    <a:lnT>
                      <a:noFill/>
                    </a:lnT>
                    <a:lnB>
                      <a:noFill/>
                    </a:lnB>
                  </a:tcPr>
                </a:tc>
                <a:tc>
                  <a:txBody>
                    <a:bodyPr/>
                    <a:lstStyle/>
                    <a:p>
                      <a:pPr algn="ctr" fontAlgn="b"/>
                      <a:r>
                        <a:rPr lang="de-DE" sz="1400" b="0" i="0" u="none" strike="noStrike">
                          <a:solidFill>
                            <a:srgbClr val="000000"/>
                          </a:solidFill>
                          <a:effectLst/>
                          <a:latin typeface="+mj-lt"/>
                        </a:rPr>
                        <a:t>0.93%</a:t>
                      </a:r>
                    </a:p>
                  </a:txBody>
                  <a:tcPr marL="9525" marR="9525" marT="9525" marB="0" anchor="b">
                    <a:lnL>
                      <a:noFill/>
                    </a:lnL>
                    <a:lnR>
                      <a:noFill/>
                    </a:lnR>
                    <a:lnT>
                      <a:noFill/>
                    </a:lnT>
                    <a:lnB>
                      <a:noFill/>
                    </a:lnB>
                  </a:tcPr>
                </a:tc>
                <a:tc>
                  <a:txBody>
                    <a:bodyPr/>
                    <a:lstStyle/>
                    <a:p>
                      <a:pPr algn="ctr" fontAlgn="b"/>
                      <a:r>
                        <a:rPr lang="de-DE" sz="1400" b="0" i="0" u="none" strike="noStrike">
                          <a:solidFill>
                            <a:srgbClr val="000000"/>
                          </a:solidFill>
                          <a:effectLst/>
                          <a:latin typeface="+mj-lt"/>
                        </a:rPr>
                        <a:t>1.22%</a:t>
                      </a:r>
                    </a:p>
                  </a:txBody>
                  <a:tcPr marL="9525" marR="9525" marT="9525" marB="0" anchor="b">
                    <a:lnL>
                      <a:noFill/>
                    </a:lnL>
                    <a:lnR>
                      <a:noFill/>
                    </a:lnR>
                    <a:lnT>
                      <a:noFill/>
                    </a:lnT>
                    <a:lnB>
                      <a:noFill/>
                    </a:lnB>
                  </a:tcPr>
                </a:tc>
                <a:tc>
                  <a:txBody>
                    <a:bodyPr/>
                    <a:lstStyle/>
                    <a:p>
                      <a:pPr algn="ctr" fontAlgn="b"/>
                      <a:r>
                        <a:rPr lang="de-DE" sz="1400" b="0" i="0" u="none" strike="noStrike">
                          <a:solidFill>
                            <a:srgbClr val="000000"/>
                          </a:solidFill>
                          <a:effectLst/>
                          <a:latin typeface="+mj-lt"/>
                        </a:rPr>
                        <a:t>0.00%</a:t>
                      </a:r>
                    </a:p>
                  </a:txBody>
                  <a:tcPr marL="9525" marR="9525" marT="9525" marB="0" anchor="b">
                    <a:lnL>
                      <a:noFill/>
                    </a:lnL>
                    <a:lnR>
                      <a:noFill/>
                    </a:lnR>
                    <a:lnT>
                      <a:noFill/>
                    </a:lnT>
                    <a:lnB>
                      <a:noFill/>
                    </a:lnB>
                  </a:tcPr>
                </a:tc>
                <a:tc>
                  <a:txBody>
                    <a:bodyPr/>
                    <a:lstStyle/>
                    <a:p>
                      <a:pPr algn="ctr" fontAlgn="b"/>
                      <a:r>
                        <a:rPr lang="de-DE" sz="1400" b="0" i="0" u="none" strike="noStrike">
                          <a:solidFill>
                            <a:srgbClr val="000000"/>
                          </a:solidFill>
                          <a:effectLst/>
                          <a:latin typeface="+mj-lt"/>
                        </a:rPr>
                        <a:t>5.32%</a:t>
                      </a:r>
                    </a:p>
                  </a:txBody>
                  <a:tcPr marL="9525" marR="9525" marT="9525" marB="0" anchor="b">
                    <a:lnL>
                      <a:noFill/>
                    </a:lnL>
                    <a:lnR>
                      <a:noFill/>
                    </a:lnR>
                    <a:lnT>
                      <a:noFill/>
                    </a:lnT>
                    <a:lnB>
                      <a:noFill/>
                    </a:lnB>
                  </a:tcPr>
                </a:tc>
              </a:tr>
              <a:tr h="324000">
                <a:tc>
                  <a:txBody>
                    <a:bodyPr/>
                    <a:lstStyle/>
                    <a:p>
                      <a:pPr algn="l" fontAlgn="b"/>
                      <a:r>
                        <a:rPr lang="de-DE" sz="1400" b="0" i="0" u="none" strike="noStrike">
                          <a:solidFill>
                            <a:srgbClr val="000000"/>
                          </a:solidFill>
                          <a:effectLst/>
                          <a:latin typeface="+mj-lt"/>
                        </a:rPr>
                        <a:t>GIPSI (% Total Sov Bonds)</a:t>
                      </a:r>
                    </a:p>
                  </a:txBody>
                  <a:tcPr marL="9525" marR="9525" marT="9525" marB="0" anchor="b">
                    <a:lnL>
                      <a:noFill/>
                    </a:lnL>
                    <a:lnR>
                      <a:noFill/>
                    </a:lnR>
                    <a:lnT>
                      <a:noFill/>
                    </a:lnT>
                    <a:lnB>
                      <a:noFill/>
                    </a:lnB>
                  </a:tcPr>
                </a:tc>
                <a:tc>
                  <a:txBody>
                    <a:bodyPr/>
                    <a:lstStyle/>
                    <a:p>
                      <a:pPr algn="ctr" fontAlgn="b"/>
                      <a:r>
                        <a:rPr lang="de-DE" sz="1400" b="0" i="0" u="none" strike="noStrike">
                          <a:solidFill>
                            <a:srgbClr val="000000"/>
                          </a:solidFill>
                          <a:effectLst/>
                          <a:latin typeface="+mj-lt"/>
                        </a:rPr>
                        <a:t>75</a:t>
                      </a:r>
                    </a:p>
                  </a:txBody>
                  <a:tcPr marL="9525" marR="9525" marT="9525" marB="0" anchor="b">
                    <a:lnL>
                      <a:noFill/>
                    </a:lnL>
                    <a:lnR>
                      <a:noFill/>
                    </a:lnR>
                    <a:lnT>
                      <a:noFill/>
                    </a:lnT>
                    <a:lnB>
                      <a:noFill/>
                    </a:lnB>
                  </a:tcPr>
                </a:tc>
                <a:tc>
                  <a:txBody>
                    <a:bodyPr/>
                    <a:lstStyle/>
                    <a:p>
                      <a:pPr algn="ctr" fontAlgn="b"/>
                      <a:r>
                        <a:rPr lang="de-DE" sz="1400" b="0" i="0" u="none" strike="noStrike">
                          <a:solidFill>
                            <a:srgbClr val="000000"/>
                          </a:solidFill>
                          <a:effectLst/>
                          <a:latin typeface="+mj-lt"/>
                        </a:rPr>
                        <a:t>88.11%</a:t>
                      </a:r>
                    </a:p>
                  </a:txBody>
                  <a:tcPr marL="9525" marR="9525" marT="9525" marB="0" anchor="b">
                    <a:lnL>
                      <a:noFill/>
                    </a:lnL>
                    <a:lnR>
                      <a:noFill/>
                    </a:lnR>
                    <a:lnT>
                      <a:noFill/>
                    </a:lnT>
                    <a:lnB>
                      <a:noFill/>
                    </a:lnB>
                  </a:tcPr>
                </a:tc>
                <a:tc>
                  <a:txBody>
                    <a:bodyPr/>
                    <a:lstStyle/>
                    <a:p>
                      <a:pPr algn="ctr" fontAlgn="b"/>
                      <a:r>
                        <a:rPr lang="de-DE" sz="1400" b="0" i="0" u="none" strike="noStrike">
                          <a:solidFill>
                            <a:srgbClr val="000000"/>
                          </a:solidFill>
                          <a:effectLst/>
                          <a:latin typeface="+mj-lt"/>
                        </a:rPr>
                        <a:t>14.81%</a:t>
                      </a:r>
                    </a:p>
                  </a:txBody>
                  <a:tcPr marL="9525" marR="9525" marT="9525" marB="0" anchor="b">
                    <a:lnL>
                      <a:noFill/>
                    </a:lnL>
                    <a:lnR>
                      <a:noFill/>
                    </a:lnR>
                    <a:lnT>
                      <a:noFill/>
                    </a:lnT>
                    <a:lnB>
                      <a:noFill/>
                    </a:lnB>
                  </a:tcPr>
                </a:tc>
                <a:tc>
                  <a:txBody>
                    <a:bodyPr/>
                    <a:lstStyle/>
                    <a:p>
                      <a:pPr algn="ctr" fontAlgn="b"/>
                      <a:r>
                        <a:rPr lang="de-DE" sz="1400" b="0" i="0" u="none" strike="noStrike">
                          <a:solidFill>
                            <a:srgbClr val="000000"/>
                          </a:solidFill>
                          <a:effectLst/>
                          <a:latin typeface="+mj-lt"/>
                        </a:rPr>
                        <a:t>48.70%</a:t>
                      </a:r>
                    </a:p>
                  </a:txBody>
                  <a:tcPr marL="9525" marR="9525" marT="9525" marB="0" anchor="b">
                    <a:lnL>
                      <a:noFill/>
                    </a:lnL>
                    <a:lnR>
                      <a:noFill/>
                    </a:lnR>
                    <a:lnT>
                      <a:noFill/>
                    </a:lnT>
                    <a:lnB>
                      <a:noFill/>
                    </a:lnB>
                  </a:tcPr>
                </a:tc>
                <a:tc>
                  <a:txBody>
                    <a:bodyPr/>
                    <a:lstStyle/>
                    <a:p>
                      <a:pPr algn="ctr" fontAlgn="b"/>
                      <a:r>
                        <a:rPr lang="de-DE" sz="1400" b="0" i="0" u="none" strike="noStrike">
                          <a:solidFill>
                            <a:srgbClr val="000000"/>
                          </a:solidFill>
                          <a:effectLst/>
                          <a:latin typeface="+mj-lt"/>
                        </a:rPr>
                        <a:t>100.00%</a:t>
                      </a:r>
                    </a:p>
                  </a:txBody>
                  <a:tcPr marL="9525" marR="9525" marT="9525" marB="0" anchor="b">
                    <a:lnL>
                      <a:noFill/>
                    </a:lnL>
                    <a:lnR>
                      <a:noFill/>
                    </a:lnR>
                    <a:lnT>
                      <a:noFill/>
                    </a:lnT>
                    <a:lnB>
                      <a:noFill/>
                    </a:lnB>
                  </a:tcPr>
                </a:tc>
              </a:tr>
              <a:tr h="324000">
                <a:tc>
                  <a:txBody>
                    <a:bodyPr/>
                    <a:lstStyle/>
                    <a:p>
                      <a:pPr algn="l" fontAlgn="b"/>
                      <a:r>
                        <a:rPr lang="de-DE" sz="1400" b="0" i="0" u="none" strike="noStrike">
                          <a:solidFill>
                            <a:srgbClr val="000000"/>
                          </a:solidFill>
                          <a:effectLst/>
                          <a:latin typeface="+mj-lt"/>
                        </a:rPr>
                        <a:t>NON-GIPSI (% Total Sov Bonds)</a:t>
                      </a:r>
                    </a:p>
                  </a:txBody>
                  <a:tcPr marL="9525" marR="9525" marT="9525" marB="0" anchor="b">
                    <a:lnL>
                      <a:noFill/>
                    </a:lnL>
                    <a:lnR>
                      <a:noFill/>
                    </a:lnR>
                    <a:lnT>
                      <a:noFill/>
                    </a:lnT>
                    <a:lnB>
                      <a:noFill/>
                    </a:lnB>
                  </a:tcPr>
                </a:tc>
                <a:tc>
                  <a:txBody>
                    <a:bodyPr/>
                    <a:lstStyle/>
                    <a:p>
                      <a:pPr algn="ctr" fontAlgn="b"/>
                      <a:r>
                        <a:rPr lang="de-DE" sz="1400" b="0" i="0" u="none" strike="noStrike">
                          <a:solidFill>
                            <a:srgbClr val="000000"/>
                          </a:solidFill>
                          <a:effectLst/>
                          <a:latin typeface="+mj-lt"/>
                        </a:rPr>
                        <a:t>75</a:t>
                      </a:r>
                    </a:p>
                  </a:txBody>
                  <a:tcPr marL="9525" marR="9525" marT="9525" marB="0" anchor="b">
                    <a:lnL>
                      <a:noFill/>
                    </a:lnL>
                    <a:lnR>
                      <a:noFill/>
                    </a:lnR>
                    <a:lnT>
                      <a:noFill/>
                    </a:lnT>
                    <a:lnB>
                      <a:noFill/>
                    </a:lnB>
                  </a:tcPr>
                </a:tc>
                <a:tc>
                  <a:txBody>
                    <a:bodyPr/>
                    <a:lstStyle/>
                    <a:p>
                      <a:pPr algn="ctr" fontAlgn="b"/>
                      <a:r>
                        <a:rPr lang="de-DE" sz="1400" b="0" i="0" u="none" strike="noStrike">
                          <a:solidFill>
                            <a:srgbClr val="000000"/>
                          </a:solidFill>
                          <a:effectLst/>
                          <a:latin typeface="+mj-lt"/>
                        </a:rPr>
                        <a:t>11.89%</a:t>
                      </a:r>
                    </a:p>
                  </a:txBody>
                  <a:tcPr marL="9525" marR="9525" marT="9525" marB="0" anchor="b">
                    <a:lnL>
                      <a:noFill/>
                    </a:lnL>
                    <a:lnR>
                      <a:noFill/>
                    </a:lnR>
                    <a:lnT>
                      <a:noFill/>
                    </a:lnT>
                    <a:lnB>
                      <a:noFill/>
                    </a:lnB>
                  </a:tcPr>
                </a:tc>
                <a:tc>
                  <a:txBody>
                    <a:bodyPr/>
                    <a:lstStyle/>
                    <a:p>
                      <a:pPr algn="ctr" fontAlgn="b"/>
                      <a:r>
                        <a:rPr lang="de-DE" sz="1400" b="0" i="0" u="none" strike="noStrike">
                          <a:solidFill>
                            <a:srgbClr val="000000"/>
                          </a:solidFill>
                          <a:effectLst/>
                          <a:latin typeface="+mj-lt"/>
                        </a:rPr>
                        <a:t>14.81%</a:t>
                      </a:r>
                    </a:p>
                  </a:txBody>
                  <a:tcPr marL="9525" marR="9525" marT="9525" marB="0" anchor="b">
                    <a:lnL>
                      <a:noFill/>
                    </a:lnL>
                    <a:lnR>
                      <a:noFill/>
                    </a:lnR>
                    <a:lnT>
                      <a:noFill/>
                    </a:lnT>
                    <a:lnB>
                      <a:noFill/>
                    </a:lnB>
                  </a:tcPr>
                </a:tc>
                <a:tc>
                  <a:txBody>
                    <a:bodyPr/>
                    <a:lstStyle/>
                    <a:p>
                      <a:pPr algn="ctr" fontAlgn="b"/>
                      <a:r>
                        <a:rPr lang="de-DE" sz="1400" b="0" i="0" u="none" strike="noStrike">
                          <a:solidFill>
                            <a:srgbClr val="000000"/>
                          </a:solidFill>
                          <a:effectLst/>
                          <a:latin typeface="+mj-lt"/>
                        </a:rPr>
                        <a:t>0.00%</a:t>
                      </a:r>
                    </a:p>
                  </a:txBody>
                  <a:tcPr marL="9525" marR="9525" marT="9525" marB="0" anchor="b">
                    <a:lnL>
                      <a:noFill/>
                    </a:lnL>
                    <a:lnR>
                      <a:noFill/>
                    </a:lnR>
                    <a:lnT>
                      <a:noFill/>
                    </a:lnT>
                    <a:lnB>
                      <a:noFill/>
                    </a:lnB>
                  </a:tcPr>
                </a:tc>
                <a:tc>
                  <a:txBody>
                    <a:bodyPr/>
                    <a:lstStyle/>
                    <a:p>
                      <a:pPr algn="ctr" fontAlgn="b"/>
                      <a:r>
                        <a:rPr lang="de-DE" sz="1400" b="0" i="0" u="none" strike="noStrike">
                          <a:solidFill>
                            <a:srgbClr val="000000"/>
                          </a:solidFill>
                          <a:effectLst/>
                          <a:latin typeface="+mj-lt"/>
                        </a:rPr>
                        <a:t>51.30%</a:t>
                      </a:r>
                    </a:p>
                  </a:txBody>
                  <a:tcPr marL="9525" marR="9525" marT="9525" marB="0" anchor="b">
                    <a:lnL>
                      <a:noFill/>
                    </a:lnL>
                    <a:lnR>
                      <a:noFill/>
                    </a:lnR>
                    <a:lnT>
                      <a:noFill/>
                    </a:lnT>
                    <a:lnB>
                      <a:noFill/>
                    </a:lnB>
                  </a:tcPr>
                </a:tc>
              </a:tr>
              <a:tr h="324000">
                <a:tc>
                  <a:txBody>
                    <a:bodyPr/>
                    <a:lstStyle/>
                    <a:p>
                      <a:pPr algn="l" fontAlgn="b"/>
                      <a:r>
                        <a:rPr lang="de-DE" sz="1400" b="0" i="0" u="none" strike="noStrike">
                          <a:solidFill>
                            <a:srgbClr val="000000"/>
                          </a:solidFill>
                          <a:effectLst/>
                          <a:latin typeface="+mj-lt"/>
                        </a:rPr>
                        <a:t>Domestic (% Total Sov Bonds)</a:t>
                      </a:r>
                    </a:p>
                  </a:txBody>
                  <a:tcPr marL="9525" marR="9525" marT="9525" marB="0" anchor="b">
                    <a:lnL>
                      <a:noFill/>
                    </a:lnL>
                    <a:lnR>
                      <a:noFill/>
                    </a:lnR>
                    <a:lnT>
                      <a:noFill/>
                    </a:lnT>
                    <a:lnB>
                      <a:noFill/>
                    </a:lnB>
                  </a:tcPr>
                </a:tc>
                <a:tc>
                  <a:txBody>
                    <a:bodyPr/>
                    <a:lstStyle/>
                    <a:p>
                      <a:pPr algn="ctr" fontAlgn="b"/>
                      <a:r>
                        <a:rPr lang="de-DE" sz="1400" b="0" i="0" u="none" strike="noStrike">
                          <a:solidFill>
                            <a:srgbClr val="000000"/>
                          </a:solidFill>
                          <a:effectLst/>
                          <a:latin typeface="+mj-lt"/>
                        </a:rPr>
                        <a:t>86</a:t>
                      </a:r>
                    </a:p>
                  </a:txBody>
                  <a:tcPr marL="9525" marR="9525" marT="9525" marB="0" anchor="b">
                    <a:lnL>
                      <a:noFill/>
                    </a:lnL>
                    <a:lnR>
                      <a:noFill/>
                    </a:lnR>
                    <a:lnT>
                      <a:noFill/>
                    </a:lnT>
                    <a:lnB>
                      <a:noFill/>
                    </a:lnB>
                  </a:tcPr>
                </a:tc>
                <a:tc>
                  <a:txBody>
                    <a:bodyPr/>
                    <a:lstStyle/>
                    <a:p>
                      <a:pPr algn="ctr" fontAlgn="b"/>
                      <a:r>
                        <a:rPr lang="de-DE" sz="1400" b="0" i="0" u="none" strike="noStrike">
                          <a:solidFill>
                            <a:srgbClr val="000000"/>
                          </a:solidFill>
                          <a:effectLst/>
                          <a:latin typeface="+mj-lt"/>
                        </a:rPr>
                        <a:t>83.90%</a:t>
                      </a:r>
                    </a:p>
                  </a:txBody>
                  <a:tcPr marL="9525" marR="9525" marT="9525" marB="0" anchor="b">
                    <a:lnL>
                      <a:noFill/>
                    </a:lnL>
                    <a:lnR>
                      <a:noFill/>
                    </a:lnR>
                    <a:lnT>
                      <a:noFill/>
                    </a:lnT>
                    <a:lnB>
                      <a:noFill/>
                    </a:lnB>
                  </a:tcPr>
                </a:tc>
                <a:tc>
                  <a:txBody>
                    <a:bodyPr/>
                    <a:lstStyle/>
                    <a:p>
                      <a:pPr algn="ctr" fontAlgn="b"/>
                      <a:r>
                        <a:rPr lang="de-DE" sz="1400" b="0" i="0" u="none" strike="noStrike">
                          <a:solidFill>
                            <a:srgbClr val="000000"/>
                          </a:solidFill>
                          <a:effectLst/>
                          <a:latin typeface="+mj-lt"/>
                        </a:rPr>
                        <a:t>16.04%</a:t>
                      </a:r>
                    </a:p>
                  </a:txBody>
                  <a:tcPr marL="9525" marR="9525" marT="9525" marB="0" anchor="b">
                    <a:lnL>
                      <a:noFill/>
                    </a:lnL>
                    <a:lnR>
                      <a:noFill/>
                    </a:lnR>
                    <a:lnT>
                      <a:noFill/>
                    </a:lnT>
                    <a:lnB>
                      <a:noFill/>
                    </a:lnB>
                  </a:tcPr>
                </a:tc>
                <a:tc>
                  <a:txBody>
                    <a:bodyPr/>
                    <a:lstStyle/>
                    <a:p>
                      <a:pPr algn="ctr" fontAlgn="b"/>
                      <a:r>
                        <a:rPr lang="de-DE" sz="1400" b="0" i="0" u="none" strike="noStrike">
                          <a:solidFill>
                            <a:srgbClr val="000000"/>
                          </a:solidFill>
                          <a:effectLst/>
                          <a:latin typeface="+mj-lt"/>
                        </a:rPr>
                        <a:t>24.32%</a:t>
                      </a:r>
                    </a:p>
                  </a:txBody>
                  <a:tcPr marL="9525" marR="9525" marT="9525" marB="0" anchor="b">
                    <a:lnL>
                      <a:noFill/>
                    </a:lnL>
                    <a:lnR>
                      <a:noFill/>
                    </a:lnR>
                    <a:lnT>
                      <a:noFill/>
                    </a:lnT>
                    <a:lnB>
                      <a:noFill/>
                    </a:lnB>
                  </a:tcPr>
                </a:tc>
                <a:tc>
                  <a:txBody>
                    <a:bodyPr/>
                    <a:lstStyle/>
                    <a:p>
                      <a:pPr algn="ctr" fontAlgn="b"/>
                      <a:r>
                        <a:rPr lang="de-DE" sz="1400" b="0" i="0" u="none" strike="noStrike">
                          <a:solidFill>
                            <a:srgbClr val="000000"/>
                          </a:solidFill>
                          <a:effectLst/>
                          <a:latin typeface="+mj-lt"/>
                        </a:rPr>
                        <a:t>100.00%</a:t>
                      </a:r>
                    </a:p>
                  </a:txBody>
                  <a:tcPr marL="9525" marR="9525" marT="9525" marB="0" anchor="b">
                    <a:lnL>
                      <a:noFill/>
                    </a:lnL>
                    <a:lnR>
                      <a:noFill/>
                    </a:lnR>
                    <a:lnT>
                      <a:noFill/>
                    </a:lnT>
                    <a:lnB>
                      <a:noFill/>
                    </a:lnB>
                  </a:tcPr>
                </a:tc>
              </a:tr>
              <a:tr h="324000">
                <a:tc>
                  <a:txBody>
                    <a:bodyPr/>
                    <a:lstStyle/>
                    <a:p>
                      <a:pPr algn="l" fontAlgn="b"/>
                      <a:endParaRPr lang="de-DE" sz="14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ctr" fontAlgn="b"/>
                      <a:endParaRPr lang="de-DE" sz="14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ctr" fontAlgn="b"/>
                      <a:endParaRPr lang="de-DE" sz="14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ctr" fontAlgn="b"/>
                      <a:endParaRPr lang="de-DE" sz="14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ctr" fontAlgn="b"/>
                      <a:endParaRPr lang="de-DE" sz="14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ctr" fontAlgn="b"/>
                      <a:endParaRPr lang="de-DE" sz="1400" b="0" i="0" u="none" strike="noStrike">
                        <a:solidFill>
                          <a:srgbClr val="000000"/>
                        </a:solidFill>
                        <a:effectLst/>
                        <a:latin typeface="+mj-lt"/>
                      </a:endParaRPr>
                    </a:p>
                  </a:txBody>
                  <a:tcPr marL="9525" marR="9525" marT="9525" marB="0" anchor="b">
                    <a:lnL>
                      <a:noFill/>
                    </a:lnL>
                    <a:lnR>
                      <a:noFill/>
                    </a:lnR>
                    <a:lnT>
                      <a:noFill/>
                    </a:lnT>
                    <a:lnB>
                      <a:noFill/>
                    </a:lnB>
                  </a:tcPr>
                </a:tc>
              </a:tr>
              <a:tr h="324000">
                <a:tc>
                  <a:txBody>
                    <a:bodyPr/>
                    <a:lstStyle/>
                    <a:p>
                      <a:pPr algn="l" fontAlgn="b"/>
                      <a:r>
                        <a:rPr lang="de-DE" sz="1400" b="0" i="1" u="none" strike="noStrike">
                          <a:solidFill>
                            <a:srgbClr val="000000"/>
                          </a:solidFill>
                          <a:effectLst/>
                          <a:latin typeface="+mj-lt"/>
                        </a:rPr>
                        <a:t>NON-GIPSI banks</a:t>
                      </a:r>
                    </a:p>
                  </a:txBody>
                  <a:tcPr marL="9525" marR="9525" marT="9525" marB="0" anchor="b">
                    <a:lnL>
                      <a:noFill/>
                    </a:lnL>
                    <a:lnR>
                      <a:noFill/>
                    </a:lnR>
                    <a:lnT>
                      <a:noFill/>
                    </a:lnT>
                    <a:lnB>
                      <a:noFill/>
                    </a:lnB>
                  </a:tcPr>
                </a:tc>
                <a:tc>
                  <a:txBody>
                    <a:bodyPr/>
                    <a:lstStyle/>
                    <a:p>
                      <a:pPr algn="ctr" fontAlgn="b"/>
                      <a:endParaRPr lang="de-DE" sz="14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ctr" fontAlgn="b"/>
                      <a:endParaRPr lang="de-DE" sz="14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ctr" fontAlgn="b"/>
                      <a:endParaRPr lang="de-DE" sz="14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ctr" fontAlgn="b"/>
                      <a:endParaRPr lang="de-DE" sz="1400" b="0" i="0" u="none" strike="noStrike">
                        <a:solidFill>
                          <a:srgbClr val="000000"/>
                        </a:solidFill>
                        <a:effectLst/>
                        <a:latin typeface="+mj-lt"/>
                      </a:endParaRPr>
                    </a:p>
                  </a:txBody>
                  <a:tcPr marL="9525" marR="9525" marT="9525" marB="0" anchor="b">
                    <a:lnL>
                      <a:noFill/>
                    </a:lnL>
                    <a:lnR>
                      <a:noFill/>
                    </a:lnR>
                    <a:lnT>
                      <a:noFill/>
                    </a:lnT>
                    <a:lnB>
                      <a:noFill/>
                    </a:lnB>
                  </a:tcPr>
                </a:tc>
                <a:tc>
                  <a:txBody>
                    <a:bodyPr/>
                    <a:lstStyle/>
                    <a:p>
                      <a:pPr algn="ctr" fontAlgn="b"/>
                      <a:endParaRPr lang="de-DE" sz="1400" b="0" i="0" u="none" strike="noStrike">
                        <a:solidFill>
                          <a:srgbClr val="000000"/>
                        </a:solidFill>
                        <a:effectLst/>
                        <a:latin typeface="+mj-lt"/>
                      </a:endParaRPr>
                    </a:p>
                  </a:txBody>
                  <a:tcPr marL="9525" marR="9525" marT="9525" marB="0" anchor="b">
                    <a:lnL>
                      <a:noFill/>
                    </a:lnL>
                    <a:lnR>
                      <a:noFill/>
                    </a:lnR>
                    <a:lnT>
                      <a:noFill/>
                    </a:lnT>
                    <a:lnB>
                      <a:noFill/>
                    </a:lnB>
                  </a:tcPr>
                </a:tc>
              </a:tr>
              <a:tr h="324000">
                <a:tc>
                  <a:txBody>
                    <a:bodyPr/>
                    <a:lstStyle/>
                    <a:p>
                      <a:pPr algn="l" fontAlgn="b"/>
                      <a:r>
                        <a:rPr lang="de-DE" sz="1400" b="0" i="0" u="none" strike="noStrike">
                          <a:solidFill>
                            <a:srgbClr val="000000"/>
                          </a:solidFill>
                          <a:effectLst/>
                          <a:latin typeface="+mj-lt"/>
                        </a:rPr>
                        <a:t>GIPSI (% Assets)</a:t>
                      </a:r>
                    </a:p>
                  </a:txBody>
                  <a:tcPr marL="9525" marR="9525" marT="9525" marB="0" anchor="b">
                    <a:lnL>
                      <a:noFill/>
                    </a:lnL>
                    <a:lnR>
                      <a:noFill/>
                    </a:lnR>
                    <a:lnT>
                      <a:noFill/>
                    </a:lnT>
                    <a:lnB>
                      <a:noFill/>
                    </a:lnB>
                  </a:tcPr>
                </a:tc>
                <a:tc>
                  <a:txBody>
                    <a:bodyPr/>
                    <a:lstStyle/>
                    <a:p>
                      <a:pPr algn="ctr" fontAlgn="b"/>
                      <a:r>
                        <a:rPr lang="de-DE" sz="1400" b="0" i="0" u="none" strike="noStrike">
                          <a:solidFill>
                            <a:srgbClr val="000000"/>
                          </a:solidFill>
                          <a:effectLst/>
                          <a:latin typeface="+mj-lt"/>
                        </a:rPr>
                        <a:t>145</a:t>
                      </a:r>
                    </a:p>
                  </a:txBody>
                  <a:tcPr marL="9525" marR="9525" marT="9525" marB="0" anchor="b">
                    <a:lnL>
                      <a:noFill/>
                    </a:lnL>
                    <a:lnR>
                      <a:noFill/>
                    </a:lnR>
                    <a:lnT>
                      <a:noFill/>
                    </a:lnT>
                    <a:lnB>
                      <a:noFill/>
                    </a:lnB>
                  </a:tcPr>
                </a:tc>
                <a:tc>
                  <a:txBody>
                    <a:bodyPr/>
                    <a:lstStyle/>
                    <a:p>
                      <a:pPr algn="ctr" fontAlgn="b"/>
                      <a:r>
                        <a:rPr lang="de-DE" sz="1400" b="0" i="0" u="none" strike="noStrike">
                          <a:solidFill>
                            <a:srgbClr val="000000"/>
                          </a:solidFill>
                          <a:effectLst/>
                          <a:latin typeface="+mj-lt"/>
                        </a:rPr>
                        <a:t>1.21%</a:t>
                      </a:r>
                    </a:p>
                  </a:txBody>
                  <a:tcPr marL="9525" marR="9525" marT="9525" marB="0" anchor="b">
                    <a:lnL>
                      <a:noFill/>
                    </a:lnL>
                    <a:lnR>
                      <a:noFill/>
                    </a:lnR>
                    <a:lnT>
                      <a:noFill/>
                    </a:lnT>
                    <a:lnB>
                      <a:noFill/>
                    </a:lnB>
                  </a:tcPr>
                </a:tc>
                <a:tc>
                  <a:txBody>
                    <a:bodyPr/>
                    <a:lstStyle/>
                    <a:p>
                      <a:pPr algn="ctr" fontAlgn="b"/>
                      <a:r>
                        <a:rPr lang="de-DE" sz="1400" b="0" i="0" u="none" strike="noStrike">
                          <a:solidFill>
                            <a:srgbClr val="000000"/>
                          </a:solidFill>
                          <a:effectLst/>
                          <a:latin typeface="+mj-lt"/>
                        </a:rPr>
                        <a:t>2.32%</a:t>
                      </a:r>
                    </a:p>
                  </a:txBody>
                  <a:tcPr marL="9525" marR="9525" marT="9525" marB="0" anchor="b">
                    <a:lnL>
                      <a:noFill/>
                    </a:lnL>
                    <a:lnR>
                      <a:noFill/>
                    </a:lnR>
                    <a:lnT>
                      <a:noFill/>
                    </a:lnT>
                    <a:lnB>
                      <a:noFill/>
                    </a:lnB>
                  </a:tcPr>
                </a:tc>
                <a:tc>
                  <a:txBody>
                    <a:bodyPr/>
                    <a:lstStyle/>
                    <a:p>
                      <a:pPr algn="ctr" fontAlgn="b"/>
                      <a:r>
                        <a:rPr lang="de-DE" sz="1400" b="0" i="0" u="none" strike="noStrike">
                          <a:solidFill>
                            <a:srgbClr val="000000"/>
                          </a:solidFill>
                          <a:effectLst/>
                          <a:latin typeface="+mj-lt"/>
                        </a:rPr>
                        <a:t>0.00%</a:t>
                      </a:r>
                    </a:p>
                  </a:txBody>
                  <a:tcPr marL="9525" marR="9525" marT="9525" marB="0" anchor="b">
                    <a:lnL>
                      <a:noFill/>
                    </a:lnL>
                    <a:lnR>
                      <a:noFill/>
                    </a:lnR>
                    <a:lnT>
                      <a:noFill/>
                    </a:lnT>
                    <a:lnB>
                      <a:noFill/>
                    </a:lnB>
                  </a:tcPr>
                </a:tc>
                <a:tc>
                  <a:txBody>
                    <a:bodyPr/>
                    <a:lstStyle/>
                    <a:p>
                      <a:pPr algn="ctr" fontAlgn="b"/>
                      <a:r>
                        <a:rPr lang="de-DE" sz="1400" b="0" i="0" u="none" strike="noStrike">
                          <a:solidFill>
                            <a:srgbClr val="000000"/>
                          </a:solidFill>
                          <a:effectLst/>
                          <a:latin typeface="+mj-lt"/>
                        </a:rPr>
                        <a:t>20.33%</a:t>
                      </a:r>
                    </a:p>
                  </a:txBody>
                  <a:tcPr marL="9525" marR="9525" marT="9525" marB="0" anchor="b">
                    <a:lnL>
                      <a:noFill/>
                    </a:lnL>
                    <a:lnR>
                      <a:noFill/>
                    </a:lnR>
                    <a:lnT>
                      <a:noFill/>
                    </a:lnT>
                    <a:lnB>
                      <a:noFill/>
                    </a:lnB>
                  </a:tcPr>
                </a:tc>
              </a:tr>
              <a:tr h="324000">
                <a:tc>
                  <a:txBody>
                    <a:bodyPr/>
                    <a:lstStyle/>
                    <a:p>
                      <a:pPr algn="l" fontAlgn="b"/>
                      <a:r>
                        <a:rPr lang="de-DE" sz="1400" b="0" i="0" u="none" strike="noStrike">
                          <a:solidFill>
                            <a:srgbClr val="000000"/>
                          </a:solidFill>
                          <a:effectLst/>
                          <a:latin typeface="+mj-lt"/>
                        </a:rPr>
                        <a:t>NON-GIPSI (% Assets)</a:t>
                      </a:r>
                    </a:p>
                  </a:txBody>
                  <a:tcPr marL="9525" marR="9525" marT="9525" marB="0" anchor="b">
                    <a:lnL>
                      <a:noFill/>
                    </a:lnL>
                    <a:lnR>
                      <a:noFill/>
                    </a:lnR>
                    <a:lnT>
                      <a:noFill/>
                    </a:lnT>
                    <a:lnB>
                      <a:noFill/>
                    </a:lnB>
                  </a:tcPr>
                </a:tc>
                <a:tc>
                  <a:txBody>
                    <a:bodyPr/>
                    <a:lstStyle/>
                    <a:p>
                      <a:pPr algn="ctr" fontAlgn="b"/>
                      <a:r>
                        <a:rPr lang="de-DE" sz="1400" b="0" i="0" u="none" strike="noStrike">
                          <a:solidFill>
                            <a:srgbClr val="000000"/>
                          </a:solidFill>
                          <a:effectLst/>
                          <a:latin typeface="+mj-lt"/>
                        </a:rPr>
                        <a:t>145</a:t>
                      </a:r>
                    </a:p>
                  </a:txBody>
                  <a:tcPr marL="9525" marR="9525" marT="9525" marB="0" anchor="b">
                    <a:lnL>
                      <a:noFill/>
                    </a:lnL>
                    <a:lnR>
                      <a:noFill/>
                    </a:lnR>
                    <a:lnT>
                      <a:noFill/>
                    </a:lnT>
                    <a:lnB>
                      <a:noFill/>
                    </a:lnB>
                  </a:tcPr>
                </a:tc>
                <a:tc>
                  <a:txBody>
                    <a:bodyPr/>
                    <a:lstStyle/>
                    <a:p>
                      <a:pPr algn="ctr" fontAlgn="b"/>
                      <a:r>
                        <a:rPr lang="de-DE" sz="1400" b="0" i="0" u="none" strike="noStrike">
                          <a:solidFill>
                            <a:srgbClr val="000000"/>
                          </a:solidFill>
                          <a:effectLst/>
                          <a:latin typeface="+mj-lt"/>
                        </a:rPr>
                        <a:t>6.63%</a:t>
                      </a:r>
                    </a:p>
                  </a:txBody>
                  <a:tcPr marL="9525" marR="9525" marT="9525" marB="0" anchor="b">
                    <a:lnL>
                      <a:noFill/>
                    </a:lnL>
                    <a:lnR>
                      <a:noFill/>
                    </a:lnR>
                    <a:lnT>
                      <a:noFill/>
                    </a:lnT>
                    <a:lnB>
                      <a:noFill/>
                    </a:lnB>
                  </a:tcPr>
                </a:tc>
                <a:tc>
                  <a:txBody>
                    <a:bodyPr/>
                    <a:lstStyle/>
                    <a:p>
                      <a:pPr algn="ctr" fontAlgn="b"/>
                      <a:r>
                        <a:rPr lang="de-DE" sz="1400" b="0" i="0" u="none" strike="noStrike">
                          <a:solidFill>
                            <a:srgbClr val="000000"/>
                          </a:solidFill>
                          <a:effectLst/>
                          <a:latin typeface="+mj-lt"/>
                        </a:rPr>
                        <a:t>5.05%</a:t>
                      </a:r>
                    </a:p>
                  </a:txBody>
                  <a:tcPr marL="9525" marR="9525" marT="9525" marB="0" anchor="b">
                    <a:lnL>
                      <a:noFill/>
                    </a:lnL>
                    <a:lnR>
                      <a:noFill/>
                    </a:lnR>
                    <a:lnT>
                      <a:noFill/>
                    </a:lnT>
                    <a:lnB>
                      <a:noFill/>
                    </a:lnB>
                  </a:tcPr>
                </a:tc>
                <a:tc>
                  <a:txBody>
                    <a:bodyPr/>
                    <a:lstStyle/>
                    <a:p>
                      <a:pPr algn="ctr" fontAlgn="b"/>
                      <a:r>
                        <a:rPr lang="de-DE" sz="1400" b="0" i="0" u="none" strike="noStrike">
                          <a:solidFill>
                            <a:srgbClr val="000000"/>
                          </a:solidFill>
                          <a:effectLst/>
                          <a:latin typeface="+mj-lt"/>
                        </a:rPr>
                        <a:t>0.00%</a:t>
                      </a:r>
                    </a:p>
                  </a:txBody>
                  <a:tcPr marL="9525" marR="9525" marT="9525" marB="0" anchor="b">
                    <a:lnL>
                      <a:noFill/>
                    </a:lnL>
                    <a:lnR>
                      <a:noFill/>
                    </a:lnR>
                    <a:lnT>
                      <a:noFill/>
                    </a:lnT>
                    <a:lnB>
                      <a:noFill/>
                    </a:lnB>
                  </a:tcPr>
                </a:tc>
                <a:tc>
                  <a:txBody>
                    <a:bodyPr/>
                    <a:lstStyle/>
                    <a:p>
                      <a:pPr algn="ctr" fontAlgn="b"/>
                      <a:r>
                        <a:rPr lang="de-DE" sz="1400" b="0" i="0" u="none" strike="noStrike">
                          <a:solidFill>
                            <a:srgbClr val="000000"/>
                          </a:solidFill>
                          <a:effectLst/>
                          <a:latin typeface="+mj-lt"/>
                        </a:rPr>
                        <a:t>25.13%</a:t>
                      </a:r>
                    </a:p>
                  </a:txBody>
                  <a:tcPr marL="9525" marR="9525" marT="9525" marB="0" anchor="b">
                    <a:lnL>
                      <a:noFill/>
                    </a:lnL>
                    <a:lnR>
                      <a:noFill/>
                    </a:lnR>
                    <a:lnT>
                      <a:noFill/>
                    </a:lnT>
                    <a:lnB>
                      <a:noFill/>
                    </a:lnB>
                  </a:tcPr>
                </a:tc>
              </a:tr>
              <a:tr h="324000">
                <a:tc>
                  <a:txBody>
                    <a:bodyPr/>
                    <a:lstStyle/>
                    <a:p>
                      <a:pPr algn="l" fontAlgn="b"/>
                      <a:r>
                        <a:rPr lang="de-DE" sz="1400" b="0" i="0" u="none" strike="noStrike">
                          <a:solidFill>
                            <a:srgbClr val="000000"/>
                          </a:solidFill>
                          <a:effectLst/>
                          <a:latin typeface="+mj-lt"/>
                        </a:rPr>
                        <a:t>GIPSI (% Total Sov Bonds)</a:t>
                      </a:r>
                    </a:p>
                  </a:txBody>
                  <a:tcPr marL="9525" marR="9525" marT="9525" marB="0" anchor="b">
                    <a:lnL>
                      <a:noFill/>
                    </a:lnL>
                    <a:lnR>
                      <a:noFill/>
                    </a:lnR>
                    <a:lnT>
                      <a:noFill/>
                    </a:lnT>
                    <a:lnB>
                      <a:noFill/>
                    </a:lnB>
                  </a:tcPr>
                </a:tc>
                <a:tc>
                  <a:txBody>
                    <a:bodyPr/>
                    <a:lstStyle/>
                    <a:p>
                      <a:pPr algn="ctr" fontAlgn="b"/>
                      <a:r>
                        <a:rPr lang="de-DE" sz="1400" b="0" i="0" u="none" strike="noStrike">
                          <a:solidFill>
                            <a:srgbClr val="000000"/>
                          </a:solidFill>
                          <a:effectLst/>
                          <a:latin typeface="+mj-lt"/>
                        </a:rPr>
                        <a:t>145</a:t>
                      </a:r>
                    </a:p>
                  </a:txBody>
                  <a:tcPr marL="9525" marR="9525" marT="9525" marB="0" anchor="b">
                    <a:lnL>
                      <a:noFill/>
                    </a:lnL>
                    <a:lnR>
                      <a:noFill/>
                    </a:lnR>
                    <a:lnT>
                      <a:noFill/>
                    </a:lnT>
                    <a:lnB>
                      <a:noFill/>
                    </a:lnB>
                  </a:tcPr>
                </a:tc>
                <a:tc>
                  <a:txBody>
                    <a:bodyPr/>
                    <a:lstStyle/>
                    <a:p>
                      <a:pPr algn="ctr" fontAlgn="b"/>
                      <a:r>
                        <a:rPr lang="de-DE" sz="1400" b="0" i="0" u="none" strike="noStrike">
                          <a:solidFill>
                            <a:srgbClr val="000000"/>
                          </a:solidFill>
                          <a:effectLst/>
                          <a:latin typeface="+mj-lt"/>
                        </a:rPr>
                        <a:t>15.87%</a:t>
                      </a:r>
                    </a:p>
                  </a:txBody>
                  <a:tcPr marL="9525" marR="9525" marT="9525" marB="0" anchor="b">
                    <a:lnL>
                      <a:noFill/>
                    </a:lnL>
                    <a:lnR>
                      <a:noFill/>
                    </a:lnR>
                    <a:lnT>
                      <a:noFill/>
                    </a:lnT>
                    <a:lnB>
                      <a:noFill/>
                    </a:lnB>
                  </a:tcPr>
                </a:tc>
                <a:tc>
                  <a:txBody>
                    <a:bodyPr/>
                    <a:lstStyle/>
                    <a:p>
                      <a:pPr algn="ctr" fontAlgn="b"/>
                      <a:r>
                        <a:rPr lang="de-DE" sz="1400" b="0" i="0" u="none" strike="noStrike">
                          <a:solidFill>
                            <a:srgbClr val="000000"/>
                          </a:solidFill>
                          <a:effectLst/>
                          <a:latin typeface="+mj-lt"/>
                        </a:rPr>
                        <a:t>23.08%</a:t>
                      </a:r>
                    </a:p>
                  </a:txBody>
                  <a:tcPr marL="9525" marR="9525" marT="9525" marB="0" anchor="b">
                    <a:lnL>
                      <a:noFill/>
                    </a:lnL>
                    <a:lnR>
                      <a:noFill/>
                    </a:lnR>
                    <a:lnT>
                      <a:noFill/>
                    </a:lnT>
                    <a:lnB>
                      <a:noFill/>
                    </a:lnB>
                  </a:tcPr>
                </a:tc>
                <a:tc>
                  <a:txBody>
                    <a:bodyPr/>
                    <a:lstStyle/>
                    <a:p>
                      <a:pPr algn="ctr" fontAlgn="b"/>
                      <a:r>
                        <a:rPr lang="de-DE" sz="1400" b="0" i="0" u="none" strike="noStrike">
                          <a:solidFill>
                            <a:srgbClr val="000000"/>
                          </a:solidFill>
                          <a:effectLst/>
                          <a:latin typeface="+mj-lt"/>
                        </a:rPr>
                        <a:t>0.00%</a:t>
                      </a:r>
                    </a:p>
                  </a:txBody>
                  <a:tcPr marL="9525" marR="9525" marT="9525" marB="0" anchor="b">
                    <a:lnL>
                      <a:noFill/>
                    </a:lnL>
                    <a:lnR>
                      <a:noFill/>
                    </a:lnR>
                    <a:lnT>
                      <a:noFill/>
                    </a:lnT>
                    <a:lnB>
                      <a:noFill/>
                    </a:lnB>
                  </a:tcPr>
                </a:tc>
                <a:tc>
                  <a:txBody>
                    <a:bodyPr/>
                    <a:lstStyle/>
                    <a:p>
                      <a:pPr algn="ctr" fontAlgn="b"/>
                      <a:r>
                        <a:rPr lang="de-DE" sz="1400" b="0" i="0" u="none" strike="noStrike">
                          <a:solidFill>
                            <a:srgbClr val="000000"/>
                          </a:solidFill>
                          <a:effectLst/>
                          <a:latin typeface="+mj-lt"/>
                        </a:rPr>
                        <a:t>99.93%</a:t>
                      </a:r>
                    </a:p>
                  </a:txBody>
                  <a:tcPr marL="9525" marR="9525" marT="9525" marB="0" anchor="b">
                    <a:lnL>
                      <a:noFill/>
                    </a:lnL>
                    <a:lnR>
                      <a:noFill/>
                    </a:lnR>
                    <a:lnT>
                      <a:noFill/>
                    </a:lnT>
                    <a:lnB>
                      <a:noFill/>
                    </a:lnB>
                  </a:tcPr>
                </a:tc>
              </a:tr>
              <a:tr h="324000">
                <a:tc>
                  <a:txBody>
                    <a:bodyPr/>
                    <a:lstStyle/>
                    <a:p>
                      <a:pPr algn="l" fontAlgn="b"/>
                      <a:r>
                        <a:rPr lang="de-DE" sz="1400" b="0" i="0" u="none" strike="noStrike">
                          <a:solidFill>
                            <a:srgbClr val="000000"/>
                          </a:solidFill>
                          <a:effectLst/>
                          <a:latin typeface="+mj-lt"/>
                        </a:rPr>
                        <a:t>NON-GIPSI (% Total Sov Bonds)</a:t>
                      </a:r>
                    </a:p>
                  </a:txBody>
                  <a:tcPr marL="9525" marR="9525" marT="9525" marB="0" anchor="b">
                    <a:lnL>
                      <a:noFill/>
                    </a:lnL>
                    <a:lnR>
                      <a:noFill/>
                    </a:lnR>
                    <a:lnT>
                      <a:noFill/>
                    </a:lnT>
                    <a:lnB>
                      <a:noFill/>
                    </a:lnB>
                  </a:tcPr>
                </a:tc>
                <a:tc>
                  <a:txBody>
                    <a:bodyPr/>
                    <a:lstStyle/>
                    <a:p>
                      <a:pPr algn="ctr" fontAlgn="b"/>
                      <a:r>
                        <a:rPr lang="de-DE" sz="1400" b="0" i="0" u="none" strike="noStrike">
                          <a:solidFill>
                            <a:srgbClr val="000000"/>
                          </a:solidFill>
                          <a:effectLst/>
                          <a:latin typeface="+mj-lt"/>
                        </a:rPr>
                        <a:t>145</a:t>
                      </a:r>
                    </a:p>
                  </a:txBody>
                  <a:tcPr marL="9525" marR="9525" marT="9525" marB="0" anchor="b">
                    <a:lnL>
                      <a:noFill/>
                    </a:lnL>
                    <a:lnR>
                      <a:noFill/>
                    </a:lnR>
                    <a:lnT>
                      <a:noFill/>
                    </a:lnT>
                    <a:lnB>
                      <a:noFill/>
                    </a:lnB>
                  </a:tcPr>
                </a:tc>
                <a:tc>
                  <a:txBody>
                    <a:bodyPr/>
                    <a:lstStyle/>
                    <a:p>
                      <a:pPr algn="ctr" fontAlgn="b"/>
                      <a:r>
                        <a:rPr lang="de-DE" sz="1400" b="0" i="0" u="none" strike="noStrike">
                          <a:solidFill>
                            <a:srgbClr val="000000"/>
                          </a:solidFill>
                          <a:effectLst/>
                          <a:latin typeface="+mj-lt"/>
                        </a:rPr>
                        <a:t>84.13%</a:t>
                      </a:r>
                    </a:p>
                  </a:txBody>
                  <a:tcPr marL="9525" marR="9525" marT="9525" marB="0" anchor="b">
                    <a:lnL>
                      <a:noFill/>
                    </a:lnL>
                    <a:lnR>
                      <a:noFill/>
                    </a:lnR>
                    <a:lnT>
                      <a:noFill/>
                    </a:lnT>
                    <a:lnB>
                      <a:noFill/>
                    </a:lnB>
                  </a:tcPr>
                </a:tc>
                <a:tc>
                  <a:txBody>
                    <a:bodyPr/>
                    <a:lstStyle/>
                    <a:p>
                      <a:pPr algn="ctr" fontAlgn="b"/>
                      <a:r>
                        <a:rPr lang="de-DE" sz="1400" b="0" i="0" u="none" strike="noStrike">
                          <a:solidFill>
                            <a:srgbClr val="000000"/>
                          </a:solidFill>
                          <a:effectLst/>
                          <a:latin typeface="+mj-lt"/>
                        </a:rPr>
                        <a:t>23.08%</a:t>
                      </a:r>
                    </a:p>
                  </a:txBody>
                  <a:tcPr marL="9525" marR="9525" marT="9525" marB="0" anchor="b">
                    <a:lnL>
                      <a:noFill/>
                    </a:lnL>
                    <a:lnR>
                      <a:noFill/>
                    </a:lnR>
                    <a:lnT>
                      <a:noFill/>
                    </a:lnT>
                    <a:lnB>
                      <a:noFill/>
                    </a:lnB>
                  </a:tcPr>
                </a:tc>
                <a:tc>
                  <a:txBody>
                    <a:bodyPr/>
                    <a:lstStyle/>
                    <a:p>
                      <a:pPr algn="ctr" fontAlgn="b"/>
                      <a:r>
                        <a:rPr lang="de-DE" sz="1400" b="0" i="0" u="none" strike="noStrike">
                          <a:solidFill>
                            <a:srgbClr val="000000"/>
                          </a:solidFill>
                          <a:effectLst/>
                          <a:latin typeface="+mj-lt"/>
                        </a:rPr>
                        <a:t>0.07%</a:t>
                      </a:r>
                    </a:p>
                  </a:txBody>
                  <a:tcPr marL="9525" marR="9525" marT="9525" marB="0" anchor="b">
                    <a:lnL>
                      <a:noFill/>
                    </a:lnL>
                    <a:lnR>
                      <a:noFill/>
                    </a:lnR>
                    <a:lnT>
                      <a:noFill/>
                    </a:lnT>
                    <a:lnB>
                      <a:noFill/>
                    </a:lnB>
                  </a:tcPr>
                </a:tc>
                <a:tc>
                  <a:txBody>
                    <a:bodyPr/>
                    <a:lstStyle/>
                    <a:p>
                      <a:pPr algn="ctr" fontAlgn="b"/>
                      <a:r>
                        <a:rPr lang="de-DE" sz="1400" b="0" i="0" u="none" strike="noStrike">
                          <a:solidFill>
                            <a:srgbClr val="000000"/>
                          </a:solidFill>
                          <a:effectLst/>
                          <a:latin typeface="+mj-lt"/>
                        </a:rPr>
                        <a:t>100.00%</a:t>
                      </a:r>
                    </a:p>
                  </a:txBody>
                  <a:tcPr marL="9525" marR="9525" marT="9525" marB="0" anchor="b">
                    <a:lnL>
                      <a:noFill/>
                    </a:lnL>
                    <a:lnR>
                      <a:noFill/>
                    </a:lnR>
                    <a:lnT>
                      <a:noFill/>
                    </a:lnT>
                    <a:lnB>
                      <a:noFill/>
                    </a:lnB>
                  </a:tcPr>
                </a:tc>
              </a:tr>
              <a:tr h="324000">
                <a:tc>
                  <a:txBody>
                    <a:bodyPr/>
                    <a:lstStyle/>
                    <a:p>
                      <a:pPr algn="l" fontAlgn="b"/>
                      <a:r>
                        <a:rPr lang="de-DE" sz="1400" b="0" i="0" u="none" strike="noStrike">
                          <a:solidFill>
                            <a:srgbClr val="000000"/>
                          </a:solidFill>
                          <a:effectLst/>
                          <a:latin typeface="+mj-lt"/>
                        </a:rPr>
                        <a:t>Domestic (% Total Sov Bonds)</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de-DE" sz="1400" b="0" i="0" u="none" strike="noStrike" dirty="0">
                          <a:solidFill>
                            <a:srgbClr val="000000"/>
                          </a:solidFill>
                          <a:effectLst/>
                          <a:latin typeface="+mj-lt"/>
                        </a:rPr>
                        <a:t>154</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mj-lt"/>
                        </a:rPr>
                        <a:t>50.97%</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mj-lt"/>
                        </a:rPr>
                        <a:t>30.57%</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de-DE" sz="1400" b="0" i="0" u="none" strike="noStrike">
                          <a:solidFill>
                            <a:srgbClr val="000000"/>
                          </a:solidFill>
                          <a:effectLst/>
                          <a:latin typeface="+mj-lt"/>
                        </a:rPr>
                        <a:t>0.00%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de-DE" sz="1400" b="0" i="0" u="none" strike="noStrike" dirty="0">
                          <a:solidFill>
                            <a:srgbClr val="000000"/>
                          </a:solidFill>
                          <a:effectLst/>
                          <a:latin typeface="+mj-lt"/>
                        </a:rPr>
                        <a:t>100.00%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9466509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Domestic</a:t>
            </a:r>
            <a:r>
              <a:rPr lang="de-DE" dirty="0" smtClean="0"/>
              <a:t> </a:t>
            </a:r>
            <a:r>
              <a:rPr lang="de-DE" dirty="0" err="1" smtClean="0"/>
              <a:t>Sovereign</a:t>
            </a:r>
            <a:r>
              <a:rPr lang="de-DE" dirty="0" smtClean="0"/>
              <a:t> Bond Holdings (GIPSI Banks)</a:t>
            </a:r>
            <a:endParaRPr lang="de-DE" dirty="0"/>
          </a:p>
        </p:txBody>
      </p:sp>
      <p:graphicFrame>
        <p:nvGraphicFramePr>
          <p:cNvPr id="3" name="Diagramm 2"/>
          <p:cNvGraphicFramePr>
            <a:graphicFrameLocks/>
          </p:cNvGraphicFramePr>
          <p:nvPr>
            <p:extLst>
              <p:ext uri="{D42A27DB-BD31-4B8C-83A1-F6EECF244321}">
                <p14:modId xmlns:p14="http://schemas.microsoft.com/office/powerpoint/2010/main" val="3809466501"/>
              </p:ext>
            </p:extLst>
          </p:nvPr>
        </p:nvGraphicFramePr>
        <p:xfrm>
          <a:off x="1280592" y="1124744"/>
          <a:ext cx="7344816" cy="4536504"/>
        </p:xfrm>
        <a:graphic>
          <a:graphicData uri="http://schemas.openxmlformats.org/drawingml/2006/chart">
            <c:chart xmlns:c="http://schemas.openxmlformats.org/drawingml/2006/chart" xmlns:r="http://schemas.openxmlformats.org/officeDocument/2006/relationships" r:id="rId2"/>
          </a:graphicData>
        </a:graphic>
      </p:graphicFrame>
      <p:sp>
        <p:nvSpPr>
          <p:cNvPr id="4" name="Inhaltsplatzhalter 2"/>
          <p:cNvSpPr txBox="1">
            <a:spLocks/>
          </p:cNvSpPr>
          <p:nvPr/>
        </p:nvSpPr>
        <p:spPr>
          <a:xfrm>
            <a:off x="350838" y="5661248"/>
            <a:ext cx="9283700" cy="1080121"/>
          </a:xfrm>
          <a:prstGeom prst="rect">
            <a:avLst/>
          </a:prstGeom>
        </p:spPr>
        <p:txBody>
          <a:bodyPr/>
          <a:lstStyle>
            <a:lvl1pPr marL="342900" indent="-342900" algn="l" rtl="0" eaLnBrk="0" fontAlgn="base" hangingPunct="0">
              <a:spcBef>
                <a:spcPct val="20000"/>
              </a:spcBef>
              <a:spcAft>
                <a:spcPct val="0"/>
              </a:spcAft>
              <a:buClr>
                <a:srgbClr val="002060"/>
              </a:buClr>
              <a:buFont typeface="Wingdings" pitchFamily="2" charset="2"/>
              <a:buChar char="Ø"/>
              <a:defRPr sz="2000">
                <a:solidFill>
                  <a:srgbClr val="030509"/>
                </a:solidFill>
                <a:latin typeface="+mn-lt"/>
                <a:ea typeface="+mn-ea"/>
                <a:cs typeface="+mn-cs"/>
              </a:defRPr>
            </a:lvl1pPr>
            <a:lvl2pPr marL="742950" indent="-285750" algn="l" rtl="0" eaLnBrk="0" fontAlgn="base" hangingPunct="0">
              <a:spcBef>
                <a:spcPct val="20000"/>
              </a:spcBef>
              <a:spcAft>
                <a:spcPct val="0"/>
              </a:spcAft>
              <a:buClr>
                <a:srgbClr val="002060"/>
              </a:buClr>
              <a:buChar char="–"/>
              <a:defRPr sz="1800">
                <a:solidFill>
                  <a:srgbClr val="030509"/>
                </a:solidFill>
                <a:latin typeface="+mn-lt"/>
              </a:defRPr>
            </a:lvl2pPr>
            <a:lvl3pPr marL="1143000" indent="-228600" algn="l" rtl="0" eaLnBrk="0" fontAlgn="base" hangingPunct="0">
              <a:spcBef>
                <a:spcPct val="20000"/>
              </a:spcBef>
              <a:spcAft>
                <a:spcPct val="0"/>
              </a:spcAft>
              <a:buClr>
                <a:srgbClr val="002060"/>
              </a:buClr>
              <a:buChar char="•"/>
              <a:defRPr sz="1800">
                <a:solidFill>
                  <a:srgbClr val="030509"/>
                </a:solidFill>
                <a:latin typeface="+mn-lt"/>
              </a:defRPr>
            </a:lvl3pPr>
            <a:lvl4pPr marL="1600200" indent="-228600" algn="l" rtl="0" eaLnBrk="0" fontAlgn="base" hangingPunct="0">
              <a:spcBef>
                <a:spcPct val="20000"/>
              </a:spcBef>
              <a:spcAft>
                <a:spcPct val="0"/>
              </a:spcAft>
              <a:buClr>
                <a:srgbClr val="002060"/>
              </a:buClr>
              <a:buChar char="–"/>
              <a:defRPr sz="1600">
                <a:solidFill>
                  <a:srgbClr val="030509"/>
                </a:solidFill>
                <a:latin typeface="+mn-lt"/>
              </a:defRPr>
            </a:lvl4pPr>
            <a:lvl5pPr marL="2057400" indent="-228600" algn="l" rtl="0" eaLnBrk="0" fontAlgn="base" hangingPunct="0">
              <a:spcBef>
                <a:spcPct val="20000"/>
              </a:spcBef>
              <a:spcAft>
                <a:spcPct val="0"/>
              </a:spcAft>
              <a:buChar char="»"/>
              <a:defRPr sz="1400">
                <a:solidFill>
                  <a:srgbClr val="030509"/>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r>
              <a:rPr lang="de-DE" kern="0" dirty="0" err="1" smtClean="0"/>
              <a:t>Particularly</a:t>
            </a:r>
            <a:r>
              <a:rPr lang="de-DE" kern="0" dirty="0" smtClean="0"/>
              <a:t> </a:t>
            </a:r>
            <a:r>
              <a:rPr lang="de-DE" kern="0" dirty="0" err="1" smtClean="0"/>
              <a:t>Spanish</a:t>
            </a:r>
            <a:r>
              <a:rPr lang="de-DE" kern="0" dirty="0" smtClean="0"/>
              <a:t> </a:t>
            </a:r>
            <a:r>
              <a:rPr lang="de-DE" kern="0" dirty="0" err="1" smtClean="0"/>
              <a:t>and</a:t>
            </a:r>
            <a:r>
              <a:rPr lang="de-DE" kern="0" dirty="0" smtClean="0"/>
              <a:t> </a:t>
            </a:r>
            <a:r>
              <a:rPr lang="de-DE" kern="0" dirty="0" err="1" smtClean="0"/>
              <a:t>Italian</a:t>
            </a:r>
            <a:r>
              <a:rPr lang="de-DE" kern="0" dirty="0" smtClean="0"/>
              <a:t> </a:t>
            </a:r>
            <a:r>
              <a:rPr lang="de-DE" kern="0" dirty="0" err="1" smtClean="0"/>
              <a:t>banks</a:t>
            </a:r>
            <a:r>
              <a:rPr lang="de-DE" kern="0" dirty="0" smtClean="0"/>
              <a:t> hold </a:t>
            </a:r>
            <a:r>
              <a:rPr lang="de-DE" kern="0" dirty="0" err="1" smtClean="0"/>
              <a:t>increasingly</a:t>
            </a:r>
            <a:r>
              <a:rPr lang="de-DE" kern="0" dirty="0" smtClean="0"/>
              <a:t> larger </a:t>
            </a:r>
            <a:r>
              <a:rPr lang="de-DE" kern="0" dirty="0" err="1" smtClean="0"/>
              <a:t>portion</a:t>
            </a:r>
            <a:r>
              <a:rPr lang="de-DE" kern="0" dirty="0" smtClean="0"/>
              <a:t> </a:t>
            </a:r>
            <a:r>
              <a:rPr lang="de-DE" kern="0" dirty="0" err="1" smtClean="0"/>
              <a:t>of</a:t>
            </a:r>
            <a:r>
              <a:rPr lang="de-DE" kern="0" dirty="0" smtClean="0"/>
              <a:t> </a:t>
            </a:r>
            <a:r>
              <a:rPr lang="de-DE" kern="0" dirty="0" err="1" smtClean="0"/>
              <a:t>their</a:t>
            </a:r>
            <a:r>
              <a:rPr lang="de-DE" kern="0" dirty="0" smtClean="0"/>
              <a:t> </a:t>
            </a:r>
            <a:r>
              <a:rPr lang="de-DE" kern="0" dirty="0" err="1" smtClean="0"/>
              <a:t>respective</a:t>
            </a:r>
            <a:r>
              <a:rPr lang="de-DE" kern="0" dirty="0" smtClean="0"/>
              <a:t> </a:t>
            </a:r>
            <a:r>
              <a:rPr lang="de-DE" kern="0" dirty="0" err="1" smtClean="0"/>
              <a:t>country‘s</a:t>
            </a:r>
            <a:r>
              <a:rPr lang="de-DE" kern="0" dirty="0" smtClean="0"/>
              <a:t> </a:t>
            </a:r>
            <a:r>
              <a:rPr lang="de-DE" kern="0" dirty="0" err="1" smtClean="0"/>
              <a:t>debt</a:t>
            </a:r>
            <a:r>
              <a:rPr lang="de-DE" kern="0" dirty="0" smtClean="0"/>
              <a:t> in </a:t>
            </a:r>
            <a:r>
              <a:rPr lang="de-DE" kern="0" dirty="0" err="1" smtClean="0"/>
              <a:t>their</a:t>
            </a:r>
            <a:r>
              <a:rPr lang="de-DE" kern="0" dirty="0" smtClean="0"/>
              <a:t> </a:t>
            </a:r>
            <a:r>
              <a:rPr lang="de-DE" kern="0" dirty="0" err="1" smtClean="0"/>
              <a:t>portfolios</a:t>
            </a:r>
            <a:r>
              <a:rPr lang="de-DE" kern="0" dirty="0" smtClean="0"/>
              <a:t>. As </a:t>
            </a:r>
            <a:r>
              <a:rPr lang="de-DE" kern="0" dirty="0" err="1" smtClean="0"/>
              <a:t>of</a:t>
            </a:r>
            <a:r>
              <a:rPr lang="de-DE" kern="0" dirty="0" smtClean="0"/>
              <a:t> 30 June 2013, e.g., </a:t>
            </a:r>
            <a:r>
              <a:rPr lang="de-DE" kern="0" dirty="0" err="1" smtClean="0"/>
              <a:t>Spanish</a:t>
            </a:r>
            <a:r>
              <a:rPr lang="de-DE" kern="0" dirty="0" smtClean="0"/>
              <a:t> </a:t>
            </a:r>
            <a:r>
              <a:rPr lang="de-DE" kern="0" dirty="0" err="1" smtClean="0"/>
              <a:t>banks</a:t>
            </a:r>
            <a:r>
              <a:rPr lang="de-DE" kern="0" dirty="0" smtClean="0"/>
              <a:t> hold 33% </a:t>
            </a:r>
            <a:r>
              <a:rPr lang="de-DE" kern="0" dirty="0" err="1" smtClean="0"/>
              <a:t>of</a:t>
            </a:r>
            <a:r>
              <a:rPr lang="de-DE" kern="0" dirty="0" smtClean="0"/>
              <a:t> total </a:t>
            </a:r>
            <a:r>
              <a:rPr lang="de-DE" kern="0" dirty="0" err="1" smtClean="0"/>
              <a:t>Spanish</a:t>
            </a:r>
            <a:r>
              <a:rPr lang="de-DE" kern="0" dirty="0" smtClean="0"/>
              <a:t> </a:t>
            </a:r>
            <a:r>
              <a:rPr lang="de-DE" kern="0" dirty="0" err="1" smtClean="0"/>
              <a:t>goverment</a:t>
            </a:r>
            <a:r>
              <a:rPr lang="de-DE" kern="0" dirty="0" smtClean="0"/>
              <a:t> </a:t>
            </a:r>
            <a:r>
              <a:rPr lang="de-DE" kern="0" dirty="0" err="1" smtClean="0"/>
              <a:t>debt</a:t>
            </a:r>
            <a:r>
              <a:rPr lang="de-DE" kern="0" dirty="0" smtClean="0"/>
              <a:t>.</a:t>
            </a:r>
            <a:endParaRPr lang="de-DE" kern="0" dirty="0"/>
          </a:p>
        </p:txBody>
      </p:sp>
      <p:sp>
        <p:nvSpPr>
          <p:cNvPr id="5" name="Textfeld 4"/>
          <p:cNvSpPr txBox="1"/>
          <p:nvPr/>
        </p:nvSpPr>
        <p:spPr>
          <a:xfrm>
            <a:off x="200472" y="6577607"/>
            <a:ext cx="7200800" cy="307777"/>
          </a:xfrm>
          <a:prstGeom prst="rect">
            <a:avLst/>
          </a:prstGeom>
          <a:noFill/>
        </p:spPr>
        <p:txBody>
          <a:bodyPr wrap="square" rtlCol="0">
            <a:spAutoFit/>
          </a:bodyPr>
          <a:lstStyle/>
          <a:p>
            <a:r>
              <a:rPr lang="de-DE" sz="1400" dirty="0" smtClean="0"/>
              <a:t>Source: ECB</a:t>
            </a:r>
            <a:endParaRPr lang="de-DE" sz="1400" dirty="0"/>
          </a:p>
        </p:txBody>
      </p:sp>
    </p:spTree>
    <p:extLst>
      <p:ext uri="{BB962C8B-B14F-4D97-AF65-F5344CB8AC3E}">
        <p14:creationId xmlns:p14="http://schemas.microsoft.com/office/powerpoint/2010/main" val="14997687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Peripheral</a:t>
            </a:r>
            <a:r>
              <a:rPr lang="de-DE" dirty="0" smtClean="0"/>
              <a:t> </a:t>
            </a:r>
            <a:r>
              <a:rPr lang="de-DE" dirty="0" err="1" smtClean="0"/>
              <a:t>Sovereign</a:t>
            </a:r>
            <a:r>
              <a:rPr lang="de-DE" dirty="0" smtClean="0"/>
              <a:t> </a:t>
            </a:r>
            <a:r>
              <a:rPr lang="de-DE" dirty="0" err="1" smtClean="0"/>
              <a:t>Debt</a:t>
            </a:r>
            <a:r>
              <a:rPr lang="de-DE" dirty="0" smtClean="0"/>
              <a:t> Held </a:t>
            </a:r>
            <a:r>
              <a:rPr lang="de-DE" dirty="0" err="1" smtClean="0"/>
              <a:t>by</a:t>
            </a:r>
            <a:r>
              <a:rPr lang="de-DE" dirty="0" smtClean="0"/>
              <a:t> Non-GIPSI Banks</a:t>
            </a:r>
            <a:endParaRPr lang="de-DE" dirty="0"/>
          </a:p>
        </p:txBody>
      </p:sp>
      <p:graphicFrame>
        <p:nvGraphicFramePr>
          <p:cNvPr id="3" name="Diagramm 2"/>
          <p:cNvGraphicFramePr>
            <a:graphicFrameLocks/>
          </p:cNvGraphicFramePr>
          <p:nvPr>
            <p:extLst>
              <p:ext uri="{D42A27DB-BD31-4B8C-83A1-F6EECF244321}">
                <p14:modId xmlns:p14="http://schemas.microsoft.com/office/powerpoint/2010/main" val="1919086925"/>
              </p:ext>
            </p:extLst>
          </p:nvPr>
        </p:nvGraphicFramePr>
        <p:xfrm>
          <a:off x="1280592" y="1268760"/>
          <a:ext cx="7416824" cy="4608512"/>
        </p:xfrm>
        <a:graphic>
          <a:graphicData uri="http://schemas.openxmlformats.org/drawingml/2006/chart">
            <c:chart xmlns:c="http://schemas.openxmlformats.org/drawingml/2006/chart" xmlns:r="http://schemas.openxmlformats.org/officeDocument/2006/relationships" r:id="rId2"/>
          </a:graphicData>
        </a:graphic>
      </p:graphicFrame>
      <p:sp>
        <p:nvSpPr>
          <p:cNvPr id="4" name="Inhaltsplatzhalter 2"/>
          <p:cNvSpPr txBox="1">
            <a:spLocks/>
          </p:cNvSpPr>
          <p:nvPr/>
        </p:nvSpPr>
        <p:spPr>
          <a:xfrm>
            <a:off x="350838" y="5805263"/>
            <a:ext cx="9283700" cy="648073"/>
          </a:xfrm>
          <a:prstGeom prst="rect">
            <a:avLst/>
          </a:prstGeom>
        </p:spPr>
        <p:txBody>
          <a:bodyPr/>
          <a:lstStyle>
            <a:lvl1pPr marL="342900" indent="-342900" algn="l" rtl="0" eaLnBrk="0" fontAlgn="base" hangingPunct="0">
              <a:spcBef>
                <a:spcPct val="20000"/>
              </a:spcBef>
              <a:spcAft>
                <a:spcPct val="0"/>
              </a:spcAft>
              <a:buClr>
                <a:srgbClr val="002060"/>
              </a:buClr>
              <a:buFont typeface="Wingdings" pitchFamily="2" charset="2"/>
              <a:buChar char="Ø"/>
              <a:defRPr sz="2000">
                <a:solidFill>
                  <a:srgbClr val="030509"/>
                </a:solidFill>
                <a:latin typeface="+mn-lt"/>
                <a:ea typeface="+mn-ea"/>
                <a:cs typeface="+mn-cs"/>
              </a:defRPr>
            </a:lvl1pPr>
            <a:lvl2pPr marL="742950" indent="-285750" algn="l" rtl="0" eaLnBrk="0" fontAlgn="base" hangingPunct="0">
              <a:spcBef>
                <a:spcPct val="20000"/>
              </a:spcBef>
              <a:spcAft>
                <a:spcPct val="0"/>
              </a:spcAft>
              <a:buClr>
                <a:srgbClr val="002060"/>
              </a:buClr>
              <a:buChar char="–"/>
              <a:defRPr sz="1800">
                <a:solidFill>
                  <a:srgbClr val="030509"/>
                </a:solidFill>
                <a:latin typeface="+mn-lt"/>
              </a:defRPr>
            </a:lvl2pPr>
            <a:lvl3pPr marL="1143000" indent="-228600" algn="l" rtl="0" eaLnBrk="0" fontAlgn="base" hangingPunct="0">
              <a:spcBef>
                <a:spcPct val="20000"/>
              </a:spcBef>
              <a:spcAft>
                <a:spcPct val="0"/>
              </a:spcAft>
              <a:buClr>
                <a:srgbClr val="002060"/>
              </a:buClr>
              <a:buChar char="•"/>
              <a:defRPr sz="1800">
                <a:solidFill>
                  <a:srgbClr val="030509"/>
                </a:solidFill>
                <a:latin typeface="+mn-lt"/>
              </a:defRPr>
            </a:lvl3pPr>
            <a:lvl4pPr marL="1600200" indent="-228600" algn="l" rtl="0" eaLnBrk="0" fontAlgn="base" hangingPunct="0">
              <a:spcBef>
                <a:spcPct val="20000"/>
              </a:spcBef>
              <a:spcAft>
                <a:spcPct val="0"/>
              </a:spcAft>
              <a:buClr>
                <a:srgbClr val="002060"/>
              </a:buClr>
              <a:buChar char="–"/>
              <a:defRPr sz="1600">
                <a:solidFill>
                  <a:srgbClr val="030509"/>
                </a:solidFill>
                <a:latin typeface="+mn-lt"/>
              </a:defRPr>
            </a:lvl4pPr>
            <a:lvl5pPr marL="2057400" indent="-228600" algn="l" rtl="0" eaLnBrk="0" fontAlgn="base" hangingPunct="0">
              <a:spcBef>
                <a:spcPct val="20000"/>
              </a:spcBef>
              <a:spcAft>
                <a:spcPct val="0"/>
              </a:spcAft>
              <a:buChar char="»"/>
              <a:defRPr sz="1400">
                <a:solidFill>
                  <a:srgbClr val="030509"/>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r>
              <a:rPr lang="de-DE" kern="0" dirty="0" err="1" smtClean="0"/>
              <a:t>Similar</a:t>
            </a:r>
            <a:r>
              <a:rPr lang="de-DE" kern="0" dirty="0" smtClean="0"/>
              <a:t> </a:t>
            </a:r>
            <a:r>
              <a:rPr lang="de-DE" kern="0" dirty="0" err="1" smtClean="0"/>
              <a:t>to</a:t>
            </a:r>
            <a:r>
              <a:rPr lang="de-DE" kern="0" dirty="0" smtClean="0"/>
              <a:t> </a:t>
            </a:r>
            <a:r>
              <a:rPr lang="de-DE" kern="0" dirty="0" err="1" smtClean="0"/>
              <a:t>our</a:t>
            </a:r>
            <a:r>
              <a:rPr lang="de-DE" kern="0" dirty="0" smtClean="0"/>
              <a:t> </a:t>
            </a:r>
            <a:r>
              <a:rPr lang="de-DE" kern="0" dirty="0" err="1" smtClean="0"/>
              <a:t>data</a:t>
            </a:r>
            <a:r>
              <a:rPr lang="de-DE" kern="0" dirty="0" smtClean="0"/>
              <a:t>, </a:t>
            </a:r>
            <a:r>
              <a:rPr lang="de-DE" kern="0" dirty="0" err="1" smtClean="0"/>
              <a:t>we</a:t>
            </a:r>
            <a:r>
              <a:rPr lang="de-DE" kern="0" dirty="0" smtClean="0"/>
              <a:t> </a:t>
            </a:r>
            <a:r>
              <a:rPr lang="de-DE" kern="0" dirty="0" err="1" smtClean="0"/>
              <a:t>observe</a:t>
            </a:r>
            <a:r>
              <a:rPr lang="de-DE" kern="0" dirty="0" smtClean="0"/>
              <a:t> an </a:t>
            </a:r>
            <a:r>
              <a:rPr lang="de-DE" kern="0" dirty="0" err="1" smtClean="0"/>
              <a:t>increase</a:t>
            </a:r>
            <a:r>
              <a:rPr lang="de-DE" kern="0" dirty="0" smtClean="0"/>
              <a:t> in </a:t>
            </a:r>
            <a:r>
              <a:rPr lang="de-DE" kern="0" dirty="0" err="1" smtClean="0"/>
              <a:t>Italian</a:t>
            </a:r>
            <a:r>
              <a:rPr lang="de-DE" kern="0" dirty="0" smtClean="0"/>
              <a:t> </a:t>
            </a:r>
            <a:r>
              <a:rPr lang="de-DE" kern="0" dirty="0" err="1" smtClean="0"/>
              <a:t>and</a:t>
            </a:r>
            <a:r>
              <a:rPr lang="de-DE" kern="0" dirty="0" smtClean="0"/>
              <a:t> </a:t>
            </a:r>
            <a:r>
              <a:rPr lang="de-DE" kern="0" dirty="0" err="1" smtClean="0"/>
              <a:t>Spanish</a:t>
            </a:r>
            <a:r>
              <a:rPr lang="de-DE" kern="0" dirty="0" smtClean="0"/>
              <a:t> </a:t>
            </a:r>
            <a:r>
              <a:rPr lang="de-DE" kern="0" dirty="0" err="1" smtClean="0"/>
              <a:t>sovereign</a:t>
            </a:r>
            <a:r>
              <a:rPr lang="de-DE" kern="0" dirty="0" smtClean="0"/>
              <a:t> </a:t>
            </a:r>
            <a:r>
              <a:rPr lang="de-DE" kern="0" dirty="0" err="1" smtClean="0"/>
              <a:t>bond</a:t>
            </a:r>
            <a:r>
              <a:rPr lang="de-DE" kern="0" dirty="0" smtClean="0"/>
              <a:t> </a:t>
            </a:r>
            <a:r>
              <a:rPr lang="de-DE" kern="0" dirty="0" err="1" smtClean="0"/>
              <a:t>holdings</a:t>
            </a:r>
            <a:r>
              <a:rPr lang="de-DE" kern="0" dirty="0" smtClean="0"/>
              <a:t> </a:t>
            </a:r>
            <a:r>
              <a:rPr lang="de-DE" kern="0" dirty="0" err="1" smtClean="0"/>
              <a:t>by</a:t>
            </a:r>
            <a:r>
              <a:rPr lang="de-DE" kern="0" dirty="0" smtClean="0"/>
              <a:t> non-GIPSI </a:t>
            </a:r>
            <a:r>
              <a:rPr lang="de-DE" kern="0" dirty="0" err="1" smtClean="0"/>
              <a:t>banks</a:t>
            </a:r>
            <a:r>
              <a:rPr lang="de-DE" kern="0" dirty="0" smtClean="0"/>
              <a:t> </a:t>
            </a:r>
            <a:r>
              <a:rPr lang="de-DE" kern="0" dirty="0" err="1" smtClean="0"/>
              <a:t>even</a:t>
            </a:r>
            <a:r>
              <a:rPr lang="de-DE" kern="0" dirty="0" smtClean="0"/>
              <a:t> </a:t>
            </a:r>
            <a:r>
              <a:rPr lang="de-DE" kern="0" dirty="0" err="1" smtClean="0"/>
              <a:t>until</a:t>
            </a:r>
            <a:r>
              <a:rPr lang="de-DE" kern="0" dirty="0" smtClean="0"/>
              <a:t> 2nd </a:t>
            </a:r>
            <a:r>
              <a:rPr lang="de-DE" kern="0" dirty="0" err="1" smtClean="0"/>
              <a:t>quarter</a:t>
            </a:r>
            <a:r>
              <a:rPr lang="de-DE" kern="0" dirty="0" smtClean="0"/>
              <a:t> </a:t>
            </a:r>
            <a:r>
              <a:rPr lang="de-DE" kern="0" dirty="0" err="1" smtClean="0"/>
              <a:t>of</a:t>
            </a:r>
            <a:r>
              <a:rPr lang="de-DE" kern="0" dirty="0" smtClean="0"/>
              <a:t> 2011.</a:t>
            </a:r>
            <a:endParaRPr lang="de-DE" kern="0" dirty="0"/>
          </a:p>
        </p:txBody>
      </p:sp>
      <p:sp>
        <p:nvSpPr>
          <p:cNvPr id="5" name="Textfeld 4"/>
          <p:cNvSpPr txBox="1"/>
          <p:nvPr/>
        </p:nvSpPr>
        <p:spPr>
          <a:xfrm>
            <a:off x="200472" y="6577607"/>
            <a:ext cx="7200800" cy="307777"/>
          </a:xfrm>
          <a:prstGeom prst="rect">
            <a:avLst/>
          </a:prstGeom>
          <a:noFill/>
        </p:spPr>
        <p:txBody>
          <a:bodyPr wrap="square" rtlCol="0">
            <a:spAutoFit/>
          </a:bodyPr>
          <a:lstStyle/>
          <a:p>
            <a:r>
              <a:rPr lang="de-DE" sz="1400" dirty="0" smtClean="0"/>
              <a:t>Source: BIS</a:t>
            </a:r>
            <a:endParaRPr lang="de-DE" sz="1400" dirty="0"/>
          </a:p>
        </p:txBody>
      </p:sp>
    </p:spTree>
    <p:extLst>
      <p:ext uri="{BB962C8B-B14F-4D97-AF65-F5344CB8AC3E}">
        <p14:creationId xmlns:p14="http://schemas.microsoft.com/office/powerpoint/2010/main" val="344144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0838" y="260648"/>
            <a:ext cx="9354690" cy="503237"/>
          </a:xfrm>
        </p:spPr>
        <p:txBody>
          <a:bodyPr/>
          <a:lstStyle/>
          <a:p>
            <a:r>
              <a:rPr lang="de-DE" dirty="0" err="1" smtClean="0"/>
              <a:t>Profitability</a:t>
            </a:r>
            <a:r>
              <a:rPr lang="de-DE" dirty="0" smtClean="0"/>
              <a:t> </a:t>
            </a:r>
            <a:r>
              <a:rPr lang="de-DE" dirty="0" err="1" smtClean="0"/>
              <a:t>of</a:t>
            </a:r>
            <a:r>
              <a:rPr lang="de-DE" dirty="0" smtClean="0"/>
              <a:t> Carry Trade </a:t>
            </a:r>
            <a:r>
              <a:rPr lang="de-DE" dirty="0" err="1" smtClean="0"/>
              <a:t>with</a:t>
            </a:r>
            <a:r>
              <a:rPr lang="de-DE" dirty="0" smtClean="0"/>
              <a:t> </a:t>
            </a:r>
            <a:r>
              <a:rPr lang="de-DE" dirty="0" err="1" smtClean="0"/>
              <a:t>Italian</a:t>
            </a:r>
            <a:r>
              <a:rPr lang="de-DE" dirty="0" smtClean="0"/>
              <a:t> </a:t>
            </a:r>
            <a:r>
              <a:rPr lang="de-DE" dirty="0" err="1" smtClean="0"/>
              <a:t>Sovereign</a:t>
            </a:r>
            <a:r>
              <a:rPr lang="de-DE" dirty="0" smtClean="0"/>
              <a:t> </a:t>
            </a:r>
            <a:r>
              <a:rPr lang="de-DE" dirty="0" err="1" smtClean="0"/>
              <a:t>Debt</a:t>
            </a:r>
            <a:endParaRPr lang="de-DE" dirty="0"/>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6576" y="918314"/>
            <a:ext cx="7851323" cy="5704477"/>
          </a:xfrm>
          <a:prstGeom prst="rect">
            <a:avLst/>
          </a:prstGeom>
        </p:spPr>
      </p:pic>
    </p:spTree>
    <p:extLst>
      <p:ext uri="{BB962C8B-B14F-4D97-AF65-F5344CB8AC3E}">
        <p14:creationId xmlns:p14="http://schemas.microsoft.com/office/powerpoint/2010/main" val="5679232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Cross-</a:t>
            </a:r>
            <a:r>
              <a:rPr lang="de-DE" dirty="0" err="1" smtClean="0"/>
              <a:t>Border</a:t>
            </a:r>
            <a:r>
              <a:rPr lang="de-DE" dirty="0" smtClean="0"/>
              <a:t> Real </a:t>
            </a:r>
            <a:r>
              <a:rPr lang="de-DE" dirty="0" err="1" smtClean="0"/>
              <a:t>Sector</a:t>
            </a:r>
            <a:r>
              <a:rPr lang="de-DE" dirty="0" smtClean="0"/>
              <a:t> </a:t>
            </a:r>
            <a:r>
              <a:rPr lang="de-DE" dirty="0" err="1" smtClean="0"/>
              <a:t>Exposures</a:t>
            </a:r>
            <a:endParaRPr lang="de-DE" dirty="0"/>
          </a:p>
        </p:txBody>
      </p:sp>
      <p:sp>
        <p:nvSpPr>
          <p:cNvPr id="3" name="Inhaltsplatzhalter 2"/>
          <p:cNvSpPr>
            <a:spLocks noGrp="1"/>
          </p:cNvSpPr>
          <p:nvPr>
            <p:ph idx="1"/>
          </p:nvPr>
        </p:nvSpPr>
        <p:spPr/>
        <p:txBody>
          <a:bodyPr/>
          <a:lstStyle/>
          <a:p>
            <a:r>
              <a:rPr lang="en-US" dirty="0"/>
              <a:t>One could argue that our factor loadings reflect cross-border investments of internationally active banks rather than exposure to sovereign debt. </a:t>
            </a:r>
            <a:endParaRPr lang="en-US" dirty="0" smtClean="0"/>
          </a:p>
          <a:p>
            <a:endParaRPr lang="en-US" dirty="0"/>
          </a:p>
          <a:p>
            <a:r>
              <a:rPr lang="en-US" dirty="0" smtClean="0"/>
              <a:t>We </a:t>
            </a:r>
            <a:r>
              <a:rPr lang="en-US" dirty="0"/>
              <a:t>obtain detailed information about banks’ cross-border real sector </a:t>
            </a:r>
            <a:r>
              <a:rPr lang="en-US" dirty="0" smtClean="0"/>
              <a:t>investments </a:t>
            </a:r>
            <a:r>
              <a:rPr lang="en-US" dirty="0"/>
              <a:t>as of Dec 31</a:t>
            </a:r>
            <a:r>
              <a:rPr lang="en-US" baseline="30000" dirty="0"/>
              <a:t>st</a:t>
            </a:r>
            <a:r>
              <a:rPr lang="en-US" dirty="0"/>
              <a:t>, 2010 from the EBA that has been disclosed in the context of the second stress test in July 2011. </a:t>
            </a:r>
            <a:endParaRPr lang="en-US" dirty="0" smtClean="0"/>
          </a:p>
          <a:p>
            <a:endParaRPr lang="en-US" dirty="0"/>
          </a:p>
          <a:p>
            <a:r>
              <a:rPr lang="en-US" dirty="0" smtClean="0"/>
              <a:t>We </a:t>
            </a:r>
            <a:r>
              <a:rPr lang="en-US" dirty="0"/>
              <a:t>construct a new variable </a:t>
            </a:r>
            <a:r>
              <a:rPr lang="en-US" i="1" dirty="0" err="1" smtClean="0"/>
              <a:t>Real</a:t>
            </a:r>
            <a:r>
              <a:rPr lang="en-US" i="1" baseline="-25000" dirty="0" err="1" smtClean="0"/>
              <a:t>GIPSI</a:t>
            </a:r>
            <a:r>
              <a:rPr lang="en-US" i="1" dirty="0" smtClean="0"/>
              <a:t>/Assets</a:t>
            </a:r>
            <a:r>
              <a:rPr lang="en-US" dirty="0" smtClean="0"/>
              <a:t> </a:t>
            </a:r>
            <a:r>
              <a:rPr lang="en-US" dirty="0"/>
              <a:t>which is the sum of each bank’s exposure to firms, the retail sector (including retail real estate) and commercial real estate scaled by total assets. </a:t>
            </a:r>
          </a:p>
          <a:p>
            <a:pPr lvl="1"/>
            <a:r>
              <a:rPr lang="en-US" dirty="0" smtClean="0"/>
              <a:t>Real </a:t>
            </a:r>
            <a:r>
              <a:rPr lang="en-US" dirty="0"/>
              <a:t>sector exposures to Spain </a:t>
            </a:r>
            <a:r>
              <a:rPr lang="en-US" dirty="0" smtClean="0"/>
              <a:t>is constructed </a:t>
            </a:r>
            <a:r>
              <a:rPr lang="en-US" dirty="0"/>
              <a:t>accordingly. </a:t>
            </a:r>
            <a:endParaRPr lang="en-US" dirty="0" smtClean="0"/>
          </a:p>
          <a:p>
            <a:pPr lvl="1"/>
            <a:endParaRPr lang="en-US" dirty="0"/>
          </a:p>
          <a:p>
            <a:r>
              <a:rPr lang="en-US" dirty="0" smtClean="0"/>
              <a:t>Table </a:t>
            </a:r>
            <a:r>
              <a:rPr lang="en-US" dirty="0"/>
              <a:t>7 reports the results of regressions of our factor loadings estimated 60 days before and after 31 Dec 2010 on real sector and sovereign exposure. </a:t>
            </a:r>
            <a:endParaRPr lang="de-DE" dirty="0"/>
          </a:p>
        </p:txBody>
      </p:sp>
    </p:spTree>
    <p:extLst>
      <p:ext uri="{BB962C8B-B14F-4D97-AF65-F5344CB8AC3E}">
        <p14:creationId xmlns:p14="http://schemas.microsoft.com/office/powerpoint/2010/main" val="2829787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Table 8. </a:t>
            </a:r>
            <a:r>
              <a:rPr lang="en-US" dirty="0"/>
              <a:t>Non-Sovereign Cross-Border Exposure of </a:t>
            </a:r>
            <a:r>
              <a:rPr lang="en-US" dirty="0" smtClean="0"/>
              <a:t>Banks</a:t>
            </a:r>
            <a:endParaRPr lang="de-DE" dirty="0"/>
          </a:p>
        </p:txBody>
      </p:sp>
      <p:sp>
        <p:nvSpPr>
          <p:cNvPr id="6" name="Ellipse 2"/>
          <p:cNvSpPr/>
          <p:nvPr/>
        </p:nvSpPr>
        <p:spPr>
          <a:xfrm>
            <a:off x="8193360" y="2204864"/>
            <a:ext cx="1080120" cy="1800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7" name="Rechteck 6"/>
              <p:cNvSpPr/>
              <p:nvPr/>
            </p:nvSpPr>
            <p:spPr>
              <a:xfrm>
                <a:off x="1136576" y="1196752"/>
                <a:ext cx="8568952" cy="68627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a:rPr>
                          </m:ctrlPr>
                        </m:sSubPr>
                        <m:e>
                          <m:acc>
                            <m:accPr>
                              <m:chr m:val="̂"/>
                              <m:ctrlPr>
                                <a:rPr lang="de-DE" i="1">
                                  <a:latin typeface="Cambria Math"/>
                                </a:rPr>
                              </m:ctrlPr>
                            </m:accPr>
                            <m:e>
                              <m:r>
                                <a:rPr lang="en-US" i="1">
                                  <a:latin typeface="Cambria Math"/>
                                </a:rPr>
                                <m:t>𝛽</m:t>
                              </m:r>
                            </m:e>
                          </m:acc>
                        </m:e>
                        <m:sub>
                          <m:r>
                            <a:rPr lang="de-DE" i="1">
                              <a:latin typeface="Cambria Math"/>
                            </a:rPr>
                            <m:t>𝐺𝐼𝑃𝑆𝐼</m:t>
                          </m:r>
                          <m:r>
                            <a:rPr lang="de-DE" i="1">
                              <a:latin typeface="Cambria Math"/>
                            </a:rPr>
                            <m:t>.</m:t>
                          </m:r>
                          <m:r>
                            <a:rPr lang="de-DE" i="1">
                              <a:latin typeface="Cambria Math"/>
                            </a:rPr>
                            <m:t>𝑖</m:t>
                          </m:r>
                          <m:r>
                            <a:rPr lang="de-DE" i="1">
                              <a:latin typeface="Cambria Math"/>
                            </a:rPr>
                            <m:t>,</m:t>
                          </m:r>
                          <m:r>
                            <a:rPr lang="de-DE" i="1">
                              <a:latin typeface="Cambria Math"/>
                            </a:rPr>
                            <m:t>𝑡</m:t>
                          </m:r>
                        </m:sub>
                      </m:sSub>
                      <m:r>
                        <a:rPr lang="de-DE" i="1">
                          <a:latin typeface="Cambria Math"/>
                        </a:rPr>
                        <m:t>= </m:t>
                      </m:r>
                      <m:sSub>
                        <m:sSubPr>
                          <m:ctrlPr>
                            <a:rPr lang="de-DE" i="1">
                              <a:latin typeface="Cambria Math"/>
                            </a:rPr>
                          </m:ctrlPr>
                        </m:sSubPr>
                        <m:e>
                          <m:r>
                            <a:rPr lang="en-US" i="1">
                              <a:latin typeface="Cambria Math"/>
                            </a:rPr>
                            <m:t>𝛼</m:t>
                          </m:r>
                        </m:e>
                        <m:sub>
                          <m:r>
                            <a:rPr lang="de-DE" i="1">
                              <a:latin typeface="Cambria Math"/>
                            </a:rPr>
                            <m:t>0</m:t>
                          </m:r>
                        </m:sub>
                      </m:sSub>
                      <m:r>
                        <a:rPr lang="de-DE" i="1">
                          <a:latin typeface="Cambria Math"/>
                        </a:rPr>
                        <m:t>+</m:t>
                      </m:r>
                      <m:sSub>
                        <m:sSubPr>
                          <m:ctrlPr>
                            <a:rPr lang="de-DE" i="1">
                              <a:latin typeface="Cambria Math"/>
                            </a:rPr>
                          </m:ctrlPr>
                        </m:sSubPr>
                        <m:e>
                          <m:r>
                            <a:rPr lang="en-US" i="1">
                              <a:latin typeface="Cambria Math"/>
                            </a:rPr>
                            <m:t>𝛼</m:t>
                          </m:r>
                        </m:e>
                        <m:sub>
                          <m:r>
                            <a:rPr lang="de-DE" i="1">
                              <a:latin typeface="Cambria Math"/>
                            </a:rPr>
                            <m:t>1</m:t>
                          </m:r>
                        </m:sub>
                      </m:sSub>
                      <m:f>
                        <m:fPr>
                          <m:ctrlPr>
                            <a:rPr lang="de-DE" i="1">
                              <a:latin typeface="Cambria Math"/>
                            </a:rPr>
                          </m:ctrlPr>
                        </m:fPr>
                        <m:num>
                          <m:sSub>
                            <m:sSubPr>
                              <m:ctrlPr>
                                <a:rPr lang="de-DE" i="1">
                                  <a:latin typeface="Cambria Math"/>
                                </a:rPr>
                              </m:ctrlPr>
                            </m:sSubPr>
                            <m:e>
                              <m:r>
                                <a:rPr lang="en-US" i="1">
                                  <a:latin typeface="Cambria Math"/>
                                </a:rPr>
                                <m:t>𝑅𝑒𝑎𝑙</m:t>
                              </m:r>
                            </m:e>
                            <m:sub>
                              <m:r>
                                <a:rPr lang="en-US" i="1">
                                  <a:latin typeface="Cambria Math"/>
                                </a:rPr>
                                <m:t>𝐺𝐼𝑃𝑆𝐼</m:t>
                              </m:r>
                              <m:r>
                                <a:rPr lang="en-US" i="1">
                                  <a:latin typeface="Cambria Math"/>
                                </a:rPr>
                                <m:t>,</m:t>
                              </m:r>
                              <m:r>
                                <a:rPr lang="en-US" i="1">
                                  <a:latin typeface="Cambria Math"/>
                                </a:rPr>
                                <m:t>𝑖</m:t>
                              </m:r>
                              <m:r>
                                <a:rPr lang="de-DE" i="1">
                                  <a:latin typeface="Cambria Math"/>
                                </a:rPr>
                                <m:t>,</m:t>
                              </m:r>
                              <m:r>
                                <a:rPr lang="en-US" i="1">
                                  <a:latin typeface="Cambria Math"/>
                                </a:rPr>
                                <m:t>𝑡</m:t>
                              </m:r>
                            </m:sub>
                          </m:sSub>
                        </m:num>
                        <m:den>
                          <m:sSub>
                            <m:sSubPr>
                              <m:ctrlPr>
                                <a:rPr lang="de-DE" i="1">
                                  <a:latin typeface="Cambria Math"/>
                                </a:rPr>
                              </m:ctrlPr>
                            </m:sSubPr>
                            <m:e>
                              <m:r>
                                <a:rPr lang="de-DE" b="0" i="1" smtClean="0">
                                  <a:latin typeface="Cambria Math"/>
                                </a:rPr>
                                <m:t>𝐴𝑠𝑠𝑒𝑡𝑠</m:t>
                              </m:r>
                            </m:e>
                            <m:sub>
                              <m:r>
                                <a:rPr lang="en-US" i="1">
                                  <a:latin typeface="Cambria Math"/>
                                </a:rPr>
                                <m:t>𝑖</m:t>
                              </m:r>
                              <m:r>
                                <a:rPr lang="de-DE" i="1">
                                  <a:latin typeface="Cambria Math"/>
                                </a:rPr>
                                <m:t>,</m:t>
                              </m:r>
                              <m:r>
                                <a:rPr lang="en-US" i="1">
                                  <a:latin typeface="Cambria Math"/>
                                </a:rPr>
                                <m:t>𝑡</m:t>
                              </m:r>
                              <m:r>
                                <a:rPr lang="de-DE" i="1">
                                  <a:latin typeface="Cambria Math"/>
                                </a:rPr>
                                <m:t>−1</m:t>
                              </m:r>
                            </m:sub>
                          </m:sSub>
                        </m:den>
                      </m:f>
                      <m:r>
                        <a:rPr lang="de-DE" i="1">
                          <a:latin typeface="Cambria Math"/>
                        </a:rPr>
                        <m:t>+</m:t>
                      </m:r>
                      <m:sSub>
                        <m:sSubPr>
                          <m:ctrlPr>
                            <a:rPr lang="de-DE" i="1">
                              <a:latin typeface="Cambria Math"/>
                            </a:rPr>
                          </m:ctrlPr>
                        </m:sSubPr>
                        <m:e>
                          <m:r>
                            <a:rPr lang="en-US" i="1">
                              <a:latin typeface="Cambria Math"/>
                            </a:rPr>
                            <m:t>𝛼</m:t>
                          </m:r>
                        </m:e>
                        <m:sub>
                          <m:r>
                            <a:rPr lang="en-US" i="1">
                              <a:latin typeface="Cambria Math"/>
                            </a:rPr>
                            <m:t>2</m:t>
                          </m:r>
                        </m:sub>
                      </m:sSub>
                      <m:f>
                        <m:fPr>
                          <m:ctrlPr>
                            <a:rPr lang="de-DE" i="1">
                              <a:latin typeface="Cambria Math"/>
                            </a:rPr>
                          </m:ctrlPr>
                        </m:fPr>
                        <m:num>
                          <m:sSub>
                            <m:sSubPr>
                              <m:ctrlPr>
                                <a:rPr lang="de-DE" i="1">
                                  <a:latin typeface="Cambria Math"/>
                                </a:rPr>
                              </m:ctrlPr>
                            </m:sSubPr>
                            <m:e>
                              <m:r>
                                <a:rPr lang="en-US" i="1">
                                  <a:latin typeface="Cambria Math"/>
                                </a:rPr>
                                <m:t>𝐻𝑜𝑙𝑑𝑖𝑛𝑔𝑠</m:t>
                              </m:r>
                            </m:e>
                            <m:sub>
                              <m:r>
                                <a:rPr lang="en-US" i="1">
                                  <a:latin typeface="Cambria Math"/>
                                </a:rPr>
                                <m:t>𝐺𝐼𝑃𝑆𝐼</m:t>
                              </m:r>
                              <m:r>
                                <a:rPr lang="en-US" i="1">
                                  <a:latin typeface="Cambria Math"/>
                                </a:rPr>
                                <m:t>,</m:t>
                              </m:r>
                              <m:r>
                                <a:rPr lang="en-US" i="1">
                                  <a:latin typeface="Cambria Math"/>
                                </a:rPr>
                                <m:t>𝑖</m:t>
                              </m:r>
                              <m:r>
                                <a:rPr lang="de-DE" i="1">
                                  <a:latin typeface="Cambria Math"/>
                                </a:rPr>
                                <m:t>,</m:t>
                              </m:r>
                              <m:r>
                                <a:rPr lang="en-US" i="1">
                                  <a:latin typeface="Cambria Math"/>
                                </a:rPr>
                                <m:t>𝑡</m:t>
                              </m:r>
                            </m:sub>
                          </m:sSub>
                        </m:num>
                        <m:den>
                          <m:sSub>
                            <m:sSubPr>
                              <m:ctrlPr>
                                <a:rPr lang="de-DE" i="1">
                                  <a:latin typeface="Cambria Math"/>
                                </a:rPr>
                              </m:ctrlPr>
                            </m:sSubPr>
                            <m:e>
                              <m:r>
                                <a:rPr lang="de-DE" b="0" i="1" smtClean="0">
                                  <a:latin typeface="Cambria Math"/>
                                </a:rPr>
                                <m:t>𝐴𝑠𝑠𝑒𝑡𝑠</m:t>
                              </m:r>
                            </m:e>
                            <m:sub>
                              <m:r>
                                <a:rPr lang="en-US" i="1">
                                  <a:latin typeface="Cambria Math"/>
                                </a:rPr>
                                <m:t>𝑖</m:t>
                              </m:r>
                              <m:r>
                                <a:rPr lang="de-DE" i="1">
                                  <a:latin typeface="Cambria Math"/>
                                </a:rPr>
                                <m:t>,</m:t>
                              </m:r>
                              <m:r>
                                <a:rPr lang="en-US" i="1">
                                  <a:latin typeface="Cambria Math"/>
                                </a:rPr>
                                <m:t>𝑡</m:t>
                              </m:r>
                              <m:r>
                                <a:rPr lang="de-DE" i="1">
                                  <a:latin typeface="Cambria Math"/>
                                </a:rPr>
                                <m:t>−1</m:t>
                              </m:r>
                            </m:sub>
                          </m:sSub>
                        </m:den>
                      </m:f>
                      <m:r>
                        <a:rPr lang="de-DE" i="1">
                          <a:latin typeface="Cambria Math"/>
                        </a:rPr>
                        <m:t>+</m:t>
                      </m:r>
                      <m:sSub>
                        <m:sSubPr>
                          <m:ctrlPr>
                            <a:rPr lang="de-DE" i="1">
                              <a:latin typeface="Cambria Math"/>
                            </a:rPr>
                          </m:ctrlPr>
                        </m:sSubPr>
                        <m:e>
                          <m:r>
                            <a:rPr lang="en-US" i="1">
                              <a:latin typeface="Cambria Math"/>
                            </a:rPr>
                            <m:t>𝜔</m:t>
                          </m:r>
                        </m:e>
                        <m:sub>
                          <m:r>
                            <a:rPr lang="en-US" i="1">
                              <a:latin typeface="Cambria Math"/>
                            </a:rPr>
                            <m:t>𝑖</m:t>
                          </m:r>
                          <m:r>
                            <a:rPr lang="de-DE" i="1">
                              <a:latin typeface="Cambria Math"/>
                            </a:rPr>
                            <m:t>,</m:t>
                          </m:r>
                          <m:r>
                            <a:rPr lang="en-US" i="1">
                              <a:latin typeface="Cambria Math"/>
                            </a:rPr>
                            <m:t>𝑡</m:t>
                          </m:r>
                        </m:sub>
                      </m:sSub>
                    </m:oMath>
                  </m:oMathPara>
                </a14:m>
                <a:endParaRPr lang="de-DE" dirty="0"/>
              </a:p>
            </p:txBody>
          </p:sp>
        </mc:Choice>
        <mc:Fallback xmlns="">
          <p:sp>
            <p:nvSpPr>
              <p:cNvPr id="7" name="Rechteck 6"/>
              <p:cNvSpPr>
                <a:spLocks noRot="1" noChangeAspect="1" noMove="1" noResize="1" noEditPoints="1" noAdjustHandles="1" noChangeArrowheads="1" noChangeShapeType="1" noTextEdit="1"/>
              </p:cNvSpPr>
              <p:nvPr/>
            </p:nvSpPr>
            <p:spPr>
              <a:xfrm>
                <a:off x="1136576" y="1196752"/>
                <a:ext cx="8568952" cy="686278"/>
              </a:xfrm>
              <a:prstGeom prst="rect">
                <a:avLst/>
              </a:prstGeom>
              <a:blipFill rotWithShape="0">
                <a:blip r:embed="rId2"/>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graphicFrame>
            <p:nvGraphicFramePr>
              <p:cNvPr id="8" name="Tabelle 7"/>
              <p:cNvGraphicFramePr>
                <a:graphicFrameLocks noGrp="1"/>
              </p:cNvGraphicFramePr>
              <p:nvPr>
                <p:extLst/>
              </p:nvPr>
            </p:nvGraphicFramePr>
            <p:xfrm>
              <a:off x="421888" y="2204864"/>
              <a:ext cx="9283699" cy="2628646"/>
            </p:xfrm>
            <a:graphic>
              <a:graphicData uri="http://schemas.openxmlformats.org/drawingml/2006/table">
                <a:tbl>
                  <a:tblPr firstRow="1" firstCol="1" bandRow="1"/>
                  <a:tblGrid>
                    <a:gridCol w="2254479"/>
                    <a:gridCol w="1675432"/>
                    <a:gridCol w="1675432"/>
                    <a:gridCol w="1675432"/>
                    <a:gridCol w="2002924"/>
                  </a:tblGrid>
                  <a:tr h="0">
                    <a:tc>
                      <a:txBody>
                        <a:bodyPr/>
                        <a:lstStyle/>
                        <a:p>
                          <a:pPr>
                            <a:spcAft>
                              <a:spcPts val="0"/>
                            </a:spcAft>
                          </a:pPr>
                          <a:r>
                            <a:rPr lang="en-US" sz="1400" dirty="0">
                              <a:solidFill>
                                <a:srgbClr val="000000"/>
                              </a:solidFill>
                              <a:effectLst/>
                              <a:latin typeface="Times New Roman"/>
                              <a:ea typeface="Times New Roman"/>
                            </a:rPr>
                            <a:t> </a:t>
                          </a:r>
                          <a:endParaRPr lang="de-DE" sz="1400" dirty="0">
                            <a:solidFill>
                              <a:srgbClr val="000000"/>
                            </a:solidFill>
                            <a:effectLst/>
                            <a:latin typeface="Times New Roman"/>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gridSpan="4">
                      <a:txBody>
                        <a:bodyPr/>
                        <a:lstStyle/>
                        <a:p>
                          <a:pPr algn="ctr">
                            <a:spcAft>
                              <a:spcPts val="0"/>
                            </a:spcAft>
                          </a:pPr>
                          <a14:m>
                            <m:oMathPara xmlns:m="http://schemas.openxmlformats.org/officeDocument/2006/math">
                              <m:oMathParaPr>
                                <m:jc m:val="centerGroup"/>
                              </m:oMathParaPr>
                              <m:oMath xmlns:m="http://schemas.openxmlformats.org/officeDocument/2006/math">
                                <m:sSub>
                                  <m:sSubPr>
                                    <m:ctrlPr>
                                      <a:rPr lang="de-DE" sz="1400" i="1">
                                        <a:solidFill>
                                          <a:srgbClr val="000000"/>
                                        </a:solidFill>
                                        <a:effectLst/>
                                        <a:latin typeface="Cambria Math"/>
                                        <a:ea typeface="Calibri"/>
                                      </a:rPr>
                                    </m:ctrlPr>
                                  </m:sSubPr>
                                  <m:e>
                                    <m:acc>
                                      <m:accPr>
                                        <m:chr m:val="̂"/>
                                        <m:ctrlPr>
                                          <a:rPr lang="de-DE" sz="1400" i="1">
                                            <a:solidFill>
                                              <a:srgbClr val="000000"/>
                                            </a:solidFill>
                                            <a:effectLst/>
                                            <a:latin typeface="Cambria Math"/>
                                            <a:ea typeface="Calibri"/>
                                          </a:rPr>
                                        </m:ctrlPr>
                                      </m:accPr>
                                      <m:e>
                                        <m:r>
                                          <a:rPr lang="en-US" sz="1400" i="1">
                                            <a:solidFill>
                                              <a:srgbClr val="000000"/>
                                            </a:solidFill>
                                            <a:effectLst/>
                                            <a:latin typeface="Cambria Math"/>
                                            <a:ea typeface="Calibri"/>
                                          </a:rPr>
                                          <m:t>𝛽</m:t>
                                        </m:r>
                                      </m:e>
                                    </m:acc>
                                  </m:e>
                                  <m:sub>
                                    <m:r>
                                      <m:rPr>
                                        <m:nor/>
                                      </m:rPr>
                                      <a:rPr lang="en-US" sz="1400">
                                        <a:solidFill>
                                          <a:srgbClr val="000000"/>
                                        </a:solidFill>
                                        <a:effectLst/>
                                        <a:latin typeface="Cambria Math"/>
                                        <a:ea typeface="Calibri"/>
                                      </a:rPr>
                                      <m:t>Italy</m:t>
                                    </m:r>
                                  </m:sub>
                                </m:sSub>
                              </m:oMath>
                            </m:oMathPara>
                          </a14:m>
                          <a:endParaRPr lang="de-DE" sz="1400">
                            <a:solidFill>
                              <a:srgbClr val="000000"/>
                            </a:solidFill>
                            <a:effectLst/>
                            <a:latin typeface="Times New Roman"/>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de-DE"/>
                        </a:p>
                      </a:txBody>
                      <a:tcPr/>
                    </a:tc>
                    <a:tc hMerge="1">
                      <a:txBody>
                        <a:bodyPr/>
                        <a:lstStyle/>
                        <a:p>
                          <a:endParaRPr lang="de-DE"/>
                        </a:p>
                      </a:txBody>
                      <a:tcPr/>
                    </a:tc>
                    <a:tc hMerge="1">
                      <a:txBody>
                        <a:bodyPr/>
                        <a:lstStyle/>
                        <a:p>
                          <a:endParaRPr lang="de-DE"/>
                        </a:p>
                      </a:txBody>
                      <a:tcPr/>
                    </a:tc>
                  </a:tr>
                  <a:tr h="0">
                    <a:tc>
                      <a:txBody>
                        <a:bodyPr/>
                        <a:lstStyle/>
                        <a:p>
                          <a:endParaRPr lang="de-DE" sz="1400">
                            <a:solidFill>
                              <a:srgbClr val="000000"/>
                            </a:solidFill>
                            <a:effectLst/>
                            <a:latin typeface="Times New Roman"/>
                          </a:endParaRPr>
                        </a:p>
                      </a:txBody>
                      <a:tcPr marL="44450" marR="44450" marT="0" marB="0" anchor="b">
                        <a:lnL>
                          <a:noFill/>
                        </a:lnL>
                        <a:lnR>
                          <a:noFill/>
                        </a:lnR>
                        <a:lnT>
                          <a:noFill/>
                        </a:lnT>
                        <a:lnB>
                          <a:noFill/>
                        </a:lnB>
                      </a:tcPr>
                    </a:tc>
                    <a:tc>
                      <a:txBody>
                        <a:bodyPr/>
                        <a:lstStyle/>
                        <a:p>
                          <a:pPr algn="ctr">
                            <a:spcAft>
                              <a:spcPts val="0"/>
                            </a:spcAft>
                          </a:pPr>
                          <a:r>
                            <a:rPr lang="de-DE" sz="1400" i="1">
                              <a:solidFill>
                                <a:srgbClr val="000000"/>
                              </a:solidFill>
                              <a:effectLst/>
                              <a:latin typeface="Times New Roman"/>
                              <a:ea typeface="Times New Roman"/>
                            </a:rPr>
                            <a:t>All</a:t>
                          </a:r>
                          <a:endParaRPr lang="de-DE" sz="1400">
                            <a:solidFill>
                              <a:srgbClr val="000000"/>
                            </a:solidFill>
                            <a:effectLst/>
                            <a:latin typeface="Times New Roman"/>
                            <a:ea typeface="Calibri"/>
                          </a:endParaRPr>
                        </a:p>
                      </a:txBody>
                      <a:tcPr marL="44450" marR="44450" marT="0" marB="0" anchor="b">
                        <a:lnL>
                          <a:noFill/>
                        </a:lnL>
                        <a:lnR>
                          <a:noFill/>
                        </a:lnR>
                        <a:lnT>
                          <a:noFill/>
                        </a:lnT>
                        <a:lnB>
                          <a:noFill/>
                        </a:lnB>
                      </a:tcPr>
                    </a:tc>
                    <a:tc>
                      <a:txBody>
                        <a:bodyPr/>
                        <a:lstStyle/>
                        <a:p>
                          <a:pPr algn="ctr">
                            <a:spcAft>
                              <a:spcPts val="0"/>
                            </a:spcAft>
                          </a:pPr>
                          <a:r>
                            <a:rPr lang="de-DE" sz="1400" i="1">
                              <a:solidFill>
                                <a:srgbClr val="000000"/>
                              </a:solidFill>
                              <a:effectLst/>
                              <a:latin typeface="Times New Roman"/>
                              <a:ea typeface="Times New Roman"/>
                            </a:rPr>
                            <a:t>All</a:t>
                          </a:r>
                          <a:endParaRPr lang="de-DE" sz="1400">
                            <a:solidFill>
                              <a:srgbClr val="000000"/>
                            </a:solidFill>
                            <a:effectLst/>
                            <a:latin typeface="Times New Roman"/>
                            <a:ea typeface="Calibri"/>
                          </a:endParaRPr>
                        </a:p>
                      </a:txBody>
                      <a:tcPr marL="44450" marR="44450" marT="0" marB="0" anchor="b">
                        <a:lnL>
                          <a:noFill/>
                        </a:lnL>
                        <a:lnR>
                          <a:noFill/>
                        </a:lnR>
                        <a:lnT>
                          <a:noFill/>
                        </a:lnT>
                        <a:lnB>
                          <a:noFill/>
                        </a:lnB>
                      </a:tcPr>
                    </a:tc>
                    <a:tc>
                      <a:txBody>
                        <a:bodyPr/>
                        <a:lstStyle/>
                        <a:p>
                          <a:pPr algn="ctr">
                            <a:spcAft>
                              <a:spcPts val="0"/>
                            </a:spcAft>
                          </a:pPr>
                          <a:r>
                            <a:rPr lang="de-DE" sz="1400" i="1">
                              <a:solidFill>
                                <a:srgbClr val="000000"/>
                              </a:solidFill>
                              <a:effectLst/>
                              <a:latin typeface="Times New Roman"/>
                              <a:ea typeface="Times New Roman"/>
                            </a:rPr>
                            <a:t>All</a:t>
                          </a:r>
                          <a:endParaRPr lang="de-DE" sz="1400">
                            <a:solidFill>
                              <a:srgbClr val="000000"/>
                            </a:solidFill>
                            <a:effectLst/>
                            <a:latin typeface="Times New Roman"/>
                            <a:ea typeface="Calibri"/>
                          </a:endParaRPr>
                        </a:p>
                      </a:txBody>
                      <a:tcPr marL="44450" marR="44450" marT="0" marB="0" anchor="b">
                        <a:lnL>
                          <a:noFill/>
                        </a:lnL>
                        <a:lnR>
                          <a:noFill/>
                        </a:lnR>
                        <a:lnT>
                          <a:noFill/>
                        </a:lnT>
                        <a:lnB>
                          <a:noFill/>
                        </a:lnB>
                      </a:tcPr>
                    </a:tc>
                    <a:tc>
                      <a:txBody>
                        <a:bodyPr/>
                        <a:lstStyle/>
                        <a:p>
                          <a:pPr algn="ctr">
                            <a:spcAft>
                              <a:spcPts val="0"/>
                            </a:spcAft>
                          </a:pPr>
                          <a:r>
                            <a:rPr lang="de-DE" sz="1400" i="1">
                              <a:solidFill>
                                <a:srgbClr val="000000"/>
                              </a:solidFill>
                              <a:effectLst/>
                              <a:latin typeface="Times New Roman"/>
                              <a:ea typeface="Times New Roman"/>
                            </a:rPr>
                            <a:t>Non-Italian</a:t>
                          </a:r>
                          <a:endParaRPr lang="de-DE" sz="1400">
                            <a:solidFill>
                              <a:srgbClr val="000000"/>
                            </a:solidFill>
                            <a:effectLst/>
                            <a:latin typeface="Times New Roman"/>
                            <a:ea typeface="Calibri"/>
                          </a:endParaRPr>
                        </a:p>
                      </a:txBody>
                      <a:tcPr marL="44450" marR="44450" marT="0" marB="0" anchor="b">
                        <a:lnL>
                          <a:noFill/>
                        </a:lnL>
                        <a:lnR>
                          <a:noFill/>
                        </a:lnR>
                        <a:lnT>
                          <a:noFill/>
                        </a:lnT>
                        <a:lnB>
                          <a:noFill/>
                        </a:lnB>
                      </a:tcPr>
                    </a:tc>
                  </a:tr>
                  <a:tr h="0">
                    <a:tc>
                      <a:txBody>
                        <a:bodyPr/>
                        <a:lstStyle/>
                        <a:p>
                          <a:pPr>
                            <a:spcAft>
                              <a:spcPts val="0"/>
                            </a:spcAft>
                          </a:pPr>
                          <a:r>
                            <a:rPr lang="de-DE" sz="1400">
                              <a:solidFill>
                                <a:srgbClr val="000000"/>
                              </a:solidFill>
                              <a:effectLst/>
                              <a:latin typeface="Times New Roman"/>
                              <a:ea typeface="Times New Roman"/>
                            </a:rPr>
                            <a:t> </a:t>
                          </a:r>
                          <a:endParaRPr lang="de-DE" sz="1400">
                            <a:solidFill>
                              <a:srgbClr val="000000"/>
                            </a:solidFill>
                            <a:effectLst/>
                            <a:latin typeface="Times New Roman"/>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i="1">
                              <a:solidFill>
                                <a:srgbClr val="000000"/>
                              </a:solidFill>
                              <a:effectLst/>
                              <a:latin typeface="Times New Roman"/>
                              <a:ea typeface="Times New Roman"/>
                            </a:rPr>
                            <a:t>(1)</a:t>
                          </a:r>
                          <a:endParaRPr lang="de-DE" sz="1400">
                            <a:solidFill>
                              <a:srgbClr val="000000"/>
                            </a:solidFill>
                            <a:effectLst/>
                            <a:latin typeface="Times New Roman"/>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i="1">
                              <a:solidFill>
                                <a:srgbClr val="000000"/>
                              </a:solidFill>
                              <a:effectLst/>
                              <a:latin typeface="Times New Roman"/>
                              <a:ea typeface="Times New Roman"/>
                            </a:rPr>
                            <a:t>(2)</a:t>
                          </a:r>
                          <a:endParaRPr lang="de-DE" sz="1400">
                            <a:solidFill>
                              <a:srgbClr val="000000"/>
                            </a:solidFill>
                            <a:effectLst/>
                            <a:latin typeface="Times New Roman"/>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i="1">
                              <a:solidFill>
                                <a:srgbClr val="000000"/>
                              </a:solidFill>
                              <a:effectLst/>
                              <a:latin typeface="Times New Roman"/>
                              <a:ea typeface="Times New Roman"/>
                            </a:rPr>
                            <a:t>(3)</a:t>
                          </a:r>
                          <a:endParaRPr lang="de-DE" sz="1400">
                            <a:solidFill>
                              <a:srgbClr val="000000"/>
                            </a:solidFill>
                            <a:effectLst/>
                            <a:latin typeface="Times New Roman"/>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i="1">
                              <a:solidFill>
                                <a:srgbClr val="000000"/>
                              </a:solidFill>
                              <a:effectLst/>
                              <a:latin typeface="Times New Roman"/>
                              <a:ea typeface="Times New Roman"/>
                            </a:rPr>
                            <a:t>(4)</a:t>
                          </a:r>
                          <a:endParaRPr lang="de-DE" sz="1400">
                            <a:solidFill>
                              <a:srgbClr val="000000"/>
                            </a:solidFill>
                            <a:effectLst/>
                            <a:latin typeface="Times New Roman"/>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0">
                    <a:tc>
                      <a:txBody>
                        <a:bodyPr/>
                        <a:lstStyle/>
                        <a:p>
                          <a:pPr>
                            <a:spcAft>
                              <a:spcPts val="0"/>
                            </a:spcAft>
                          </a:pPr>
                          <a14:m>
                            <m:oMathPara xmlns:m="http://schemas.openxmlformats.org/officeDocument/2006/math">
                              <m:oMathParaPr>
                                <m:jc m:val="centerGroup"/>
                              </m:oMathParaPr>
                              <m:oMath xmlns:m="http://schemas.openxmlformats.org/officeDocument/2006/math">
                                <m:sSub>
                                  <m:sSubPr>
                                    <m:ctrlPr>
                                      <a:rPr lang="de-DE" sz="1400" i="1">
                                        <a:solidFill>
                                          <a:srgbClr val="000000"/>
                                        </a:solidFill>
                                        <a:effectLst/>
                                        <a:latin typeface="Cambria Math"/>
                                        <a:ea typeface="Calibri"/>
                                      </a:rPr>
                                    </m:ctrlPr>
                                  </m:sSubPr>
                                  <m:e>
                                    <m:acc>
                                      <m:accPr>
                                        <m:chr m:val="̂"/>
                                        <m:ctrlPr>
                                          <a:rPr lang="de-DE" sz="1400" i="1">
                                            <a:solidFill>
                                              <a:srgbClr val="000000"/>
                                            </a:solidFill>
                                            <a:effectLst/>
                                            <a:latin typeface="Cambria Math"/>
                                            <a:ea typeface="Calibri"/>
                                          </a:rPr>
                                        </m:ctrlPr>
                                      </m:accPr>
                                      <m:e>
                                        <m:r>
                                          <a:rPr lang="en-US" sz="1400" i="1">
                                            <a:solidFill>
                                              <a:srgbClr val="000000"/>
                                            </a:solidFill>
                                            <a:effectLst/>
                                            <a:latin typeface="Cambria Math"/>
                                            <a:ea typeface="Calibri"/>
                                          </a:rPr>
                                          <m:t>𝛼</m:t>
                                        </m:r>
                                      </m:e>
                                    </m:acc>
                                  </m:e>
                                  <m:sub>
                                    <m:r>
                                      <a:rPr lang="de-DE" sz="1400" i="1">
                                        <a:solidFill>
                                          <a:srgbClr val="000000"/>
                                        </a:solidFill>
                                        <a:effectLst/>
                                        <a:latin typeface="Cambria Math"/>
                                        <a:ea typeface="Calibri"/>
                                      </a:rPr>
                                      <m:t>1</m:t>
                                    </m:r>
                                  </m:sub>
                                </m:sSub>
                              </m:oMath>
                            </m:oMathPara>
                          </a14:m>
                          <a:endParaRPr lang="de-DE" sz="1400">
                            <a:solidFill>
                              <a:srgbClr val="000000"/>
                            </a:solidFill>
                            <a:effectLst/>
                            <a:latin typeface="Times New Roman"/>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Times New Roman"/>
                              <a:ea typeface="Times New Roman"/>
                            </a:rPr>
                            <a:t>1.148***</a:t>
                          </a:r>
                          <a:endParaRPr lang="de-DE" sz="1400">
                            <a:solidFill>
                              <a:srgbClr val="000000"/>
                            </a:solidFill>
                            <a:effectLst/>
                            <a:latin typeface="Times New Roman"/>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de-DE" sz="1400">
                            <a:solidFill>
                              <a:srgbClr val="000000"/>
                            </a:solidFill>
                            <a:effectLst/>
                            <a:latin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Times New Roman"/>
                              <a:ea typeface="Times New Roman"/>
                            </a:rPr>
                            <a:t>-0.602</a:t>
                          </a:r>
                          <a:endParaRPr lang="de-DE" sz="1400">
                            <a:solidFill>
                              <a:srgbClr val="000000"/>
                            </a:solidFill>
                            <a:effectLst/>
                            <a:latin typeface="Times New Roman"/>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Times New Roman"/>
                              <a:ea typeface="Times New Roman"/>
                            </a:rPr>
                            <a:t>4.990</a:t>
                          </a:r>
                          <a:endParaRPr lang="de-DE" sz="1400">
                            <a:solidFill>
                              <a:srgbClr val="000000"/>
                            </a:solidFill>
                            <a:effectLst/>
                            <a:latin typeface="Times New Roman"/>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0">
                    <a:tc>
                      <a:txBody>
                        <a:bodyPr/>
                        <a:lstStyle/>
                        <a:p>
                          <a:endParaRPr lang="de-DE" sz="1400">
                            <a:solidFill>
                              <a:srgbClr val="000000"/>
                            </a:solidFill>
                            <a:effectLst/>
                            <a:latin typeface="Times New Roman"/>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Times New Roman"/>
                              <a:ea typeface="Times New Roman"/>
                            </a:rPr>
                            <a:t>(4.09)</a:t>
                          </a:r>
                          <a:endParaRPr lang="de-DE" sz="1400">
                            <a:solidFill>
                              <a:srgbClr val="000000"/>
                            </a:solidFill>
                            <a:effectLst/>
                            <a:latin typeface="Times New Roman"/>
                            <a:ea typeface="Calibri"/>
                          </a:endParaRPr>
                        </a:p>
                      </a:txBody>
                      <a:tcPr marL="44450" marR="44450" marT="0" marB="0" anchor="b">
                        <a:lnL>
                          <a:noFill/>
                        </a:lnL>
                        <a:lnR>
                          <a:noFill/>
                        </a:lnR>
                        <a:lnT>
                          <a:noFill/>
                        </a:lnT>
                        <a:lnB>
                          <a:noFill/>
                        </a:lnB>
                      </a:tcPr>
                    </a:tc>
                    <a:tc>
                      <a:txBody>
                        <a:bodyPr/>
                        <a:lstStyle/>
                        <a:p>
                          <a:endParaRPr lang="de-DE" sz="1400">
                            <a:solidFill>
                              <a:srgbClr val="000000"/>
                            </a:solidFill>
                            <a:effectLst/>
                            <a:latin typeface="Times New Roman"/>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Times New Roman"/>
                              <a:ea typeface="Times New Roman"/>
                            </a:rPr>
                            <a:t>(-0.63)</a:t>
                          </a:r>
                          <a:endParaRPr lang="de-DE" sz="1400">
                            <a:solidFill>
                              <a:srgbClr val="000000"/>
                            </a:solidFill>
                            <a:effectLst/>
                            <a:latin typeface="Times New Roman"/>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Times New Roman"/>
                              <a:ea typeface="Times New Roman"/>
                            </a:rPr>
                            <a:t>(0.73)</a:t>
                          </a:r>
                          <a:endParaRPr lang="de-DE" sz="1400">
                            <a:solidFill>
                              <a:srgbClr val="000000"/>
                            </a:solidFill>
                            <a:effectLst/>
                            <a:latin typeface="Times New Roman"/>
                            <a:ea typeface="Calibri"/>
                          </a:endParaRPr>
                        </a:p>
                      </a:txBody>
                      <a:tcPr marL="44450" marR="44450" marT="0" marB="0" anchor="b">
                        <a:lnL>
                          <a:noFill/>
                        </a:lnL>
                        <a:lnR>
                          <a:noFill/>
                        </a:lnR>
                        <a:lnT>
                          <a:noFill/>
                        </a:lnT>
                        <a:lnB>
                          <a:noFill/>
                        </a:lnB>
                      </a:tcPr>
                    </a:tc>
                  </a:tr>
                  <a:tr h="0">
                    <a:tc>
                      <a:txBody>
                        <a:bodyPr/>
                        <a:lstStyle/>
                        <a:p>
                          <a:pPr>
                            <a:spcAft>
                              <a:spcPts val="0"/>
                            </a:spcAft>
                          </a:pPr>
                          <a14:m>
                            <m:oMathPara xmlns:m="http://schemas.openxmlformats.org/officeDocument/2006/math">
                              <m:oMathParaPr>
                                <m:jc m:val="centerGroup"/>
                              </m:oMathParaPr>
                              <m:oMath xmlns:m="http://schemas.openxmlformats.org/officeDocument/2006/math">
                                <m:sSub>
                                  <m:sSubPr>
                                    <m:ctrlPr>
                                      <a:rPr lang="de-DE" sz="1400" i="1">
                                        <a:solidFill>
                                          <a:srgbClr val="000000"/>
                                        </a:solidFill>
                                        <a:effectLst/>
                                        <a:latin typeface="Cambria Math"/>
                                        <a:ea typeface="Calibri"/>
                                      </a:rPr>
                                    </m:ctrlPr>
                                  </m:sSubPr>
                                  <m:e>
                                    <m:acc>
                                      <m:accPr>
                                        <m:chr m:val="̂"/>
                                        <m:ctrlPr>
                                          <a:rPr lang="de-DE" sz="1400" i="1">
                                            <a:solidFill>
                                              <a:srgbClr val="000000"/>
                                            </a:solidFill>
                                            <a:effectLst/>
                                            <a:latin typeface="Cambria Math"/>
                                            <a:ea typeface="Calibri"/>
                                          </a:rPr>
                                        </m:ctrlPr>
                                      </m:accPr>
                                      <m:e>
                                        <m:r>
                                          <a:rPr lang="en-US" sz="1400" i="1">
                                            <a:solidFill>
                                              <a:srgbClr val="000000"/>
                                            </a:solidFill>
                                            <a:effectLst/>
                                            <a:latin typeface="Cambria Math"/>
                                            <a:ea typeface="Calibri"/>
                                          </a:rPr>
                                          <m:t>𝛼</m:t>
                                        </m:r>
                                      </m:e>
                                    </m:acc>
                                  </m:e>
                                  <m:sub>
                                    <m:r>
                                      <a:rPr lang="de-DE" sz="1400" i="1">
                                        <a:solidFill>
                                          <a:srgbClr val="000000"/>
                                        </a:solidFill>
                                        <a:effectLst/>
                                        <a:latin typeface="Cambria Math"/>
                                        <a:ea typeface="Calibri"/>
                                      </a:rPr>
                                      <m:t>2</m:t>
                                    </m:r>
                                  </m:sub>
                                </m:sSub>
                              </m:oMath>
                            </m:oMathPara>
                          </a14:m>
                          <a:endParaRPr lang="de-DE" sz="1400">
                            <a:solidFill>
                              <a:srgbClr val="000000"/>
                            </a:solidFill>
                            <a:effectLst/>
                            <a:latin typeface="Times New Roman"/>
                            <a:ea typeface="Calibri"/>
                          </a:endParaRPr>
                        </a:p>
                      </a:txBody>
                      <a:tcPr marL="44450" marR="44450" marT="0" marB="0" anchor="b">
                        <a:lnL>
                          <a:noFill/>
                        </a:lnL>
                        <a:lnR>
                          <a:noFill/>
                        </a:lnR>
                        <a:lnT>
                          <a:noFill/>
                        </a:lnT>
                        <a:lnB>
                          <a:noFill/>
                        </a:lnB>
                      </a:tcPr>
                    </a:tc>
                    <a:tc>
                      <a:txBody>
                        <a:bodyPr/>
                        <a:lstStyle/>
                        <a:p>
                          <a:endParaRPr lang="de-DE" sz="1400">
                            <a:solidFill>
                              <a:srgbClr val="000000"/>
                            </a:solidFill>
                            <a:effectLst/>
                            <a:latin typeface="Times New Roman"/>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Times New Roman"/>
                              <a:ea typeface="Times New Roman"/>
                            </a:rPr>
                            <a:t>8.565***</a:t>
                          </a:r>
                          <a:endParaRPr lang="de-DE" sz="1400">
                            <a:solidFill>
                              <a:srgbClr val="000000"/>
                            </a:solidFill>
                            <a:effectLst/>
                            <a:latin typeface="Times New Roman"/>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Times New Roman"/>
                              <a:ea typeface="Times New Roman"/>
                            </a:rPr>
                            <a:t>12.091</a:t>
                          </a:r>
                          <a:endParaRPr lang="de-DE" sz="1400">
                            <a:solidFill>
                              <a:srgbClr val="000000"/>
                            </a:solidFill>
                            <a:effectLst/>
                            <a:latin typeface="Times New Roman"/>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Times New Roman"/>
                              <a:ea typeface="Times New Roman"/>
                            </a:rPr>
                            <a:t>36.248***</a:t>
                          </a:r>
                          <a:endParaRPr lang="de-DE" sz="1400">
                            <a:solidFill>
                              <a:srgbClr val="000000"/>
                            </a:solidFill>
                            <a:effectLst/>
                            <a:latin typeface="Times New Roman"/>
                            <a:ea typeface="Calibri"/>
                          </a:endParaRPr>
                        </a:p>
                      </a:txBody>
                      <a:tcPr marL="44450" marR="44450" marT="0" marB="0" anchor="b">
                        <a:lnL>
                          <a:noFill/>
                        </a:lnL>
                        <a:lnR>
                          <a:noFill/>
                        </a:lnR>
                        <a:lnT>
                          <a:noFill/>
                        </a:lnT>
                        <a:lnB>
                          <a:noFill/>
                        </a:lnB>
                      </a:tcPr>
                    </a:tc>
                  </a:tr>
                  <a:tr h="0">
                    <a:tc>
                      <a:txBody>
                        <a:bodyPr/>
                        <a:lstStyle/>
                        <a:p>
                          <a:endParaRPr lang="de-DE" sz="1400" dirty="0">
                            <a:solidFill>
                              <a:srgbClr val="000000"/>
                            </a:solidFill>
                            <a:effectLst/>
                            <a:latin typeface="Times New Roman"/>
                          </a:endParaRPr>
                        </a:p>
                      </a:txBody>
                      <a:tcPr marL="44450" marR="44450" marT="0" marB="0" anchor="b">
                        <a:lnL>
                          <a:noFill/>
                        </a:lnL>
                        <a:lnR>
                          <a:noFill/>
                        </a:lnR>
                        <a:lnT>
                          <a:noFill/>
                        </a:lnT>
                        <a:lnB>
                          <a:noFill/>
                        </a:lnB>
                      </a:tcPr>
                    </a:tc>
                    <a:tc>
                      <a:txBody>
                        <a:bodyPr/>
                        <a:lstStyle/>
                        <a:p>
                          <a:endParaRPr lang="de-DE" sz="1400">
                            <a:solidFill>
                              <a:srgbClr val="000000"/>
                            </a:solidFill>
                            <a:effectLst/>
                            <a:latin typeface="Times New Roman"/>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Times New Roman"/>
                              <a:ea typeface="Times New Roman"/>
                            </a:rPr>
                            <a:t>(2.95)</a:t>
                          </a:r>
                          <a:endParaRPr lang="de-DE" sz="1400">
                            <a:solidFill>
                              <a:srgbClr val="000000"/>
                            </a:solidFill>
                            <a:effectLst/>
                            <a:latin typeface="Times New Roman"/>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Times New Roman"/>
                              <a:ea typeface="Times New Roman"/>
                            </a:rPr>
                            <a:t>(1.52)</a:t>
                          </a:r>
                          <a:endParaRPr lang="de-DE" sz="1400">
                            <a:solidFill>
                              <a:srgbClr val="000000"/>
                            </a:solidFill>
                            <a:effectLst/>
                            <a:latin typeface="Times New Roman"/>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Times New Roman"/>
                              <a:ea typeface="Times New Roman"/>
                            </a:rPr>
                            <a:t>(2.81)</a:t>
                          </a:r>
                          <a:endParaRPr lang="de-DE" sz="1400">
                            <a:solidFill>
                              <a:srgbClr val="000000"/>
                            </a:solidFill>
                            <a:effectLst/>
                            <a:latin typeface="Times New Roman"/>
                            <a:ea typeface="Calibri"/>
                          </a:endParaRPr>
                        </a:p>
                      </a:txBody>
                      <a:tcPr marL="44450" marR="44450" marT="0" marB="0" anchor="b">
                        <a:lnL>
                          <a:noFill/>
                        </a:lnL>
                        <a:lnR>
                          <a:noFill/>
                        </a:lnR>
                        <a:lnT>
                          <a:noFill/>
                        </a:lnT>
                        <a:lnB>
                          <a:noFill/>
                        </a:lnB>
                      </a:tcPr>
                    </a:tc>
                  </a:tr>
                  <a:tr h="0">
                    <a:tc>
                      <a:txBody>
                        <a:bodyPr/>
                        <a:lstStyle/>
                        <a:p>
                          <a:endParaRPr lang="de-DE" sz="1400">
                            <a:solidFill>
                              <a:srgbClr val="000000"/>
                            </a:solidFill>
                            <a:effectLst/>
                            <a:latin typeface="Times New Roman"/>
                          </a:endParaRPr>
                        </a:p>
                      </a:txBody>
                      <a:tcPr marL="44450" marR="44450" marT="0" marB="0" anchor="b">
                        <a:lnL>
                          <a:noFill/>
                        </a:lnL>
                        <a:lnR>
                          <a:noFill/>
                        </a:lnR>
                        <a:lnT>
                          <a:noFill/>
                        </a:lnT>
                        <a:lnB>
                          <a:noFill/>
                        </a:lnB>
                      </a:tcPr>
                    </a:tc>
                    <a:tc>
                      <a:txBody>
                        <a:bodyPr/>
                        <a:lstStyle/>
                        <a:p>
                          <a:endParaRPr lang="de-DE" sz="1400">
                            <a:solidFill>
                              <a:srgbClr val="000000"/>
                            </a:solidFill>
                            <a:effectLst/>
                            <a:latin typeface="Times New Roman"/>
                          </a:endParaRPr>
                        </a:p>
                      </a:txBody>
                      <a:tcPr marL="44450" marR="44450" marT="0" marB="0" anchor="b">
                        <a:lnL>
                          <a:noFill/>
                        </a:lnL>
                        <a:lnR>
                          <a:noFill/>
                        </a:lnR>
                        <a:lnT>
                          <a:noFill/>
                        </a:lnT>
                        <a:lnB>
                          <a:noFill/>
                        </a:lnB>
                      </a:tcPr>
                    </a:tc>
                    <a:tc>
                      <a:txBody>
                        <a:bodyPr/>
                        <a:lstStyle/>
                        <a:p>
                          <a:endParaRPr lang="de-DE" sz="1400">
                            <a:solidFill>
                              <a:srgbClr val="000000"/>
                            </a:solidFill>
                            <a:effectLst/>
                            <a:latin typeface="Times New Roman"/>
                          </a:endParaRPr>
                        </a:p>
                      </a:txBody>
                      <a:tcPr marL="44450" marR="44450" marT="0" marB="0" anchor="b">
                        <a:lnL>
                          <a:noFill/>
                        </a:lnL>
                        <a:lnR>
                          <a:noFill/>
                        </a:lnR>
                        <a:lnT>
                          <a:noFill/>
                        </a:lnT>
                        <a:lnB>
                          <a:noFill/>
                        </a:lnB>
                      </a:tcPr>
                    </a:tc>
                    <a:tc>
                      <a:txBody>
                        <a:bodyPr/>
                        <a:lstStyle/>
                        <a:p>
                          <a:endParaRPr lang="de-DE" sz="1400">
                            <a:solidFill>
                              <a:srgbClr val="000000"/>
                            </a:solidFill>
                            <a:effectLst/>
                            <a:latin typeface="Times New Roman"/>
                          </a:endParaRPr>
                        </a:p>
                      </a:txBody>
                      <a:tcPr marL="44450" marR="44450" marT="0" marB="0" anchor="b">
                        <a:lnL>
                          <a:noFill/>
                        </a:lnL>
                        <a:lnR>
                          <a:noFill/>
                        </a:lnR>
                        <a:lnT>
                          <a:noFill/>
                        </a:lnT>
                        <a:lnB>
                          <a:noFill/>
                        </a:lnB>
                      </a:tcPr>
                    </a:tc>
                    <a:tc>
                      <a:txBody>
                        <a:bodyPr/>
                        <a:lstStyle/>
                        <a:p>
                          <a:endParaRPr lang="de-DE" sz="1400">
                            <a:solidFill>
                              <a:srgbClr val="000000"/>
                            </a:solidFill>
                            <a:effectLst/>
                            <a:latin typeface="Times New Roman"/>
                          </a:endParaRPr>
                        </a:p>
                      </a:txBody>
                      <a:tcPr marL="44450" marR="44450" marT="0" marB="0" anchor="b">
                        <a:lnL>
                          <a:noFill/>
                        </a:lnL>
                        <a:lnR>
                          <a:noFill/>
                        </a:lnR>
                        <a:lnT>
                          <a:noFill/>
                        </a:lnT>
                        <a:lnB>
                          <a:noFill/>
                        </a:lnB>
                      </a:tcPr>
                    </a:tc>
                  </a:tr>
                  <a:tr h="0">
                    <a:tc>
                      <a:txBody>
                        <a:bodyPr/>
                        <a:lstStyle/>
                        <a:p>
                          <a:pPr>
                            <a:spcAft>
                              <a:spcPts val="0"/>
                            </a:spcAft>
                          </a:pPr>
                          <a14:m>
                            <m:oMathPara xmlns:m="http://schemas.openxmlformats.org/officeDocument/2006/math">
                              <m:oMathParaPr>
                                <m:jc m:val="centerGroup"/>
                              </m:oMathParaPr>
                              <m:oMath xmlns:m="http://schemas.openxmlformats.org/officeDocument/2006/math">
                                <m:sSub>
                                  <m:sSubPr>
                                    <m:ctrlPr>
                                      <a:rPr lang="de-DE" sz="1400" i="1">
                                        <a:solidFill>
                                          <a:srgbClr val="000000"/>
                                        </a:solidFill>
                                        <a:effectLst/>
                                        <a:latin typeface="Cambria Math"/>
                                        <a:ea typeface="Calibri"/>
                                      </a:rPr>
                                    </m:ctrlPr>
                                  </m:sSubPr>
                                  <m:e>
                                    <m:acc>
                                      <m:accPr>
                                        <m:chr m:val="̂"/>
                                        <m:ctrlPr>
                                          <a:rPr lang="de-DE" sz="1400" i="1">
                                            <a:solidFill>
                                              <a:srgbClr val="000000"/>
                                            </a:solidFill>
                                            <a:effectLst/>
                                            <a:latin typeface="Cambria Math"/>
                                            <a:ea typeface="Calibri"/>
                                          </a:rPr>
                                        </m:ctrlPr>
                                      </m:accPr>
                                      <m:e>
                                        <m:r>
                                          <a:rPr lang="en-US" sz="1400" i="1">
                                            <a:solidFill>
                                              <a:srgbClr val="000000"/>
                                            </a:solidFill>
                                            <a:effectLst/>
                                            <a:latin typeface="Cambria Math"/>
                                            <a:ea typeface="Calibri"/>
                                          </a:rPr>
                                          <m:t>𝛼</m:t>
                                        </m:r>
                                      </m:e>
                                    </m:acc>
                                  </m:e>
                                  <m:sub>
                                    <m:r>
                                      <a:rPr lang="de-DE" sz="1400" i="1">
                                        <a:solidFill>
                                          <a:srgbClr val="000000"/>
                                        </a:solidFill>
                                        <a:effectLst/>
                                        <a:latin typeface="Cambria Math"/>
                                        <a:ea typeface="Calibri"/>
                                      </a:rPr>
                                      <m:t>0</m:t>
                                    </m:r>
                                  </m:sub>
                                </m:sSub>
                              </m:oMath>
                            </m:oMathPara>
                          </a14:m>
                          <a:endParaRPr lang="de-DE" sz="1400">
                            <a:solidFill>
                              <a:srgbClr val="000000"/>
                            </a:solidFill>
                            <a:effectLst/>
                            <a:latin typeface="Times New Roman"/>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Times New Roman"/>
                              <a:ea typeface="Times New Roman"/>
                            </a:rPr>
                            <a:t>0.845***</a:t>
                          </a:r>
                          <a:endParaRPr lang="de-DE" sz="1400">
                            <a:solidFill>
                              <a:srgbClr val="000000"/>
                            </a:solidFill>
                            <a:effectLst/>
                            <a:latin typeface="Times New Roman"/>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Times New Roman"/>
                              <a:ea typeface="Times New Roman"/>
                            </a:rPr>
                            <a:t>0.807***</a:t>
                          </a:r>
                          <a:endParaRPr lang="de-DE" sz="1400">
                            <a:solidFill>
                              <a:srgbClr val="000000"/>
                            </a:solidFill>
                            <a:effectLst/>
                            <a:latin typeface="Times New Roman"/>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Times New Roman"/>
                              <a:ea typeface="Times New Roman"/>
                            </a:rPr>
                            <a:t>0.799***</a:t>
                          </a:r>
                          <a:endParaRPr lang="de-DE" sz="1400">
                            <a:solidFill>
                              <a:srgbClr val="000000"/>
                            </a:solidFill>
                            <a:effectLst/>
                            <a:latin typeface="Times New Roman"/>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Times New Roman"/>
                              <a:ea typeface="Times New Roman"/>
                            </a:rPr>
                            <a:t>0.685***</a:t>
                          </a:r>
                          <a:endParaRPr lang="de-DE" sz="1400">
                            <a:solidFill>
                              <a:srgbClr val="000000"/>
                            </a:solidFill>
                            <a:effectLst/>
                            <a:latin typeface="Times New Roman"/>
                            <a:ea typeface="Calibri"/>
                          </a:endParaRPr>
                        </a:p>
                      </a:txBody>
                      <a:tcPr marL="44450" marR="44450" marT="0" marB="0" anchor="b">
                        <a:lnL>
                          <a:noFill/>
                        </a:lnL>
                        <a:lnR>
                          <a:noFill/>
                        </a:lnR>
                        <a:lnT>
                          <a:noFill/>
                        </a:lnT>
                        <a:lnB>
                          <a:noFill/>
                        </a:lnB>
                      </a:tcPr>
                    </a:tc>
                  </a:tr>
                  <a:tr h="0">
                    <a:tc>
                      <a:txBody>
                        <a:bodyPr/>
                        <a:lstStyle/>
                        <a:p>
                          <a:endParaRPr lang="de-DE" sz="1400">
                            <a:solidFill>
                              <a:srgbClr val="000000"/>
                            </a:solidFill>
                            <a:effectLst/>
                            <a:latin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Times New Roman"/>
                              <a:ea typeface="Times New Roman"/>
                            </a:rPr>
                            <a:t>(6.84)</a:t>
                          </a:r>
                          <a:endParaRPr lang="de-DE" sz="1400">
                            <a:solidFill>
                              <a:srgbClr val="000000"/>
                            </a:solidFill>
                            <a:effectLst/>
                            <a:latin typeface="Times New Roman"/>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Times New Roman"/>
                              <a:ea typeface="Times New Roman"/>
                            </a:rPr>
                            <a:t>(6.38)</a:t>
                          </a:r>
                          <a:endParaRPr lang="de-DE" sz="1400">
                            <a:solidFill>
                              <a:srgbClr val="000000"/>
                            </a:solidFill>
                            <a:effectLst/>
                            <a:latin typeface="Times New Roman"/>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Times New Roman"/>
                              <a:ea typeface="Times New Roman"/>
                            </a:rPr>
                            <a:t>(6.20)</a:t>
                          </a:r>
                          <a:endParaRPr lang="de-DE" sz="1400">
                            <a:solidFill>
                              <a:srgbClr val="000000"/>
                            </a:solidFill>
                            <a:effectLst/>
                            <a:latin typeface="Times New Roman"/>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Times New Roman"/>
                              <a:ea typeface="Times New Roman"/>
                            </a:rPr>
                            <a:t>(5.14)</a:t>
                          </a:r>
                          <a:endParaRPr lang="de-DE" sz="1400">
                            <a:solidFill>
                              <a:srgbClr val="000000"/>
                            </a:solidFill>
                            <a:effectLst/>
                            <a:latin typeface="Times New Roman"/>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de-DE" sz="1400" dirty="0">
                              <a:solidFill>
                                <a:srgbClr val="000000"/>
                              </a:solidFill>
                              <a:effectLst/>
                              <a:latin typeface="Times New Roman"/>
                              <a:ea typeface="Times New Roman"/>
                            </a:rPr>
                            <a:t>N</a:t>
                          </a:r>
                          <a:endParaRPr lang="de-DE" sz="1400" dirty="0">
                            <a:solidFill>
                              <a:srgbClr val="000000"/>
                            </a:solidFill>
                            <a:effectLst/>
                            <a:latin typeface="Times New Roman"/>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Times New Roman"/>
                              <a:ea typeface="Times New Roman"/>
                            </a:rPr>
                            <a:t>51</a:t>
                          </a:r>
                          <a:endParaRPr lang="de-DE" sz="1400">
                            <a:solidFill>
                              <a:srgbClr val="000000"/>
                            </a:solidFill>
                            <a:effectLst/>
                            <a:latin typeface="Times New Roman"/>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Times New Roman"/>
                              <a:ea typeface="Times New Roman"/>
                            </a:rPr>
                            <a:t>51</a:t>
                          </a:r>
                          <a:endParaRPr lang="de-DE" sz="1400">
                            <a:solidFill>
                              <a:srgbClr val="000000"/>
                            </a:solidFill>
                            <a:effectLst/>
                            <a:latin typeface="Times New Roman"/>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dirty="0">
                              <a:solidFill>
                                <a:srgbClr val="000000"/>
                              </a:solidFill>
                              <a:effectLst/>
                              <a:latin typeface="Times New Roman"/>
                              <a:ea typeface="Times New Roman"/>
                            </a:rPr>
                            <a:t>51</a:t>
                          </a:r>
                          <a:endParaRPr lang="de-DE" sz="1400" dirty="0">
                            <a:solidFill>
                              <a:srgbClr val="000000"/>
                            </a:solidFill>
                            <a:effectLst/>
                            <a:latin typeface="Times New Roman"/>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Times New Roman"/>
                              <a:ea typeface="Times New Roman"/>
                            </a:rPr>
                            <a:t>46</a:t>
                          </a:r>
                          <a:endParaRPr lang="de-DE" sz="1400">
                            <a:solidFill>
                              <a:srgbClr val="000000"/>
                            </a:solidFill>
                            <a:effectLst/>
                            <a:latin typeface="Times New Roman"/>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0">
                    <a:tc>
                      <a:txBody>
                        <a:bodyPr/>
                        <a:lstStyle/>
                        <a:p>
                          <a:pPr algn="ctr">
                            <a:spcAft>
                              <a:spcPts val="0"/>
                            </a:spcAft>
                          </a:pPr>
                          <a:r>
                            <a:rPr lang="en-US" sz="1400" i="1" dirty="0">
                              <a:solidFill>
                                <a:srgbClr val="000000"/>
                              </a:solidFill>
                              <a:effectLst/>
                              <a:latin typeface="Times New Roman"/>
                              <a:ea typeface="Times New Roman"/>
                            </a:rPr>
                            <a:t>R</a:t>
                          </a:r>
                          <a:r>
                            <a:rPr lang="en-US" sz="1400" i="1" baseline="30000" dirty="0">
                              <a:solidFill>
                                <a:srgbClr val="000000"/>
                              </a:solidFill>
                              <a:effectLst/>
                              <a:latin typeface="Times New Roman"/>
                              <a:ea typeface="Times New Roman"/>
                            </a:rPr>
                            <a:t>2</a:t>
                          </a:r>
                          <a:endParaRPr lang="de-DE" sz="1400" dirty="0">
                            <a:solidFill>
                              <a:srgbClr val="000000"/>
                            </a:solidFill>
                            <a:effectLst/>
                            <a:latin typeface="Times New Roman"/>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Times New Roman"/>
                              <a:ea typeface="Times New Roman"/>
                            </a:rPr>
                            <a:t>0.06</a:t>
                          </a:r>
                          <a:endParaRPr lang="de-DE" sz="1400">
                            <a:solidFill>
                              <a:srgbClr val="000000"/>
                            </a:solidFill>
                            <a:effectLst/>
                            <a:latin typeface="Times New Roman"/>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Times New Roman"/>
                              <a:ea typeface="Times New Roman"/>
                            </a:rPr>
                            <a:t>0.08</a:t>
                          </a:r>
                          <a:endParaRPr lang="de-DE" sz="1400">
                            <a:solidFill>
                              <a:srgbClr val="000000"/>
                            </a:solidFill>
                            <a:effectLst/>
                            <a:latin typeface="Times New Roman"/>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Times New Roman"/>
                              <a:ea typeface="Times New Roman"/>
                            </a:rPr>
                            <a:t>0.09</a:t>
                          </a:r>
                          <a:endParaRPr lang="de-DE" sz="1400">
                            <a:solidFill>
                              <a:srgbClr val="000000"/>
                            </a:solidFill>
                            <a:effectLst/>
                            <a:latin typeface="Times New Roman"/>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dirty="0">
                              <a:solidFill>
                                <a:srgbClr val="000000"/>
                              </a:solidFill>
                              <a:effectLst/>
                              <a:latin typeface="Times New Roman"/>
                              <a:ea typeface="Times New Roman"/>
                            </a:rPr>
                            <a:t>0.08</a:t>
                          </a:r>
                          <a:endParaRPr lang="de-DE" sz="1400" dirty="0">
                            <a:solidFill>
                              <a:srgbClr val="000000"/>
                            </a:solidFill>
                            <a:effectLst/>
                            <a:latin typeface="Times New Roman"/>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mc:Choice>
        <mc:Fallback xmlns="">
          <p:graphicFrame>
            <p:nvGraphicFramePr>
              <p:cNvPr id="8" name="Tabelle 7"/>
              <p:cNvGraphicFramePr>
                <a:graphicFrameLocks noGrp="1"/>
              </p:cNvGraphicFramePr>
              <p:nvPr>
                <p:extLst/>
              </p:nvPr>
            </p:nvGraphicFramePr>
            <p:xfrm>
              <a:off x="421888" y="2204864"/>
              <a:ext cx="9283699" cy="2628646"/>
            </p:xfrm>
            <a:graphic>
              <a:graphicData uri="http://schemas.openxmlformats.org/drawingml/2006/table">
                <a:tbl>
                  <a:tblPr firstRow="1" firstCol="1" bandRow="1"/>
                  <a:tblGrid>
                    <a:gridCol w="2254479"/>
                    <a:gridCol w="1675432"/>
                    <a:gridCol w="1675432"/>
                    <a:gridCol w="1675432"/>
                    <a:gridCol w="2002924"/>
                  </a:tblGrid>
                  <a:tr h="281686">
                    <a:tc>
                      <a:txBody>
                        <a:bodyPr/>
                        <a:lstStyle/>
                        <a:p>
                          <a:pPr>
                            <a:spcAft>
                              <a:spcPts val="0"/>
                            </a:spcAft>
                          </a:pPr>
                          <a:r>
                            <a:rPr lang="en-US" sz="1400" dirty="0">
                              <a:solidFill>
                                <a:srgbClr val="000000"/>
                              </a:solidFill>
                              <a:effectLst/>
                              <a:latin typeface="Times New Roman"/>
                              <a:ea typeface="Times New Roman"/>
                            </a:rPr>
                            <a:t> </a:t>
                          </a:r>
                          <a:endParaRPr lang="de-DE" sz="1400" dirty="0">
                            <a:solidFill>
                              <a:srgbClr val="000000"/>
                            </a:solidFill>
                            <a:effectLst/>
                            <a:latin typeface="Times New Roman"/>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gridSpan="4">
                      <a:txBody>
                        <a:bodyPr/>
                        <a:lstStyle/>
                        <a:p>
                          <a:endParaRPr lang="de-DE"/>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blipFill rotWithShape="0">
                          <a:blip r:embed="rId3"/>
                          <a:stretch>
                            <a:fillRect l="-32062" t="-10870" r="-87" b="-878261"/>
                          </a:stretch>
                        </a:blipFill>
                      </a:tcPr>
                    </a:tc>
                    <a:tc hMerge="1">
                      <a:txBody>
                        <a:bodyPr/>
                        <a:lstStyle/>
                        <a:p>
                          <a:endParaRPr lang="de-DE"/>
                        </a:p>
                      </a:txBody>
                      <a:tcPr/>
                    </a:tc>
                    <a:tc hMerge="1">
                      <a:txBody>
                        <a:bodyPr/>
                        <a:lstStyle/>
                        <a:p>
                          <a:endParaRPr lang="de-DE"/>
                        </a:p>
                      </a:txBody>
                      <a:tcPr/>
                    </a:tc>
                    <a:tc hMerge="1">
                      <a:txBody>
                        <a:bodyPr/>
                        <a:lstStyle/>
                        <a:p>
                          <a:endParaRPr lang="de-DE"/>
                        </a:p>
                      </a:txBody>
                      <a:tcPr/>
                    </a:tc>
                  </a:tr>
                  <a:tr h="213360">
                    <a:tc>
                      <a:txBody>
                        <a:bodyPr/>
                        <a:lstStyle/>
                        <a:p>
                          <a:endParaRPr lang="de-DE" sz="1400">
                            <a:solidFill>
                              <a:srgbClr val="000000"/>
                            </a:solidFill>
                            <a:effectLst/>
                            <a:latin typeface="Times New Roman"/>
                          </a:endParaRPr>
                        </a:p>
                      </a:txBody>
                      <a:tcPr marL="44450" marR="44450" marT="0" marB="0" anchor="b">
                        <a:lnL>
                          <a:noFill/>
                        </a:lnL>
                        <a:lnR>
                          <a:noFill/>
                        </a:lnR>
                        <a:lnT>
                          <a:noFill/>
                        </a:lnT>
                        <a:lnB>
                          <a:noFill/>
                        </a:lnB>
                      </a:tcPr>
                    </a:tc>
                    <a:tc>
                      <a:txBody>
                        <a:bodyPr/>
                        <a:lstStyle/>
                        <a:p>
                          <a:pPr algn="ctr">
                            <a:spcAft>
                              <a:spcPts val="0"/>
                            </a:spcAft>
                          </a:pPr>
                          <a:r>
                            <a:rPr lang="de-DE" sz="1400" i="1">
                              <a:solidFill>
                                <a:srgbClr val="000000"/>
                              </a:solidFill>
                              <a:effectLst/>
                              <a:latin typeface="Times New Roman"/>
                              <a:ea typeface="Times New Roman"/>
                            </a:rPr>
                            <a:t>All</a:t>
                          </a:r>
                          <a:endParaRPr lang="de-DE" sz="1400">
                            <a:solidFill>
                              <a:srgbClr val="000000"/>
                            </a:solidFill>
                            <a:effectLst/>
                            <a:latin typeface="Times New Roman"/>
                            <a:ea typeface="Calibri"/>
                          </a:endParaRPr>
                        </a:p>
                      </a:txBody>
                      <a:tcPr marL="44450" marR="44450" marT="0" marB="0" anchor="b">
                        <a:lnL>
                          <a:noFill/>
                        </a:lnL>
                        <a:lnR>
                          <a:noFill/>
                        </a:lnR>
                        <a:lnT>
                          <a:noFill/>
                        </a:lnT>
                        <a:lnB>
                          <a:noFill/>
                        </a:lnB>
                      </a:tcPr>
                    </a:tc>
                    <a:tc>
                      <a:txBody>
                        <a:bodyPr/>
                        <a:lstStyle/>
                        <a:p>
                          <a:pPr algn="ctr">
                            <a:spcAft>
                              <a:spcPts val="0"/>
                            </a:spcAft>
                          </a:pPr>
                          <a:r>
                            <a:rPr lang="de-DE" sz="1400" i="1">
                              <a:solidFill>
                                <a:srgbClr val="000000"/>
                              </a:solidFill>
                              <a:effectLst/>
                              <a:latin typeface="Times New Roman"/>
                              <a:ea typeface="Times New Roman"/>
                            </a:rPr>
                            <a:t>All</a:t>
                          </a:r>
                          <a:endParaRPr lang="de-DE" sz="1400">
                            <a:solidFill>
                              <a:srgbClr val="000000"/>
                            </a:solidFill>
                            <a:effectLst/>
                            <a:latin typeface="Times New Roman"/>
                            <a:ea typeface="Calibri"/>
                          </a:endParaRPr>
                        </a:p>
                      </a:txBody>
                      <a:tcPr marL="44450" marR="44450" marT="0" marB="0" anchor="b">
                        <a:lnL>
                          <a:noFill/>
                        </a:lnL>
                        <a:lnR>
                          <a:noFill/>
                        </a:lnR>
                        <a:lnT>
                          <a:noFill/>
                        </a:lnT>
                        <a:lnB>
                          <a:noFill/>
                        </a:lnB>
                      </a:tcPr>
                    </a:tc>
                    <a:tc>
                      <a:txBody>
                        <a:bodyPr/>
                        <a:lstStyle/>
                        <a:p>
                          <a:pPr algn="ctr">
                            <a:spcAft>
                              <a:spcPts val="0"/>
                            </a:spcAft>
                          </a:pPr>
                          <a:r>
                            <a:rPr lang="de-DE" sz="1400" i="1">
                              <a:solidFill>
                                <a:srgbClr val="000000"/>
                              </a:solidFill>
                              <a:effectLst/>
                              <a:latin typeface="Times New Roman"/>
                              <a:ea typeface="Times New Roman"/>
                            </a:rPr>
                            <a:t>All</a:t>
                          </a:r>
                          <a:endParaRPr lang="de-DE" sz="1400">
                            <a:solidFill>
                              <a:srgbClr val="000000"/>
                            </a:solidFill>
                            <a:effectLst/>
                            <a:latin typeface="Times New Roman"/>
                            <a:ea typeface="Calibri"/>
                          </a:endParaRPr>
                        </a:p>
                      </a:txBody>
                      <a:tcPr marL="44450" marR="44450" marT="0" marB="0" anchor="b">
                        <a:lnL>
                          <a:noFill/>
                        </a:lnL>
                        <a:lnR>
                          <a:noFill/>
                        </a:lnR>
                        <a:lnT>
                          <a:noFill/>
                        </a:lnT>
                        <a:lnB>
                          <a:noFill/>
                        </a:lnB>
                      </a:tcPr>
                    </a:tc>
                    <a:tc>
                      <a:txBody>
                        <a:bodyPr/>
                        <a:lstStyle/>
                        <a:p>
                          <a:pPr algn="ctr">
                            <a:spcAft>
                              <a:spcPts val="0"/>
                            </a:spcAft>
                          </a:pPr>
                          <a:r>
                            <a:rPr lang="de-DE" sz="1400" i="1">
                              <a:solidFill>
                                <a:srgbClr val="000000"/>
                              </a:solidFill>
                              <a:effectLst/>
                              <a:latin typeface="Times New Roman"/>
                              <a:ea typeface="Times New Roman"/>
                            </a:rPr>
                            <a:t>Non-Italian</a:t>
                          </a:r>
                          <a:endParaRPr lang="de-DE" sz="1400">
                            <a:solidFill>
                              <a:srgbClr val="000000"/>
                            </a:solidFill>
                            <a:effectLst/>
                            <a:latin typeface="Times New Roman"/>
                            <a:ea typeface="Calibri"/>
                          </a:endParaRPr>
                        </a:p>
                      </a:txBody>
                      <a:tcPr marL="44450" marR="44450" marT="0" marB="0" anchor="b">
                        <a:lnL>
                          <a:noFill/>
                        </a:lnL>
                        <a:lnR>
                          <a:noFill/>
                        </a:lnR>
                        <a:lnT>
                          <a:noFill/>
                        </a:lnT>
                        <a:lnB>
                          <a:noFill/>
                        </a:lnB>
                      </a:tcPr>
                    </a:tc>
                  </a:tr>
                  <a:tr h="213360">
                    <a:tc>
                      <a:txBody>
                        <a:bodyPr/>
                        <a:lstStyle/>
                        <a:p>
                          <a:pPr>
                            <a:spcAft>
                              <a:spcPts val="0"/>
                            </a:spcAft>
                          </a:pPr>
                          <a:r>
                            <a:rPr lang="de-DE" sz="1400">
                              <a:solidFill>
                                <a:srgbClr val="000000"/>
                              </a:solidFill>
                              <a:effectLst/>
                              <a:latin typeface="Times New Roman"/>
                              <a:ea typeface="Times New Roman"/>
                            </a:rPr>
                            <a:t> </a:t>
                          </a:r>
                          <a:endParaRPr lang="de-DE" sz="1400">
                            <a:solidFill>
                              <a:srgbClr val="000000"/>
                            </a:solidFill>
                            <a:effectLst/>
                            <a:latin typeface="Times New Roman"/>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i="1">
                              <a:solidFill>
                                <a:srgbClr val="000000"/>
                              </a:solidFill>
                              <a:effectLst/>
                              <a:latin typeface="Times New Roman"/>
                              <a:ea typeface="Times New Roman"/>
                            </a:rPr>
                            <a:t>(1)</a:t>
                          </a:r>
                          <a:endParaRPr lang="de-DE" sz="1400">
                            <a:solidFill>
                              <a:srgbClr val="000000"/>
                            </a:solidFill>
                            <a:effectLst/>
                            <a:latin typeface="Times New Roman"/>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i="1">
                              <a:solidFill>
                                <a:srgbClr val="000000"/>
                              </a:solidFill>
                              <a:effectLst/>
                              <a:latin typeface="Times New Roman"/>
                              <a:ea typeface="Times New Roman"/>
                            </a:rPr>
                            <a:t>(2)</a:t>
                          </a:r>
                          <a:endParaRPr lang="de-DE" sz="1400">
                            <a:solidFill>
                              <a:srgbClr val="000000"/>
                            </a:solidFill>
                            <a:effectLst/>
                            <a:latin typeface="Times New Roman"/>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i="1">
                              <a:solidFill>
                                <a:srgbClr val="000000"/>
                              </a:solidFill>
                              <a:effectLst/>
                              <a:latin typeface="Times New Roman"/>
                              <a:ea typeface="Times New Roman"/>
                            </a:rPr>
                            <a:t>(3)</a:t>
                          </a:r>
                          <a:endParaRPr lang="de-DE" sz="1400">
                            <a:solidFill>
                              <a:srgbClr val="000000"/>
                            </a:solidFill>
                            <a:effectLst/>
                            <a:latin typeface="Times New Roman"/>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i="1">
                              <a:solidFill>
                                <a:srgbClr val="000000"/>
                              </a:solidFill>
                              <a:effectLst/>
                              <a:latin typeface="Times New Roman"/>
                              <a:ea typeface="Times New Roman"/>
                            </a:rPr>
                            <a:t>(4)</a:t>
                          </a:r>
                          <a:endParaRPr lang="de-DE" sz="1400">
                            <a:solidFill>
                              <a:srgbClr val="000000"/>
                            </a:solidFill>
                            <a:effectLst/>
                            <a:latin typeface="Times New Roman"/>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213360">
                    <a:tc>
                      <a:txBody>
                        <a:bodyPr/>
                        <a:lstStyle/>
                        <a:p>
                          <a:endParaRPr lang="de-DE"/>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blipFill rotWithShape="0">
                          <a:blip r:embed="rId3"/>
                          <a:stretch>
                            <a:fillRect t="-345714" r="-312162" b="-854286"/>
                          </a:stretch>
                        </a:blipFill>
                      </a:tcPr>
                    </a:tc>
                    <a:tc>
                      <a:txBody>
                        <a:bodyPr/>
                        <a:lstStyle/>
                        <a:p>
                          <a:pPr algn="ctr">
                            <a:spcAft>
                              <a:spcPts val="0"/>
                            </a:spcAft>
                          </a:pPr>
                          <a:r>
                            <a:rPr lang="de-DE" sz="1400">
                              <a:solidFill>
                                <a:srgbClr val="000000"/>
                              </a:solidFill>
                              <a:effectLst/>
                              <a:latin typeface="Times New Roman"/>
                              <a:ea typeface="Times New Roman"/>
                            </a:rPr>
                            <a:t>1.148***</a:t>
                          </a:r>
                          <a:endParaRPr lang="de-DE" sz="1400">
                            <a:solidFill>
                              <a:srgbClr val="000000"/>
                            </a:solidFill>
                            <a:effectLst/>
                            <a:latin typeface="Times New Roman"/>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de-DE" sz="1400">
                            <a:solidFill>
                              <a:srgbClr val="000000"/>
                            </a:solidFill>
                            <a:effectLst/>
                            <a:latin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Times New Roman"/>
                              <a:ea typeface="Times New Roman"/>
                            </a:rPr>
                            <a:t>-0.602</a:t>
                          </a:r>
                          <a:endParaRPr lang="de-DE" sz="1400">
                            <a:solidFill>
                              <a:srgbClr val="000000"/>
                            </a:solidFill>
                            <a:effectLst/>
                            <a:latin typeface="Times New Roman"/>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Times New Roman"/>
                              <a:ea typeface="Times New Roman"/>
                            </a:rPr>
                            <a:t>4.990</a:t>
                          </a:r>
                          <a:endParaRPr lang="de-DE" sz="1400">
                            <a:solidFill>
                              <a:srgbClr val="000000"/>
                            </a:solidFill>
                            <a:effectLst/>
                            <a:latin typeface="Times New Roman"/>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213360">
                    <a:tc>
                      <a:txBody>
                        <a:bodyPr/>
                        <a:lstStyle/>
                        <a:p>
                          <a:endParaRPr lang="de-DE" sz="1400">
                            <a:solidFill>
                              <a:srgbClr val="000000"/>
                            </a:solidFill>
                            <a:effectLst/>
                            <a:latin typeface="Times New Roman"/>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Times New Roman"/>
                              <a:ea typeface="Times New Roman"/>
                            </a:rPr>
                            <a:t>(4.09)</a:t>
                          </a:r>
                          <a:endParaRPr lang="de-DE" sz="1400">
                            <a:solidFill>
                              <a:srgbClr val="000000"/>
                            </a:solidFill>
                            <a:effectLst/>
                            <a:latin typeface="Times New Roman"/>
                            <a:ea typeface="Calibri"/>
                          </a:endParaRPr>
                        </a:p>
                      </a:txBody>
                      <a:tcPr marL="44450" marR="44450" marT="0" marB="0" anchor="b">
                        <a:lnL>
                          <a:noFill/>
                        </a:lnL>
                        <a:lnR>
                          <a:noFill/>
                        </a:lnR>
                        <a:lnT>
                          <a:noFill/>
                        </a:lnT>
                        <a:lnB>
                          <a:noFill/>
                        </a:lnB>
                      </a:tcPr>
                    </a:tc>
                    <a:tc>
                      <a:txBody>
                        <a:bodyPr/>
                        <a:lstStyle/>
                        <a:p>
                          <a:endParaRPr lang="de-DE" sz="1400">
                            <a:solidFill>
                              <a:srgbClr val="000000"/>
                            </a:solidFill>
                            <a:effectLst/>
                            <a:latin typeface="Times New Roman"/>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Times New Roman"/>
                              <a:ea typeface="Times New Roman"/>
                            </a:rPr>
                            <a:t>(-0.63)</a:t>
                          </a:r>
                          <a:endParaRPr lang="de-DE" sz="1400">
                            <a:solidFill>
                              <a:srgbClr val="000000"/>
                            </a:solidFill>
                            <a:effectLst/>
                            <a:latin typeface="Times New Roman"/>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Times New Roman"/>
                              <a:ea typeface="Times New Roman"/>
                            </a:rPr>
                            <a:t>(0.73)</a:t>
                          </a:r>
                          <a:endParaRPr lang="de-DE" sz="1400">
                            <a:solidFill>
                              <a:srgbClr val="000000"/>
                            </a:solidFill>
                            <a:effectLst/>
                            <a:latin typeface="Times New Roman"/>
                            <a:ea typeface="Calibri"/>
                          </a:endParaRPr>
                        </a:p>
                      </a:txBody>
                      <a:tcPr marL="44450" marR="44450" marT="0" marB="0" anchor="b">
                        <a:lnL>
                          <a:noFill/>
                        </a:lnL>
                        <a:lnR>
                          <a:noFill/>
                        </a:lnR>
                        <a:lnT>
                          <a:noFill/>
                        </a:lnT>
                        <a:lnB>
                          <a:noFill/>
                        </a:lnB>
                      </a:tcPr>
                    </a:tc>
                  </a:tr>
                  <a:tr h="213360">
                    <a:tc>
                      <a:txBody>
                        <a:bodyPr/>
                        <a:lstStyle/>
                        <a:p>
                          <a:endParaRPr lang="de-DE"/>
                        </a:p>
                      </a:txBody>
                      <a:tcPr marL="44450" marR="44450" marT="0" marB="0" anchor="b">
                        <a:lnL>
                          <a:noFill/>
                        </a:lnL>
                        <a:lnR>
                          <a:noFill/>
                        </a:lnR>
                        <a:lnT>
                          <a:noFill/>
                        </a:lnT>
                        <a:lnB>
                          <a:noFill/>
                        </a:lnB>
                        <a:blipFill rotWithShape="0">
                          <a:blip r:embed="rId3"/>
                          <a:stretch>
                            <a:fillRect t="-548571" r="-312162" b="-651429"/>
                          </a:stretch>
                        </a:blipFill>
                      </a:tcPr>
                    </a:tc>
                    <a:tc>
                      <a:txBody>
                        <a:bodyPr/>
                        <a:lstStyle/>
                        <a:p>
                          <a:endParaRPr lang="de-DE" sz="1400">
                            <a:solidFill>
                              <a:srgbClr val="000000"/>
                            </a:solidFill>
                            <a:effectLst/>
                            <a:latin typeface="Times New Roman"/>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Times New Roman"/>
                              <a:ea typeface="Times New Roman"/>
                            </a:rPr>
                            <a:t>8.565***</a:t>
                          </a:r>
                          <a:endParaRPr lang="de-DE" sz="1400">
                            <a:solidFill>
                              <a:srgbClr val="000000"/>
                            </a:solidFill>
                            <a:effectLst/>
                            <a:latin typeface="Times New Roman"/>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Times New Roman"/>
                              <a:ea typeface="Times New Roman"/>
                            </a:rPr>
                            <a:t>12.091</a:t>
                          </a:r>
                          <a:endParaRPr lang="de-DE" sz="1400">
                            <a:solidFill>
                              <a:srgbClr val="000000"/>
                            </a:solidFill>
                            <a:effectLst/>
                            <a:latin typeface="Times New Roman"/>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Times New Roman"/>
                              <a:ea typeface="Times New Roman"/>
                            </a:rPr>
                            <a:t>36.248***</a:t>
                          </a:r>
                          <a:endParaRPr lang="de-DE" sz="1400">
                            <a:solidFill>
                              <a:srgbClr val="000000"/>
                            </a:solidFill>
                            <a:effectLst/>
                            <a:latin typeface="Times New Roman"/>
                            <a:ea typeface="Calibri"/>
                          </a:endParaRPr>
                        </a:p>
                      </a:txBody>
                      <a:tcPr marL="44450" marR="44450" marT="0" marB="0" anchor="b">
                        <a:lnL>
                          <a:noFill/>
                        </a:lnL>
                        <a:lnR>
                          <a:noFill/>
                        </a:lnR>
                        <a:lnT>
                          <a:noFill/>
                        </a:lnT>
                        <a:lnB>
                          <a:noFill/>
                        </a:lnB>
                      </a:tcPr>
                    </a:tc>
                  </a:tr>
                  <a:tr h="213360">
                    <a:tc>
                      <a:txBody>
                        <a:bodyPr/>
                        <a:lstStyle/>
                        <a:p>
                          <a:endParaRPr lang="de-DE" sz="1400" dirty="0">
                            <a:solidFill>
                              <a:srgbClr val="000000"/>
                            </a:solidFill>
                            <a:effectLst/>
                            <a:latin typeface="Times New Roman"/>
                          </a:endParaRPr>
                        </a:p>
                      </a:txBody>
                      <a:tcPr marL="44450" marR="44450" marT="0" marB="0" anchor="b">
                        <a:lnL>
                          <a:noFill/>
                        </a:lnL>
                        <a:lnR>
                          <a:noFill/>
                        </a:lnR>
                        <a:lnT>
                          <a:noFill/>
                        </a:lnT>
                        <a:lnB>
                          <a:noFill/>
                        </a:lnB>
                      </a:tcPr>
                    </a:tc>
                    <a:tc>
                      <a:txBody>
                        <a:bodyPr/>
                        <a:lstStyle/>
                        <a:p>
                          <a:endParaRPr lang="de-DE" sz="1400">
                            <a:solidFill>
                              <a:srgbClr val="000000"/>
                            </a:solidFill>
                            <a:effectLst/>
                            <a:latin typeface="Times New Roman"/>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Times New Roman"/>
                              <a:ea typeface="Times New Roman"/>
                            </a:rPr>
                            <a:t>(2.95)</a:t>
                          </a:r>
                          <a:endParaRPr lang="de-DE" sz="1400">
                            <a:solidFill>
                              <a:srgbClr val="000000"/>
                            </a:solidFill>
                            <a:effectLst/>
                            <a:latin typeface="Times New Roman"/>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Times New Roman"/>
                              <a:ea typeface="Times New Roman"/>
                            </a:rPr>
                            <a:t>(1.52)</a:t>
                          </a:r>
                          <a:endParaRPr lang="de-DE" sz="1400">
                            <a:solidFill>
                              <a:srgbClr val="000000"/>
                            </a:solidFill>
                            <a:effectLst/>
                            <a:latin typeface="Times New Roman"/>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Times New Roman"/>
                              <a:ea typeface="Times New Roman"/>
                            </a:rPr>
                            <a:t>(2.81)</a:t>
                          </a:r>
                          <a:endParaRPr lang="de-DE" sz="1400">
                            <a:solidFill>
                              <a:srgbClr val="000000"/>
                            </a:solidFill>
                            <a:effectLst/>
                            <a:latin typeface="Times New Roman"/>
                            <a:ea typeface="Calibri"/>
                          </a:endParaRPr>
                        </a:p>
                      </a:txBody>
                      <a:tcPr marL="44450" marR="44450" marT="0" marB="0" anchor="b">
                        <a:lnL>
                          <a:noFill/>
                        </a:lnL>
                        <a:lnR>
                          <a:noFill/>
                        </a:lnR>
                        <a:lnT>
                          <a:noFill/>
                        </a:lnT>
                        <a:lnB>
                          <a:noFill/>
                        </a:lnB>
                      </a:tcPr>
                    </a:tc>
                  </a:tr>
                  <a:tr h="213360">
                    <a:tc>
                      <a:txBody>
                        <a:bodyPr/>
                        <a:lstStyle/>
                        <a:p>
                          <a:endParaRPr lang="de-DE" sz="1400">
                            <a:solidFill>
                              <a:srgbClr val="000000"/>
                            </a:solidFill>
                            <a:effectLst/>
                            <a:latin typeface="Times New Roman"/>
                          </a:endParaRPr>
                        </a:p>
                      </a:txBody>
                      <a:tcPr marL="44450" marR="44450" marT="0" marB="0" anchor="b">
                        <a:lnL>
                          <a:noFill/>
                        </a:lnL>
                        <a:lnR>
                          <a:noFill/>
                        </a:lnR>
                        <a:lnT>
                          <a:noFill/>
                        </a:lnT>
                        <a:lnB>
                          <a:noFill/>
                        </a:lnB>
                      </a:tcPr>
                    </a:tc>
                    <a:tc>
                      <a:txBody>
                        <a:bodyPr/>
                        <a:lstStyle/>
                        <a:p>
                          <a:endParaRPr lang="de-DE" sz="1400">
                            <a:solidFill>
                              <a:srgbClr val="000000"/>
                            </a:solidFill>
                            <a:effectLst/>
                            <a:latin typeface="Times New Roman"/>
                          </a:endParaRPr>
                        </a:p>
                      </a:txBody>
                      <a:tcPr marL="44450" marR="44450" marT="0" marB="0" anchor="b">
                        <a:lnL>
                          <a:noFill/>
                        </a:lnL>
                        <a:lnR>
                          <a:noFill/>
                        </a:lnR>
                        <a:lnT>
                          <a:noFill/>
                        </a:lnT>
                        <a:lnB>
                          <a:noFill/>
                        </a:lnB>
                      </a:tcPr>
                    </a:tc>
                    <a:tc>
                      <a:txBody>
                        <a:bodyPr/>
                        <a:lstStyle/>
                        <a:p>
                          <a:endParaRPr lang="de-DE" sz="1400">
                            <a:solidFill>
                              <a:srgbClr val="000000"/>
                            </a:solidFill>
                            <a:effectLst/>
                            <a:latin typeface="Times New Roman"/>
                          </a:endParaRPr>
                        </a:p>
                      </a:txBody>
                      <a:tcPr marL="44450" marR="44450" marT="0" marB="0" anchor="b">
                        <a:lnL>
                          <a:noFill/>
                        </a:lnL>
                        <a:lnR>
                          <a:noFill/>
                        </a:lnR>
                        <a:lnT>
                          <a:noFill/>
                        </a:lnT>
                        <a:lnB>
                          <a:noFill/>
                        </a:lnB>
                      </a:tcPr>
                    </a:tc>
                    <a:tc>
                      <a:txBody>
                        <a:bodyPr/>
                        <a:lstStyle/>
                        <a:p>
                          <a:endParaRPr lang="de-DE" sz="1400">
                            <a:solidFill>
                              <a:srgbClr val="000000"/>
                            </a:solidFill>
                            <a:effectLst/>
                            <a:latin typeface="Times New Roman"/>
                          </a:endParaRPr>
                        </a:p>
                      </a:txBody>
                      <a:tcPr marL="44450" marR="44450" marT="0" marB="0" anchor="b">
                        <a:lnL>
                          <a:noFill/>
                        </a:lnL>
                        <a:lnR>
                          <a:noFill/>
                        </a:lnR>
                        <a:lnT>
                          <a:noFill/>
                        </a:lnT>
                        <a:lnB>
                          <a:noFill/>
                        </a:lnB>
                      </a:tcPr>
                    </a:tc>
                    <a:tc>
                      <a:txBody>
                        <a:bodyPr/>
                        <a:lstStyle/>
                        <a:p>
                          <a:endParaRPr lang="de-DE" sz="1400">
                            <a:solidFill>
                              <a:srgbClr val="000000"/>
                            </a:solidFill>
                            <a:effectLst/>
                            <a:latin typeface="Times New Roman"/>
                          </a:endParaRPr>
                        </a:p>
                      </a:txBody>
                      <a:tcPr marL="44450" marR="44450" marT="0" marB="0" anchor="b">
                        <a:lnL>
                          <a:noFill/>
                        </a:lnL>
                        <a:lnR>
                          <a:noFill/>
                        </a:lnR>
                        <a:lnT>
                          <a:noFill/>
                        </a:lnT>
                        <a:lnB>
                          <a:noFill/>
                        </a:lnB>
                      </a:tcPr>
                    </a:tc>
                  </a:tr>
                  <a:tr h="213360">
                    <a:tc>
                      <a:txBody>
                        <a:bodyPr/>
                        <a:lstStyle/>
                        <a:p>
                          <a:endParaRPr lang="de-DE"/>
                        </a:p>
                      </a:txBody>
                      <a:tcPr marL="44450" marR="44450" marT="0" marB="0" anchor="b">
                        <a:lnL>
                          <a:noFill/>
                        </a:lnL>
                        <a:lnR>
                          <a:noFill/>
                        </a:lnR>
                        <a:lnT>
                          <a:noFill/>
                        </a:lnT>
                        <a:lnB>
                          <a:noFill/>
                        </a:lnB>
                        <a:blipFill rotWithShape="0">
                          <a:blip r:embed="rId3"/>
                          <a:stretch>
                            <a:fillRect t="-848571" r="-312162" b="-351429"/>
                          </a:stretch>
                        </a:blipFill>
                      </a:tcPr>
                    </a:tc>
                    <a:tc>
                      <a:txBody>
                        <a:bodyPr/>
                        <a:lstStyle/>
                        <a:p>
                          <a:pPr algn="ctr">
                            <a:spcAft>
                              <a:spcPts val="0"/>
                            </a:spcAft>
                          </a:pPr>
                          <a:r>
                            <a:rPr lang="de-DE" sz="1400">
                              <a:solidFill>
                                <a:srgbClr val="000000"/>
                              </a:solidFill>
                              <a:effectLst/>
                              <a:latin typeface="Times New Roman"/>
                              <a:ea typeface="Times New Roman"/>
                            </a:rPr>
                            <a:t>0.845***</a:t>
                          </a:r>
                          <a:endParaRPr lang="de-DE" sz="1400">
                            <a:solidFill>
                              <a:srgbClr val="000000"/>
                            </a:solidFill>
                            <a:effectLst/>
                            <a:latin typeface="Times New Roman"/>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Times New Roman"/>
                              <a:ea typeface="Times New Roman"/>
                            </a:rPr>
                            <a:t>0.807***</a:t>
                          </a:r>
                          <a:endParaRPr lang="de-DE" sz="1400">
                            <a:solidFill>
                              <a:srgbClr val="000000"/>
                            </a:solidFill>
                            <a:effectLst/>
                            <a:latin typeface="Times New Roman"/>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Times New Roman"/>
                              <a:ea typeface="Times New Roman"/>
                            </a:rPr>
                            <a:t>0.799***</a:t>
                          </a:r>
                          <a:endParaRPr lang="de-DE" sz="1400">
                            <a:solidFill>
                              <a:srgbClr val="000000"/>
                            </a:solidFill>
                            <a:effectLst/>
                            <a:latin typeface="Times New Roman"/>
                            <a:ea typeface="Calibri"/>
                          </a:endParaRPr>
                        </a:p>
                      </a:txBody>
                      <a:tcPr marL="44450" marR="44450" marT="0" marB="0" anchor="b">
                        <a:lnL>
                          <a:noFill/>
                        </a:lnL>
                        <a:lnR>
                          <a:noFill/>
                        </a:lnR>
                        <a:lnT>
                          <a:noFill/>
                        </a:lnT>
                        <a:lnB>
                          <a:noFill/>
                        </a:lnB>
                      </a:tcPr>
                    </a:tc>
                    <a:tc>
                      <a:txBody>
                        <a:bodyPr/>
                        <a:lstStyle/>
                        <a:p>
                          <a:pPr algn="ctr">
                            <a:spcAft>
                              <a:spcPts val="0"/>
                            </a:spcAft>
                          </a:pPr>
                          <a:r>
                            <a:rPr lang="de-DE" sz="1400">
                              <a:solidFill>
                                <a:srgbClr val="000000"/>
                              </a:solidFill>
                              <a:effectLst/>
                              <a:latin typeface="Times New Roman"/>
                              <a:ea typeface="Times New Roman"/>
                            </a:rPr>
                            <a:t>0.685***</a:t>
                          </a:r>
                          <a:endParaRPr lang="de-DE" sz="1400">
                            <a:solidFill>
                              <a:srgbClr val="000000"/>
                            </a:solidFill>
                            <a:effectLst/>
                            <a:latin typeface="Times New Roman"/>
                            <a:ea typeface="Calibri"/>
                          </a:endParaRPr>
                        </a:p>
                      </a:txBody>
                      <a:tcPr marL="44450" marR="44450" marT="0" marB="0" anchor="b">
                        <a:lnL>
                          <a:noFill/>
                        </a:lnL>
                        <a:lnR>
                          <a:noFill/>
                        </a:lnR>
                        <a:lnT>
                          <a:noFill/>
                        </a:lnT>
                        <a:lnB>
                          <a:noFill/>
                        </a:lnB>
                      </a:tcPr>
                    </a:tc>
                  </a:tr>
                  <a:tr h="213360">
                    <a:tc>
                      <a:txBody>
                        <a:bodyPr/>
                        <a:lstStyle/>
                        <a:p>
                          <a:endParaRPr lang="de-DE" sz="1400">
                            <a:solidFill>
                              <a:srgbClr val="000000"/>
                            </a:solidFill>
                            <a:effectLst/>
                            <a:latin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Times New Roman"/>
                              <a:ea typeface="Times New Roman"/>
                            </a:rPr>
                            <a:t>(6.84)</a:t>
                          </a:r>
                          <a:endParaRPr lang="de-DE" sz="1400">
                            <a:solidFill>
                              <a:srgbClr val="000000"/>
                            </a:solidFill>
                            <a:effectLst/>
                            <a:latin typeface="Times New Roman"/>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Times New Roman"/>
                              <a:ea typeface="Times New Roman"/>
                            </a:rPr>
                            <a:t>(6.38)</a:t>
                          </a:r>
                          <a:endParaRPr lang="de-DE" sz="1400">
                            <a:solidFill>
                              <a:srgbClr val="000000"/>
                            </a:solidFill>
                            <a:effectLst/>
                            <a:latin typeface="Times New Roman"/>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Times New Roman"/>
                              <a:ea typeface="Times New Roman"/>
                            </a:rPr>
                            <a:t>(6.20)</a:t>
                          </a:r>
                          <a:endParaRPr lang="de-DE" sz="1400">
                            <a:solidFill>
                              <a:srgbClr val="000000"/>
                            </a:solidFill>
                            <a:effectLst/>
                            <a:latin typeface="Times New Roman"/>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Times New Roman"/>
                              <a:ea typeface="Times New Roman"/>
                            </a:rPr>
                            <a:t>(5.14)</a:t>
                          </a:r>
                          <a:endParaRPr lang="de-DE" sz="1400">
                            <a:solidFill>
                              <a:srgbClr val="000000"/>
                            </a:solidFill>
                            <a:effectLst/>
                            <a:latin typeface="Times New Roman"/>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213360">
                    <a:tc>
                      <a:txBody>
                        <a:bodyPr/>
                        <a:lstStyle/>
                        <a:p>
                          <a:pPr algn="ctr">
                            <a:spcAft>
                              <a:spcPts val="0"/>
                            </a:spcAft>
                          </a:pPr>
                          <a:r>
                            <a:rPr lang="de-DE" sz="1400" dirty="0">
                              <a:solidFill>
                                <a:srgbClr val="000000"/>
                              </a:solidFill>
                              <a:effectLst/>
                              <a:latin typeface="Times New Roman"/>
                              <a:ea typeface="Times New Roman"/>
                            </a:rPr>
                            <a:t>N</a:t>
                          </a:r>
                          <a:endParaRPr lang="de-DE" sz="1400" dirty="0">
                            <a:solidFill>
                              <a:srgbClr val="000000"/>
                            </a:solidFill>
                            <a:effectLst/>
                            <a:latin typeface="Times New Roman"/>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Times New Roman"/>
                              <a:ea typeface="Times New Roman"/>
                            </a:rPr>
                            <a:t>51</a:t>
                          </a:r>
                          <a:endParaRPr lang="de-DE" sz="1400">
                            <a:solidFill>
                              <a:srgbClr val="000000"/>
                            </a:solidFill>
                            <a:effectLst/>
                            <a:latin typeface="Times New Roman"/>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Times New Roman"/>
                              <a:ea typeface="Times New Roman"/>
                            </a:rPr>
                            <a:t>51</a:t>
                          </a:r>
                          <a:endParaRPr lang="de-DE" sz="1400">
                            <a:solidFill>
                              <a:srgbClr val="000000"/>
                            </a:solidFill>
                            <a:effectLst/>
                            <a:latin typeface="Times New Roman"/>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dirty="0">
                              <a:solidFill>
                                <a:srgbClr val="000000"/>
                              </a:solidFill>
                              <a:effectLst/>
                              <a:latin typeface="Times New Roman"/>
                              <a:ea typeface="Times New Roman"/>
                            </a:rPr>
                            <a:t>51</a:t>
                          </a:r>
                          <a:endParaRPr lang="de-DE" sz="1400" dirty="0">
                            <a:solidFill>
                              <a:srgbClr val="000000"/>
                            </a:solidFill>
                            <a:effectLst/>
                            <a:latin typeface="Times New Roman"/>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de-DE" sz="1400">
                              <a:solidFill>
                                <a:srgbClr val="000000"/>
                              </a:solidFill>
                              <a:effectLst/>
                              <a:latin typeface="Times New Roman"/>
                              <a:ea typeface="Times New Roman"/>
                            </a:rPr>
                            <a:t>46</a:t>
                          </a:r>
                          <a:endParaRPr lang="de-DE" sz="1400">
                            <a:solidFill>
                              <a:srgbClr val="000000"/>
                            </a:solidFill>
                            <a:effectLst/>
                            <a:latin typeface="Times New Roman"/>
                            <a:ea typeface="Calibri"/>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213360">
                    <a:tc>
                      <a:txBody>
                        <a:bodyPr/>
                        <a:lstStyle/>
                        <a:p>
                          <a:pPr algn="ctr">
                            <a:spcAft>
                              <a:spcPts val="0"/>
                            </a:spcAft>
                          </a:pPr>
                          <a:r>
                            <a:rPr lang="en-US" sz="1400" i="1" dirty="0">
                              <a:solidFill>
                                <a:srgbClr val="000000"/>
                              </a:solidFill>
                              <a:effectLst/>
                              <a:latin typeface="Times New Roman"/>
                              <a:ea typeface="Times New Roman"/>
                            </a:rPr>
                            <a:t>R</a:t>
                          </a:r>
                          <a:r>
                            <a:rPr lang="en-US" sz="1400" i="1" baseline="30000" dirty="0">
                              <a:solidFill>
                                <a:srgbClr val="000000"/>
                              </a:solidFill>
                              <a:effectLst/>
                              <a:latin typeface="Times New Roman"/>
                              <a:ea typeface="Times New Roman"/>
                            </a:rPr>
                            <a:t>2</a:t>
                          </a:r>
                          <a:endParaRPr lang="de-DE" sz="1400" dirty="0">
                            <a:solidFill>
                              <a:srgbClr val="000000"/>
                            </a:solidFill>
                            <a:effectLst/>
                            <a:latin typeface="Times New Roman"/>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Times New Roman"/>
                              <a:ea typeface="Times New Roman"/>
                            </a:rPr>
                            <a:t>0.06</a:t>
                          </a:r>
                          <a:endParaRPr lang="de-DE" sz="1400">
                            <a:solidFill>
                              <a:srgbClr val="000000"/>
                            </a:solidFill>
                            <a:effectLst/>
                            <a:latin typeface="Times New Roman"/>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Times New Roman"/>
                              <a:ea typeface="Times New Roman"/>
                            </a:rPr>
                            <a:t>0.08</a:t>
                          </a:r>
                          <a:endParaRPr lang="de-DE" sz="1400">
                            <a:solidFill>
                              <a:srgbClr val="000000"/>
                            </a:solidFill>
                            <a:effectLst/>
                            <a:latin typeface="Times New Roman"/>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a:solidFill>
                                <a:srgbClr val="000000"/>
                              </a:solidFill>
                              <a:effectLst/>
                              <a:latin typeface="Times New Roman"/>
                              <a:ea typeface="Times New Roman"/>
                            </a:rPr>
                            <a:t>0.09</a:t>
                          </a:r>
                          <a:endParaRPr lang="de-DE" sz="1400">
                            <a:solidFill>
                              <a:srgbClr val="000000"/>
                            </a:solidFill>
                            <a:effectLst/>
                            <a:latin typeface="Times New Roman"/>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400" dirty="0">
                              <a:solidFill>
                                <a:srgbClr val="000000"/>
                              </a:solidFill>
                              <a:effectLst/>
                              <a:latin typeface="Times New Roman"/>
                              <a:ea typeface="Times New Roman"/>
                            </a:rPr>
                            <a:t>0.08</a:t>
                          </a:r>
                          <a:endParaRPr lang="de-DE" sz="1400" dirty="0">
                            <a:solidFill>
                              <a:srgbClr val="000000"/>
                            </a:solidFill>
                            <a:effectLst/>
                            <a:latin typeface="Times New Roman"/>
                            <a:ea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mc:Fallback>
      </mc:AlternateContent>
      <mc:AlternateContent xmlns:mc="http://schemas.openxmlformats.org/markup-compatibility/2006" xmlns:a14="http://schemas.microsoft.com/office/drawing/2010/main">
        <mc:Choice Requires="a14">
          <p:sp>
            <p:nvSpPr>
              <p:cNvPr id="3" name="Inhaltsplatzhalter 2"/>
              <p:cNvSpPr>
                <a:spLocks noGrp="1"/>
              </p:cNvSpPr>
              <p:nvPr>
                <p:ph idx="1"/>
              </p:nvPr>
            </p:nvSpPr>
            <p:spPr>
              <a:xfrm>
                <a:off x="350838" y="5229199"/>
                <a:ext cx="9283700" cy="1295425"/>
              </a:xfrm>
            </p:spPr>
            <p:txBody>
              <a:bodyPr/>
              <a:lstStyle/>
              <a:p>
                <a:r>
                  <a:rPr lang="de-DE" dirty="0" smtClean="0"/>
                  <a:t>Overall, </a:t>
                </a:r>
                <a:r>
                  <a:rPr lang="de-DE" dirty="0" err="1" smtClean="0"/>
                  <a:t>these</a:t>
                </a:r>
                <a:r>
                  <a:rPr lang="de-DE" dirty="0" smtClean="0"/>
                  <a:t> </a:t>
                </a:r>
                <a:r>
                  <a:rPr lang="de-DE" dirty="0" err="1" smtClean="0"/>
                  <a:t>results</a:t>
                </a:r>
                <a:r>
                  <a:rPr lang="de-DE" dirty="0" smtClean="0"/>
                  <a:t> </a:t>
                </a:r>
                <a:r>
                  <a:rPr lang="de-DE" dirty="0" err="1" smtClean="0"/>
                  <a:t>indicate</a:t>
                </a:r>
                <a:r>
                  <a:rPr lang="de-DE" dirty="0" smtClean="0"/>
                  <a:t> </a:t>
                </a:r>
                <a:r>
                  <a:rPr lang="de-DE" dirty="0" err="1" smtClean="0"/>
                  <a:t>that</a:t>
                </a:r>
                <a:r>
                  <a:rPr lang="de-DE" dirty="0" smtClean="0"/>
                  <a:t> </a:t>
                </a:r>
                <a14:m>
                  <m:oMath xmlns:m="http://schemas.openxmlformats.org/officeDocument/2006/math">
                    <m:sSub>
                      <m:sSubPr>
                        <m:ctrlPr>
                          <a:rPr lang="de-DE" i="1">
                            <a:latin typeface="Cambria Math"/>
                          </a:rPr>
                        </m:ctrlPr>
                      </m:sSubPr>
                      <m:e>
                        <m:acc>
                          <m:accPr>
                            <m:chr m:val="̂"/>
                            <m:ctrlPr>
                              <a:rPr lang="de-DE" i="1">
                                <a:latin typeface="Cambria Math"/>
                              </a:rPr>
                            </m:ctrlPr>
                          </m:accPr>
                          <m:e>
                            <m:r>
                              <a:rPr lang="en-US" i="1">
                                <a:latin typeface="Cambria Math"/>
                              </a:rPr>
                              <m:t>𝛽</m:t>
                            </m:r>
                          </m:e>
                        </m:acc>
                      </m:e>
                      <m:sub>
                        <m:r>
                          <a:rPr lang="de-DE" i="1">
                            <a:latin typeface="Cambria Math"/>
                          </a:rPr>
                          <m:t>𝐺𝐼𝑃𝑆𝐼</m:t>
                        </m:r>
                        <m:r>
                          <a:rPr lang="de-DE" i="1">
                            <a:latin typeface="Cambria Math"/>
                          </a:rPr>
                          <m:t>.</m:t>
                        </m:r>
                        <m:r>
                          <a:rPr lang="de-DE" i="1">
                            <a:latin typeface="Cambria Math"/>
                          </a:rPr>
                          <m:t>𝑖</m:t>
                        </m:r>
                        <m:r>
                          <a:rPr lang="de-DE" i="1">
                            <a:latin typeface="Cambria Math"/>
                          </a:rPr>
                          <m:t>,</m:t>
                        </m:r>
                        <m:r>
                          <a:rPr lang="de-DE" i="1">
                            <a:latin typeface="Cambria Math"/>
                          </a:rPr>
                          <m:t>𝑡</m:t>
                        </m:r>
                      </m:sub>
                    </m:sSub>
                  </m:oMath>
                </a14:m>
                <a:r>
                  <a:rPr lang="de-DE" dirty="0" smtClean="0"/>
                  <a:t> </a:t>
                </a:r>
                <a:r>
                  <a:rPr lang="de-DE" dirty="0" err="1" smtClean="0"/>
                  <a:t>reflects</a:t>
                </a:r>
                <a:r>
                  <a:rPr lang="de-DE" dirty="0" smtClean="0"/>
                  <a:t> </a:t>
                </a:r>
                <a:r>
                  <a:rPr lang="de-DE" dirty="0" err="1" smtClean="0"/>
                  <a:t>banks‘</a:t>
                </a:r>
                <a:r>
                  <a:rPr lang="de-DE" dirty="0" smtClean="0"/>
                  <a:t> </a:t>
                </a:r>
                <a:r>
                  <a:rPr lang="de-DE" dirty="0" err="1" smtClean="0"/>
                  <a:t>exposure</a:t>
                </a:r>
                <a:r>
                  <a:rPr lang="de-DE" dirty="0" smtClean="0"/>
                  <a:t> </a:t>
                </a:r>
                <a:r>
                  <a:rPr lang="de-DE" dirty="0" err="1" smtClean="0"/>
                  <a:t>to</a:t>
                </a:r>
                <a:r>
                  <a:rPr lang="de-DE" dirty="0" smtClean="0"/>
                  <a:t> GIPSI </a:t>
                </a:r>
                <a:r>
                  <a:rPr lang="de-DE" dirty="0" err="1" smtClean="0"/>
                  <a:t>sovereign</a:t>
                </a:r>
                <a:r>
                  <a:rPr lang="de-DE" dirty="0" smtClean="0"/>
                  <a:t> </a:t>
                </a:r>
                <a:r>
                  <a:rPr lang="de-DE" dirty="0" err="1" smtClean="0"/>
                  <a:t>debt</a:t>
                </a:r>
                <a:r>
                  <a:rPr lang="de-DE" dirty="0" smtClean="0"/>
                  <a:t>. </a:t>
                </a:r>
                <a:endParaRPr lang="de-DE" dirty="0"/>
              </a:p>
            </p:txBody>
          </p:sp>
        </mc:Choice>
        <mc:Fallback xmlns="">
          <p:sp>
            <p:nvSpPr>
              <p:cNvPr id="3" name="Inhaltsplatzhalter 2"/>
              <p:cNvSpPr>
                <a:spLocks noGrp="1" noRot="1" noChangeAspect="1" noMove="1" noResize="1" noEditPoints="1" noAdjustHandles="1" noChangeArrowheads="1" noChangeShapeType="1" noTextEdit="1"/>
              </p:cNvSpPr>
              <p:nvPr>
                <p:ph idx="1"/>
              </p:nvPr>
            </p:nvSpPr>
            <p:spPr>
              <a:xfrm>
                <a:off x="350838" y="5229199"/>
                <a:ext cx="9283700" cy="1295425"/>
              </a:xfrm>
              <a:blipFill rotWithShape="0">
                <a:blip r:embed="rId4"/>
                <a:stretch>
                  <a:fillRect l="-591" t="-1415"/>
                </a:stretch>
              </a:blipFill>
            </p:spPr>
            <p:txBody>
              <a:bodyPr/>
              <a:lstStyle/>
              <a:p>
                <a:r>
                  <a:rPr lang="de-DE">
                    <a:noFill/>
                  </a:rPr>
                  <a:t> </a:t>
                </a:r>
              </a:p>
            </p:txBody>
          </p:sp>
        </mc:Fallback>
      </mc:AlternateContent>
    </p:spTree>
    <p:extLst>
      <p:ext uri="{BB962C8B-B14F-4D97-AF65-F5344CB8AC3E}">
        <p14:creationId xmlns:p14="http://schemas.microsoft.com/office/powerpoint/2010/main" val="13148490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Main Hypothesis</a:t>
            </a:r>
            <a:endParaRPr lang="de-DE" dirty="0"/>
          </a:p>
        </p:txBody>
      </p:sp>
      <p:sp>
        <p:nvSpPr>
          <p:cNvPr id="3" name="Inhaltsplatzhalter 2"/>
          <p:cNvSpPr>
            <a:spLocks noGrp="1"/>
          </p:cNvSpPr>
          <p:nvPr>
            <p:ph idx="1"/>
          </p:nvPr>
        </p:nvSpPr>
        <p:spPr/>
        <p:txBody>
          <a:bodyPr/>
          <a:lstStyle/>
          <a:p>
            <a:r>
              <a:rPr lang="en-US" dirty="0" smtClean="0"/>
              <a:t>European banks search for yield through investments in high yielding risky sovereign debt financed with short-term funding.</a:t>
            </a:r>
          </a:p>
          <a:p>
            <a:pPr marL="0" indent="0">
              <a:buNone/>
            </a:pPr>
            <a:endParaRPr lang="en-US" dirty="0" smtClean="0"/>
          </a:p>
          <a:p>
            <a:r>
              <a:rPr lang="en-US" dirty="0"/>
              <a:t>Under-capitalized banks have an incentive to shift into riskier assets holding risk weights constant (“risk shifting”).</a:t>
            </a:r>
          </a:p>
          <a:p>
            <a:pPr lvl="1"/>
            <a:r>
              <a:rPr lang="de-DE" dirty="0"/>
              <a:t>Caballero, Hoshi and Kashyap, 2008; Giannetti and Simonov, 2013</a:t>
            </a:r>
          </a:p>
          <a:p>
            <a:endParaRPr lang="en-US" dirty="0" smtClean="0"/>
          </a:p>
          <a:p>
            <a:r>
              <a:rPr lang="en-US" dirty="0" smtClean="0"/>
              <a:t>Current </a:t>
            </a:r>
            <a:r>
              <a:rPr lang="en-US" dirty="0"/>
              <a:t>regulatory capital </a:t>
            </a:r>
            <a:r>
              <a:rPr lang="en-US" dirty="0" smtClean="0"/>
              <a:t>requirements </a:t>
            </a:r>
            <a:r>
              <a:rPr lang="en-US" dirty="0"/>
              <a:t>in fact </a:t>
            </a:r>
            <a:r>
              <a:rPr lang="en-US" dirty="0" smtClean="0"/>
              <a:t>incentivize </a:t>
            </a:r>
            <a:r>
              <a:rPr lang="en-US" dirty="0"/>
              <a:t>such behavior by treating most sovereign bonds as safe and ignoring short-term </a:t>
            </a:r>
            <a:r>
              <a:rPr lang="en-US" dirty="0" smtClean="0"/>
              <a:t>funding.</a:t>
            </a:r>
          </a:p>
          <a:p>
            <a:pPr lvl="1"/>
            <a:r>
              <a:rPr lang="en-US" dirty="0" smtClean="0"/>
              <a:t>Basel II assigns zero risk weights for holding sovereign debt increasing incentives for under-capitalized banks to hold these assets (“regulatory arbitrage”).</a:t>
            </a:r>
          </a:p>
          <a:p>
            <a:pPr marL="457200" lvl="1" indent="0">
              <a:buNone/>
            </a:pPr>
            <a:endParaRPr lang="en-US" dirty="0" smtClean="0"/>
          </a:p>
          <a:p>
            <a:r>
              <a:rPr lang="en-US" dirty="0" smtClean="0"/>
              <a:t>European banks can use securities to obtain funding from the ECB.</a:t>
            </a:r>
          </a:p>
          <a:p>
            <a:endParaRPr lang="en-US" dirty="0"/>
          </a:p>
          <a:p>
            <a:r>
              <a:rPr lang="en-US" dirty="0" smtClean="0"/>
              <a:t>Phenomenon should pervade European banks, not just a “home bias”</a:t>
            </a:r>
            <a:endParaRPr lang="en-US" dirty="0"/>
          </a:p>
          <a:p>
            <a:endParaRPr lang="de-DE" dirty="0"/>
          </a:p>
        </p:txBody>
      </p:sp>
    </p:spTree>
    <p:extLst>
      <p:ext uri="{BB962C8B-B14F-4D97-AF65-F5344CB8AC3E}">
        <p14:creationId xmlns:p14="http://schemas.microsoft.com/office/powerpoint/2010/main" val="10616576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i="1" dirty="0" smtClean="0"/>
              <a:t>"</a:t>
            </a:r>
            <a:r>
              <a:rPr lang="en-US" i="1" dirty="0"/>
              <a:t>And of course, the deterioration of the Euro zone situation and particularly the sovereign crisis in the peripheral economies hit very badly the group. And that's of course not a surprise for a group that still had very important short-term funding needs that was mainly present in strong exposures in peripheral countries. [...] Before 2008, it was the group's high rating granting easy access to wholesale funding that led to the situation of October 2008 with </a:t>
            </a:r>
            <a:r>
              <a:rPr lang="en-US" i="1" dirty="0">
                <a:solidFill>
                  <a:srgbClr val="FF0000"/>
                </a:solidFill>
              </a:rPr>
              <a:t>short-term funding need of €260 billion outstanding in October 2008, i.e. 43% of total balance sheet.</a:t>
            </a:r>
            <a:r>
              <a:rPr lang="en-US" i="1" dirty="0"/>
              <a:t> [...] with very significant acceleration and buildup of the </a:t>
            </a:r>
            <a:r>
              <a:rPr lang="en-US" i="1" dirty="0">
                <a:solidFill>
                  <a:srgbClr val="FF0000"/>
                </a:solidFill>
              </a:rPr>
              <a:t>bond portfolio was amounting at €203 billion </a:t>
            </a:r>
            <a:r>
              <a:rPr lang="en-US" i="1" dirty="0"/>
              <a:t>at the end of 2008. </a:t>
            </a:r>
            <a:r>
              <a:rPr lang="en-US" i="1" dirty="0">
                <a:solidFill>
                  <a:srgbClr val="FF0000"/>
                </a:solidFill>
              </a:rPr>
              <a:t>Mostly carry-trades </a:t>
            </a:r>
            <a:r>
              <a:rPr lang="en-US" i="1" dirty="0"/>
              <a:t>with marginal improvement of customer access [...] that led to a very significant gearing ratio because the portfolio size was, at that time, 25 times the group equity." </a:t>
            </a:r>
            <a:endParaRPr lang="en-US" dirty="0"/>
          </a:p>
          <a:p>
            <a:pPr marL="0" indent="0">
              <a:buNone/>
            </a:pPr>
            <a:endParaRPr lang="de-DE" dirty="0"/>
          </a:p>
          <a:p>
            <a:pPr marL="0" indent="0" algn="r">
              <a:buNone/>
            </a:pPr>
            <a:r>
              <a:rPr lang="en-US" sz="1400" dirty="0"/>
              <a:t>(Pierre </a:t>
            </a:r>
            <a:r>
              <a:rPr lang="en-US" sz="1400" dirty="0" err="1"/>
              <a:t>Mariani</a:t>
            </a:r>
            <a:r>
              <a:rPr lang="en-US" sz="1400" dirty="0"/>
              <a:t>, Chairman-Management Board &amp; CEO, Dexia SA, Earnings Call, February 23rd, 2012)</a:t>
            </a:r>
          </a:p>
        </p:txBody>
      </p:sp>
      <p:sp>
        <p:nvSpPr>
          <p:cNvPr id="4" name="Title 1"/>
          <p:cNvSpPr>
            <a:spLocks noGrp="1"/>
          </p:cNvSpPr>
          <p:nvPr>
            <p:ph type="title"/>
          </p:nvPr>
        </p:nvSpPr>
        <p:spPr>
          <a:xfrm>
            <a:off x="350838" y="404813"/>
            <a:ext cx="9047162" cy="503237"/>
          </a:xfrm>
        </p:spPr>
        <p:txBody>
          <a:bodyPr/>
          <a:lstStyle/>
          <a:p>
            <a:r>
              <a:rPr lang="en-US" dirty="0" err="1" smtClean="0"/>
              <a:t>Dexia</a:t>
            </a:r>
            <a:r>
              <a:rPr lang="en-US" dirty="0" smtClean="0"/>
              <a:t> S.A. – A Carry Trade Gone Bad</a:t>
            </a:r>
            <a:endParaRPr lang="en-US" dirty="0"/>
          </a:p>
        </p:txBody>
      </p:sp>
    </p:spTree>
    <p:extLst>
      <p:ext uri="{BB962C8B-B14F-4D97-AF65-F5344CB8AC3E}">
        <p14:creationId xmlns:p14="http://schemas.microsoft.com/office/powerpoint/2010/main" val="32472351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Two</a:t>
            </a:r>
            <a:r>
              <a:rPr lang="de-DE" dirty="0" smtClean="0"/>
              <a:t> </a:t>
            </a:r>
            <a:r>
              <a:rPr lang="de-DE" dirty="0" err="1" smtClean="0"/>
              <a:t>Examples</a:t>
            </a:r>
            <a:r>
              <a:rPr lang="de-DE" dirty="0" smtClean="0"/>
              <a:t> – </a:t>
            </a:r>
            <a:r>
              <a:rPr lang="de-DE" dirty="0" err="1" smtClean="0"/>
              <a:t>Dexia</a:t>
            </a:r>
            <a:r>
              <a:rPr lang="de-DE" dirty="0" smtClean="0"/>
              <a:t> S.A. </a:t>
            </a:r>
            <a:r>
              <a:rPr lang="de-DE" dirty="0" err="1" smtClean="0"/>
              <a:t>and</a:t>
            </a:r>
            <a:r>
              <a:rPr lang="de-DE" dirty="0" smtClean="0"/>
              <a:t> Bank </a:t>
            </a:r>
            <a:r>
              <a:rPr lang="de-DE" dirty="0" err="1" smtClean="0"/>
              <a:t>of</a:t>
            </a:r>
            <a:r>
              <a:rPr lang="de-DE" dirty="0" smtClean="0"/>
              <a:t> </a:t>
            </a:r>
            <a:r>
              <a:rPr lang="de-DE" dirty="0" err="1" smtClean="0"/>
              <a:t>Cyprus</a:t>
            </a:r>
            <a:endParaRPr lang="de-DE" dirty="0"/>
          </a:p>
        </p:txBody>
      </p:sp>
      <p:sp>
        <p:nvSpPr>
          <p:cNvPr id="3" name="Inhaltsplatzhalter 2"/>
          <p:cNvSpPr>
            <a:spLocks noGrp="1"/>
          </p:cNvSpPr>
          <p:nvPr>
            <p:ph idx="1"/>
          </p:nvPr>
        </p:nvSpPr>
        <p:spPr>
          <a:xfrm>
            <a:off x="350838" y="1196975"/>
            <a:ext cx="9283700" cy="2448049"/>
          </a:xfrm>
        </p:spPr>
        <p:txBody>
          <a:bodyPr/>
          <a:lstStyle/>
          <a:p>
            <a:r>
              <a:rPr lang="en-US" dirty="0" err="1" smtClean="0"/>
              <a:t>Dexia</a:t>
            </a:r>
            <a:r>
              <a:rPr lang="en-US" dirty="0" smtClean="0"/>
              <a:t> had invested about 5-6 time its 2008 book equity in GIPSI sovereign debt</a:t>
            </a:r>
          </a:p>
          <a:p>
            <a:pPr lvl="1"/>
            <a:r>
              <a:rPr lang="en-US" dirty="0" err="1" smtClean="0"/>
              <a:t>Dexia</a:t>
            </a:r>
            <a:r>
              <a:rPr lang="en-US" dirty="0" smtClean="0"/>
              <a:t> </a:t>
            </a:r>
            <a:r>
              <a:rPr lang="en-US" dirty="0"/>
              <a:t>lost about EUR 80 billion short-term funding and deposits between March and October </a:t>
            </a:r>
            <a:r>
              <a:rPr lang="en-US" dirty="0" smtClean="0"/>
              <a:t>2011 (US MMF, institutional investors, retail investors)</a:t>
            </a:r>
            <a:endParaRPr lang="en-US" dirty="0"/>
          </a:p>
          <a:p>
            <a:pPr lvl="1"/>
            <a:r>
              <a:rPr lang="en-US" dirty="0"/>
              <a:t>Plus had to post about EUR 15 billion in cash collateral as margin for hedges -&gt; </a:t>
            </a:r>
            <a:r>
              <a:rPr lang="en-US" dirty="0" err="1"/>
              <a:t>Dexia</a:t>
            </a:r>
            <a:r>
              <a:rPr lang="en-US" dirty="0"/>
              <a:t> was long fixed interest rates hedged with interest rate swaps</a:t>
            </a:r>
          </a:p>
          <a:p>
            <a:endParaRPr lang="en-US" dirty="0" smtClean="0"/>
          </a:p>
          <a:p>
            <a:r>
              <a:rPr lang="en-US" dirty="0" smtClean="0"/>
              <a:t>Bank of Cyprus (BOC) </a:t>
            </a:r>
            <a:r>
              <a:rPr lang="de-DE" dirty="0" err="1" smtClean="0"/>
              <a:t>quadrupled</a:t>
            </a:r>
            <a:r>
              <a:rPr lang="de-DE" dirty="0" smtClean="0"/>
              <a:t> </a:t>
            </a:r>
            <a:r>
              <a:rPr lang="de-DE" dirty="0" err="1"/>
              <a:t>its</a:t>
            </a:r>
            <a:r>
              <a:rPr lang="de-DE" dirty="0"/>
              <a:t> </a:t>
            </a:r>
            <a:r>
              <a:rPr lang="de-DE" dirty="0" err="1"/>
              <a:t>investment</a:t>
            </a:r>
            <a:r>
              <a:rPr lang="de-DE" dirty="0"/>
              <a:t> in </a:t>
            </a:r>
            <a:r>
              <a:rPr lang="de-DE" dirty="0" err="1"/>
              <a:t>Greek</a:t>
            </a:r>
            <a:r>
              <a:rPr lang="de-DE" dirty="0"/>
              <a:t> </a:t>
            </a:r>
            <a:r>
              <a:rPr lang="de-DE" dirty="0" err="1"/>
              <a:t>government</a:t>
            </a:r>
            <a:r>
              <a:rPr lang="de-DE" dirty="0"/>
              <a:t> </a:t>
            </a:r>
            <a:r>
              <a:rPr lang="de-DE" dirty="0" err="1"/>
              <a:t>bonds</a:t>
            </a:r>
            <a:r>
              <a:rPr lang="de-DE" dirty="0"/>
              <a:t> in 2010 </a:t>
            </a:r>
            <a:r>
              <a:rPr lang="de-DE" dirty="0" err="1"/>
              <a:t>to</a:t>
            </a:r>
            <a:r>
              <a:rPr lang="de-DE" dirty="0"/>
              <a:t> EUR 2.4 </a:t>
            </a:r>
            <a:r>
              <a:rPr lang="de-DE" dirty="0" err="1"/>
              <a:t>billion</a:t>
            </a:r>
            <a:endParaRPr lang="de-DE" dirty="0"/>
          </a:p>
          <a:p>
            <a:pPr lvl="1"/>
            <a:r>
              <a:rPr lang="de-DE" dirty="0" err="1"/>
              <a:t>Greek</a:t>
            </a:r>
            <a:r>
              <a:rPr lang="de-DE" dirty="0"/>
              <a:t> </a:t>
            </a:r>
            <a:r>
              <a:rPr lang="de-DE" dirty="0" err="1"/>
              <a:t>sovereign</a:t>
            </a:r>
            <a:r>
              <a:rPr lang="de-DE" dirty="0"/>
              <a:t> </a:t>
            </a:r>
            <a:r>
              <a:rPr lang="de-DE" dirty="0" err="1"/>
              <a:t>debt</a:t>
            </a:r>
            <a:r>
              <a:rPr lang="de-DE" dirty="0"/>
              <a:t> </a:t>
            </a:r>
            <a:r>
              <a:rPr lang="de-DE" dirty="0" err="1"/>
              <a:t>among</a:t>
            </a:r>
            <a:r>
              <a:rPr lang="de-DE" dirty="0"/>
              <a:t> </a:t>
            </a:r>
            <a:r>
              <a:rPr lang="de-DE" dirty="0" err="1"/>
              <a:t>highest</a:t>
            </a:r>
            <a:r>
              <a:rPr lang="de-DE" dirty="0"/>
              <a:t> </a:t>
            </a:r>
            <a:r>
              <a:rPr lang="de-DE" dirty="0" err="1"/>
              <a:t>yielding</a:t>
            </a:r>
            <a:r>
              <a:rPr lang="de-DE" dirty="0"/>
              <a:t> </a:t>
            </a:r>
            <a:r>
              <a:rPr lang="de-DE" dirty="0" err="1"/>
              <a:t>bonds</a:t>
            </a:r>
            <a:endParaRPr lang="de-DE" dirty="0"/>
          </a:p>
          <a:p>
            <a:pPr lvl="1"/>
            <a:r>
              <a:rPr lang="de-DE" dirty="0"/>
              <a:t>Non-</a:t>
            </a:r>
            <a:r>
              <a:rPr lang="de-DE" dirty="0" err="1"/>
              <a:t>performing</a:t>
            </a:r>
            <a:r>
              <a:rPr lang="de-DE" dirty="0"/>
              <a:t> </a:t>
            </a:r>
            <a:r>
              <a:rPr lang="de-DE" dirty="0" err="1"/>
              <a:t>loan</a:t>
            </a:r>
            <a:r>
              <a:rPr lang="de-DE" dirty="0"/>
              <a:t> </a:t>
            </a:r>
            <a:r>
              <a:rPr lang="de-DE" dirty="0" err="1"/>
              <a:t>portfolio</a:t>
            </a:r>
            <a:r>
              <a:rPr lang="de-DE" dirty="0"/>
              <a:t> </a:t>
            </a:r>
            <a:r>
              <a:rPr lang="de-DE" dirty="0" err="1"/>
              <a:t>eroded</a:t>
            </a:r>
            <a:r>
              <a:rPr lang="de-DE" dirty="0"/>
              <a:t> </a:t>
            </a:r>
            <a:r>
              <a:rPr lang="de-DE" dirty="0" err="1"/>
              <a:t>profitability</a:t>
            </a:r>
            <a:r>
              <a:rPr lang="de-DE" dirty="0"/>
              <a:t> </a:t>
            </a:r>
            <a:r>
              <a:rPr lang="de-DE" dirty="0" err="1"/>
              <a:t>of</a:t>
            </a:r>
            <a:r>
              <a:rPr lang="de-DE" dirty="0"/>
              <a:t> BOC</a:t>
            </a:r>
          </a:p>
          <a:p>
            <a:pPr lvl="1"/>
            <a:r>
              <a:rPr lang="de-DE" dirty="0"/>
              <a:t>„Absolute </a:t>
            </a:r>
            <a:r>
              <a:rPr lang="de-DE" dirty="0" err="1"/>
              <a:t>value</a:t>
            </a:r>
            <a:r>
              <a:rPr lang="de-DE" dirty="0"/>
              <a:t>“ </a:t>
            </a:r>
            <a:r>
              <a:rPr lang="de-DE" dirty="0" err="1"/>
              <a:t>strategy</a:t>
            </a:r>
            <a:r>
              <a:rPr lang="de-DE" dirty="0"/>
              <a:t> </a:t>
            </a:r>
            <a:r>
              <a:rPr lang="de-DE" dirty="0" err="1"/>
              <a:t>to</a:t>
            </a:r>
            <a:r>
              <a:rPr lang="de-DE" dirty="0"/>
              <a:t> </a:t>
            </a:r>
            <a:r>
              <a:rPr lang="de-DE" dirty="0" err="1"/>
              <a:t>increase</a:t>
            </a:r>
            <a:r>
              <a:rPr lang="de-DE" dirty="0"/>
              <a:t> </a:t>
            </a:r>
            <a:r>
              <a:rPr lang="de-DE" dirty="0" err="1"/>
              <a:t>net</a:t>
            </a:r>
            <a:r>
              <a:rPr lang="de-DE" dirty="0"/>
              <a:t> </a:t>
            </a:r>
            <a:r>
              <a:rPr lang="de-DE" dirty="0" err="1"/>
              <a:t>interest</a:t>
            </a:r>
            <a:r>
              <a:rPr lang="de-DE" dirty="0"/>
              <a:t> </a:t>
            </a:r>
            <a:r>
              <a:rPr lang="de-DE" dirty="0" err="1"/>
              <a:t>income</a:t>
            </a:r>
            <a:r>
              <a:rPr lang="de-DE" dirty="0"/>
              <a:t>, „relative </a:t>
            </a:r>
            <a:r>
              <a:rPr lang="de-DE" dirty="0" err="1"/>
              <a:t>value</a:t>
            </a:r>
            <a:r>
              <a:rPr lang="de-DE" dirty="0"/>
              <a:t>“ </a:t>
            </a:r>
            <a:r>
              <a:rPr lang="de-DE" dirty="0" err="1"/>
              <a:t>strategy</a:t>
            </a:r>
            <a:r>
              <a:rPr lang="de-DE" dirty="0"/>
              <a:t> </a:t>
            </a:r>
            <a:r>
              <a:rPr lang="de-DE" dirty="0" err="1"/>
              <a:t>to</a:t>
            </a:r>
            <a:r>
              <a:rPr lang="de-DE" dirty="0"/>
              <a:t> </a:t>
            </a:r>
            <a:r>
              <a:rPr lang="de-DE" dirty="0" err="1"/>
              <a:t>opportunistically</a:t>
            </a:r>
            <a:r>
              <a:rPr lang="de-DE" dirty="0"/>
              <a:t> </a:t>
            </a:r>
            <a:r>
              <a:rPr lang="de-DE" dirty="0" err="1"/>
              <a:t>sell</a:t>
            </a:r>
            <a:r>
              <a:rPr lang="de-DE" dirty="0"/>
              <a:t> </a:t>
            </a:r>
            <a:r>
              <a:rPr lang="de-DE" dirty="0" err="1"/>
              <a:t>bonds</a:t>
            </a:r>
            <a:r>
              <a:rPr lang="de-DE" dirty="0"/>
              <a:t> </a:t>
            </a:r>
            <a:r>
              <a:rPr lang="de-DE" dirty="0" err="1"/>
              <a:t>to</a:t>
            </a:r>
            <a:r>
              <a:rPr lang="de-DE" dirty="0"/>
              <a:t> </a:t>
            </a:r>
            <a:r>
              <a:rPr lang="de-DE" dirty="0" err="1"/>
              <a:t>generate</a:t>
            </a:r>
            <a:r>
              <a:rPr lang="de-DE" dirty="0"/>
              <a:t> </a:t>
            </a:r>
            <a:r>
              <a:rPr lang="de-DE" dirty="0" err="1"/>
              <a:t>gains</a:t>
            </a:r>
            <a:r>
              <a:rPr lang="de-DE" dirty="0"/>
              <a:t> </a:t>
            </a:r>
            <a:r>
              <a:rPr lang="de-DE" dirty="0" err="1"/>
              <a:t>around</a:t>
            </a:r>
            <a:r>
              <a:rPr lang="de-DE" dirty="0"/>
              <a:t> </a:t>
            </a:r>
            <a:r>
              <a:rPr lang="de-DE" dirty="0" err="1"/>
              <a:t>reporting</a:t>
            </a:r>
            <a:r>
              <a:rPr lang="de-DE" dirty="0"/>
              <a:t> </a:t>
            </a:r>
            <a:r>
              <a:rPr lang="de-DE" dirty="0" err="1"/>
              <a:t>dates</a:t>
            </a:r>
            <a:r>
              <a:rPr lang="de-DE" dirty="0"/>
              <a:t> („</a:t>
            </a:r>
            <a:r>
              <a:rPr lang="de-DE" dirty="0" err="1"/>
              <a:t>window</a:t>
            </a:r>
            <a:r>
              <a:rPr lang="de-DE" dirty="0"/>
              <a:t> </a:t>
            </a:r>
            <a:r>
              <a:rPr lang="de-DE" dirty="0" err="1"/>
              <a:t>dressing</a:t>
            </a:r>
            <a:r>
              <a:rPr lang="de-DE" dirty="0"/>
              <a:t>“)</a:t>
            </a:r>
          </a:p>
          <a:p>
            <a:pPr lvl="1"/>
            <a:endParaRPr lang="en-US" dirty="0" smtClean="0"/>
          </a:p>
          <a:p>
            <a:endParaRPr lang="de-DE" dirty="0"/>
          </a:p>
        </p:txBody>
      </p:sp>
    </p:spTree>
    <p:extLst>
      <p:ext uri="{BB962C8B-B14F-4D97-AF65-F5344CB8AC3E}">
        <p14:creationId xmlns:p14="http://schemas.microsoft.com/office/powerpoint/2010/main" val="32134722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Bank </a:t>
            </a:r>
            <a:r>
              <a:rPr lang="de-DE" dirty="0" err="1" smtClean="0"/>
              <a:t>of</a:t>
            </a:r>
            <a:r>
              <a:rPr lang="de-DE" dirty="0" smtClean="0"/>
              <a:t> </a:t>
            </a:r>
            <a:r>
              <a:rPr lang="de-DE" dirty="0" err="1" smtClean="0"/>
              <a:t>Cyprus</a:t>
            </a:r>
            <a:r>
              <a:rPr lang="de-DE" dirty="0" smtClean="0"/>
              <a:t>: Daily Trading in </a:t>
            </a:r>
            <a:r>
              <a:rPr lang="de-DE" dirty="0" err="1" smtClean="0"/>
              <a:t>Greek</a:t>
            </a:r>
            <a:r>
              <a:rPr lang="de-DE" dirty="0" smtClean="0"/>
              <a:t> </a:t>
            </a:r>
            <a:r>
              <a:rPr lang="de-DE" dirty="0" err="1" smtClean="0"/>
              <a:t>Sovereign</a:t>
            </a:r>
            <a:r>
              <a:rPr lang="de-DE" dirty="0" smtClean="0"/>
              <a:t> </a:t>
            </a:r>
            <a:r>
              <a:rPr lang="de-DE" dirty="0" err="1" smtClean="0"/>
              <a:t>Debt</a:t>
            </a:r>
            <a:endParaRPr lang="de-DE" dirty="0"/>
          </a:p>
        </p:txBody>
      </p:sp>
      <p:pic>
        <p:nvPicPr>
          <p:cNvPr id="4" name="Grafik 1"/>
          <p:cNvPicPr/>
          <p:nvPr/>
        </p:nvPicPr>
        <p:blipFill>
          <a:blip r:embed="rId2" cstate="print">
            <a:extLst>
              <a:ext uri="{28A0092B-C50C-407E-A947-70E740481C1C}">
                <a14:useLocalDpi xmlns:a14="http://schemas.microsoft.com/office/drawing/2010/main" val="0"/>
              </a:ext>
            </a:extLst>
          </a:blip>
          <a:stretch>
            <a:fillRect/>
          </a:stretch>
        </p:blipFill>
        <p:spPr>
          <a:xfrm>
            <a:off x="1892660" y="1412776"/>
            <a:ext cx="6120680" cy="4320480"/>
          </a:xfrm>
          <a:prstGeom prst="rect">
            <a:avLst/>
          </a:prstGeom>
        </p:spPr>
      </p:pic>
    </p:spTree>
    <p:extLst>
      <p:ext uri="{BB962C8B-B14F-4D97-AF65-F5344CB8AC3E}">
        <p14:creationId xmlns:p14="http://schemas.microsoft.com/office/powerpoint/2010/main" val="36244937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a:spLocks noGrp="1"/>
          </p:cNvSpPr>
          <p:nvPr>
            <p:ph type="title"/>
          </p:nvPr>
        </p:nvSpPr>
        <p:spPr>
          <a:xfrm>
            <a:off x="350838" y="404813"/>
            <a:ext cx="9047162" cy="503237"/>
          </a:xfrm>
        </p:spPr>
        <p:txBody>
          <a:bodyPr/>
          <a:lstStyle/>
          <a:p>
            <a:r>
              <a:rPr lang="de-DE" dirty="0" smtClean="0"/>
              <a:t>Bank </a:t>
            </a:r>
            <a:r>
              <a:rPr lang="de-DE" dirty="0" err="1" smtClean="0"/>
              <a:t>of</a:t>
            </a:r>
            <a:r>
              <a:rPr lang="de-DE" dirty="0" smtClean="0"/>
              <a:t> </a:t>
            </a:r>
            <a:r>
              <a:rPr lang="de-DE" dirty="0" err="1" smtClean="0"/>
              <a:t>Cyprus</a:t>
            </a:r>
            <a:r>
              <a:rPr lang="de-DE" dirty="0" smtClean="0"/>
              <a:t>: Daily Trading in </a:t>
            </a:r>
            <a:r>
              <a:rPr lang="de-DE" dirty="0" err="1" smtClean="0"/>
              <a:t>Greek</a:t>
            </a:r>
            <a:r>
              <a:rPr lang="de-DE" dirty="0" smtClean="0"/>
              <a:t> </a:t>
            </a:r>
            <a:r>
              <a:rPr lang="de-DE" dirty="0" err="1" smtClean="0"/>
              <a:t>Sovereign</a:t>
            </a:r>
            <a:r>
              <a:rPr lang="de-DE" dirty="0" smtClean="0"/>
              <a:t> </a:t>
            </a:r>
            <a:r>
              <a:rPr lang="de-DE" dirty="0" err="1" smtClean="0"/>
              <a:t>Debt</a:t>
            </a:r>
            <a:r>
              <a:rPr lang="de-DE" dirty="0"/>
              <a:t> </a:t>
            </a:r>
            <a:r>
              <a:rPr lang="de-DE" dirty="0" err="1" smtClean="0"/>
              <a:t>by</a:t>
            </a:r>
            <a:r>
              <a:rPr lang="de-DE" dirty="0" smtClean="0"/>
              <a:t> ISIN</a:t>
            </a:r>
            <a:endParaRPr lang="de-DE" dirty="0"/>
          </a:p>
        </p:txBody>
      </p:sp>
      <p:graphicFrame>
        <p:nvGraphicFramePr>
          <p:cNvPr id="2" name="Table 1"/>
          <p:cNvGraphicFramePr>
            <a:graphicFrameLocks noGrp="1"/>
          </p:cNvGraphicFramePr>
          <p:nvPr>
            <p:extLst>
              <p:ext uri="{D42A27DB-BD31-4B8C-83A1-F6EECF244321}">
                <p14:modId xmlns:p14="http://schemas.microsoft.com/office/powerpoint/2010/main" val="1259866545"/>
              </p:ext>
            </p:extLst>
          </p:nvPr>
        </p:nvGraphicFramePr>
        <p:xfrm>
          <a:off x="558745" y="1177261"/>
          <a:ext cx="8867885" cy="5327640"/>
        </p:xfrm>
        <a:graphic>
          <a:graphicData uri="http://schemas.openxmlformats.org/drawingml/2006/table">
            <a:tbl>
              <a:tblPr firstRow="1" firstCol="1" bandRow="1"/>
              <a:tblGrid>
                <a:gridCol w="1470589"/>
                <a:gridCol w="1726036"/>
                <a:gridCol w="1277231"/>
                <a:gridCol w="1126447"/>
                <a:gridCol w="1089194"/>
                <a:gridCol w="1089194"/>
                <a:gridCol w="1089194"/>
              </a:tblGrid>
              <a:tr h="140176">
                <a:tc>
                  <a:txBody>
                    <a:bodyPr/>
                    <a:lstStyle/>
                    <a:p>
                      <a:pPr algn="ctr">
                        <a:lnSpc>
                          <a:spcPct val="107000"/>
                        </a:lnSpc>
                        <a:spcAft>
                          <a:spcPts val="0"/>
                        </a:spcAft>
                      </a:pPr>
                      <a:r>
                        <a:rPr lang="de-DE" sz="900" b="1" dirty="0">
                          <a:solidFill>
                            <a:srgbClr val="000000"/>
                          </a:solidFill>
                          <a:effectLst/>
                          <a:latin typeface="+mj-lt"/>
                          <a:ea typeface="Times New Roman"/>
                        </a:rPr>
                        <a:t>(1)</a:t>
                      </a:r>
                      <a:endParaRPr lang="en-US" sz="1100" dirty="0">
                        <a:effectLst/>
                        <a:latin typeface="+mj-lt"/>
                        <a:ea typeface="Calibri"/>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de-DE" sz="900" b="1">
                          <a:solidFill>
                            <a:srgbClr val="000000"/>
                          </a:solidFill>
                          <a:effectLst/>
                          <a:latin typeface="+mj-lt"/>
                          <a:ea typeface="Times New Roman"/>
                        </a:rPr>
                        <a:t>(2)</a:t>
                      </a:r>
                      <a:endParaRPr lang="en-US" sz="1100">
                        <a:effectLst/>
                        <a:latin typeface="+mj-lt"/>
                        <a:ea typeface="Calibri"/>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de-DE" sz="900" b="1">
                          <a:solidFill>
                            <a:srgbClr val="000000"/>
                          </a:solidFill>
                          <a:effectLst/>
                          <a:latin typeface="+mj-lt"/>
                          <a:ea typeface="Times New Roman"/>
                        </a:rPr>
                        <a:t>(3)</a:t>
                      </a:r>
                      <a:endParaRPr lang="en-US" sz="1100">
                        <a:effectLst/>
                        <a:latin typeface="+mj-lt"/>
                        <a:ea typeface="Calibri"/>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de-DE" sz="900" b="1">
                          <a:solidFill>
                            <a:srgbClr val="000000"/>
                          </a:solidFill>
                          <a:effectLst/>
                          <a:latin typeface="+mj-lt"/>
                          <a:ea typeface="Times New Roman"/>
                        </a:rPr>
                        <a:t>(4)</a:t>
                      </a:r>
                      <a:endParaRPr lang="en-US" sz="1100">
                        <a:effectLst/>
                        <a:latin typeface="+mj-lt"/>
                        <a:ea typeface="Calibri"/>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de-DE" sz="900" b="1">
                          <a:solidFill>
                            <a:srgbClr val="000000"/>
                          </a:solidFill>
                          <a:effectLst/>
                          <a:latin typeface="+mj-lt"/>
                          <a:ea typeface="Times New Roman"/>
                        </a:rPr>
                        <a:t>(5)</a:t>
                      </a:r>
                      <a:endParaRPr lang="en-US" sz="1100">
                        <a:effectLst/>
                        <a:latin typeface="+mj-lt"/>
                        <a:ea typeface="Calibri"/>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de-DE" sz="900" b="1">
                          <a:solidFill>
                            <a:srgbClr val="000000"/>
                          </a:solidFill>
                          <a:effectLst/>
                          <a:latin typeface="+mj-lt"/>
                          <a:ea typeface="Times New Roman"/>
                        </a:rPr>
                        <a:t>(6)</a:t>
                      </a:r>
                      <a:endParaRPr lang="en-US" sz="1100">
                        <a:effectLst/>
                        <a:latin typeface="+mj-lt"/>
                        <a:ea typeface="Calibri"/>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de-DE" sz="900" b="1">
                          <a:solidFill>
                            <a:srgbClr val="000000"/>
                          </a:solidFill>
                          <a:effectLst/>
                          <a:latin typeface="+mj-lt"/>
                          <a:ea typeface="Times New Roman"/>
                        </a:rPr>
                        <a:t>(7)</a:t>
                      </a:r>
                      <a:endParaRPr lang="en-US" sz="1100">
                        <a:effectLst/>
                        <a:latin typeface="+mj-lt"/>
                        <a:ea typeface="Calibri"/>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r>
              <a:tr h="140176">
                <a:tc>
                  <a:txBody>
                    <a:bodyPr/>
                    <a:lstStyle/>
                    <a:p>
                      <a:pPr algn="ctr">
                        <a:lnSpc>
                          <a:spcPct val="107000"/>
                        </a:lnSpc>
                        <a:spcAft>
                          <a:spcPts val="0"/>
                        </a:spcAft>
                      </a:pPr>
                      <a:r>
                        <a:rPr lang="de-DE" sz="900" b="1">
                          <a:solidFill>
                            <a:srgbClr val="000000"/>
                          </a:solidFill>
                          <a:effectLst/>
                          <a:latin typeface="+mj-lt"/>
                          <a:ea typeface="Times New Roman"/>
                        </a:rPr>
                        <a:t>ISIN</a:t>
                      </a:r>
                      <a:endParaRPr lang="en-US" sz="1100">
                        <a:effectLst/>
                        <a:latin typeface="+mj-lt"/>
                        <a:ea typeface="Calibri"/>
                      </a:endParaRPr>
                    </a:p>
                  </a:txBody>
                  <a:tcPr marL="42459" marR="4245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de-DE" sz="900" b="1">
                          <a:solidFill>
                            <a:srgbClr val="000000"/>
                          </a:solidFill>
                          <a:effectLst/>
                          <a:latin typeface="+mj-lt"/>
                          <a:ea typeface="Times New Roman"/>
                        </a:rPr>
                        <a:t>Residual Maturity</a:t>
                      </a:r>
                      <a:endParaRPr lang="en-US" sz="1100">
                        <a:effectLst/>
                        <a:latin typeface="+mj-lt"/>
                        <a:ea typeface="Calibri"/>
                      </a:endParaRPr>
                    </a:p>
                  </a:txBody>
                  <a:tcPr marL="42459" marR="4245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de-DE" sz="900" b="1">
                          <a:solidFill>
                            <a:srgbClr val="000000"/>
                          </a:solidFill>
                          <a:effectLst/>
                          <a:latin typeface="+mj-lt"/>
                          <a:ea typeface="Times New Roman"/>
                        </a:rPr>
                        <a:t>Purchase</a:t>
                      </a:r>
                      <a:endParaRPr lang="en-US" sz="1100">
                        <a:effectLst/>
                        <a:latin typeface="+mj-lt"/>
                        <a:ea typeface="Calibri"/>
                      </a:endParaRPr>
                    </a:p>
                  </a:txBody>
                  <a:tcPr marL="42459" marR="4245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de-DE" sz="900" b="1">
                          <a:solidFill>
                            <a:srgbClr val="000000"/>
                          </a:solidFill>
                          <a:effectLst/>
                          <a:latin typeface="+mj-lt"/>
                          <a:ea typeface="Times New Roman"/>
                        </a:rPr>
                        <a:t>Sale</a:t>
                      </a:r>
                      <a:endParaRPr lang="en-US" sz="1100">
                        <a:effectLst/>
                        <a:latin typeface="+mj-lt"/>
                        <a:ea typeface="Calibri"/>
                      </a:endParaRPr>
                    </a:p>
                  </a:txBody>
                  <a:tcPr marL="42459" marR="4245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de-DE" sz="900" b="1">
                          <a:solidFill>
                            <a:srgbClr val="000000"/>
                          </a:solidFill>
                          <a:effectLst/>
                          <a:latin typeface="+mj-lt"/>
                          <a:ea typeface="Times New Roman"/>
                        </a:rPr>
                        <a:t>Price</a:t>
                      </a:r>
                      <a:endParaRPr lang="en-US" sz="1100">
                        <a:effectLst/>
                        <a:latin typeface="+mj-lt"/>
                        <a:ea typeface="Calibri"/>
                      </a:endParaRPr>
                    </a:p>
                  </a:txBody>
                  <a:tcPr marL="42459" marR="4245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de-DE" sz="900" b="1">
                          <a:solidFill>
                            <a:srgbClr val="000000"/>
                          </a:solidFill>
                          <a:effectLst/>
                          <a:latin typeface="+mj-lt"/>
                          <a:ea typeface="Times New Roman"/>
                        </a:rPr>
                        <a:t>Date</a:t>
                      </a:r>
                      <a:endParaRPr lang="en-US" sz="1100">
                        <a:effectLst/>
                        <a:latin typeface="+mj-lt"/>
                        <a:ea typeface="Calibri"/>
                      </a:endParaRPr>
                    </a:p>
                  </a:txBody>
                  <a:tcPr marL="42459" marR="4245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de-DE" sz="900" b="1">
                          <a:solidFill>
                            <a:srgbClr val="000000"/>
                          </a:solidFill>
                          <a:effectLst/>
                          <a:latin typeface="+mj-lt"/>
                          <a:ea typeface="Times New Roman"/>
                        </a:rPr>
                        <a:t>Gain / Loss</a:t>
                      </a:r>
                      <a:endParaRPr lang="en-US" sz="1100">
                        <a:effectLst/>
                        <a:latin typeface="+mj-lt"/>
                        <a:ea typeface="Calibri"/>
                      </a:endParaRPr>
                    </a:p>
                  </a:txBody>
                  <a:tcPr marL="42459" marR="42459" marT="0" marB="0" anchor="b">
                    <a:lnL>
                      <a:noFill/>
                    </a:lnL>
                    <a:lnR>
                      <a:noFill/>
                    </a:lnR>
                    <a:lnT>
                      <a:noFill/>
                    </a:lnT>
                    <a:lnB w="12700" cap="flat" cmpd="sng" algn="ctr">
                      <a:solidFill>
                        <a:srgbClr val="000000"/>
                      </a:solidFill>
                      <a:prstDash val="solid"/>
                      <a:round/>
                      <a:headEnd type="none" w="med" len="med"/>
                      <a:tailEnd type="none" w="med" len="med"/>
                    </a:lnB>
                  </a:tcPr>
                </a:tc>
              </a:tr>
              <a:tr h="186941">
                <a:tc>
                  <a:txBody>
                    <a:bodyPr/>
                    <a:lstStyle/>
                    <a:p>
                      <a:pPr>
                        <a:lnSpc>
                          <a:spcPct val="107000"/>
                        </a:lnSpc>
                        <a:spcAft>
                          <a:spcPts val="0"/>
                        </a:spcAft>
                      </a:pPr>
                      <a:r>
                        <a:rPr lang="de-DE" sz="900">
                          <a:solidFill>
                            <a:srgbClr val="000000"/>
                          </a:solidFill>
                          <a:effectLst/>
                          <a:latin typeface="+mj-lt"/>
                          <a:ea typeface="Times New Roman"/>
                        </a:rPr>
                        <a:t>GR0002069327</a:t>
                      </a:r>
                      <a:endParaRPr lang="en-US" sz="1100">
                        <a:effectLst/>
                        <a:latin typeface="+mj-lt"/>
                        <a:ea typeface="Calibri"/>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de-DE" sz="900">
                          <a:solidFill>
                            <a:srgbClr val="000000"/>
                          </a:solidFill>
                          <a:effectLst/>
                          <a:latin typeface="+mj-lt"/>
                          <a:ea typeface="Times New Roman"/>
                        </a:rPr>
                        <a:t>0.5</a:t>
                      </a:r>
                      <a:endParaRPr lang="en-US" sz="1100">
                        <a:effectLst/>
                        <a:latin typeface="+mj-lt"/>
                        <a:ea typeface="Calibri"/>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0"/>
                        </a:spcAft>
                      </a:pPr>
                      <a:r>
                        <a:rPr lang="de-DE" sz="900">
                          <a:solidFill>
                            <a:srgbClr val="000000"/>
                          </a:solidFill>
                          <a:effectLst/>
                          <a:latin typeface="+mj-lt"/>
                          <a:ea typeface="Times New Roman"/>
                        </a:rPr>
                        <a:t>40,000,000</a:t>
                      </a:r>
                      <a:endParaRPr lang="en-US" sz="1100">
                        <a:effectLst/>
                        <a:latin typeface="+mj-lt"/>
                        <a:ea typeface="Calibri"/>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US" sz="1100">
                        <a:effectLst/>
                        <a:latin typeface="+mj-lt"/>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0"/>
                        </a:spcAft>
                      </a:pPr>
                      <a:r>
                        <a:rPr lang="de-DE" sz="900">
                          <a:solidFill>
                            <a:srgbClr val="000000"/>
                          </a:solidFill>
                          <a:effectLst/>
                          <a:latin typeface="+mj-lt"/>
                          <a:ea typeface="Times New Roman"/>
                        </a:rPr>
                        <a:t>0.9877</a:t>
                      </a:r>
                      <a:endParaRPr lang="en-US" sz="1100">
                        <a:effectLst/>
                        <a:latin typeface="+mj-lt"/>
                        <a:ea typeface="Calibri"/>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0"/>
                        </a:spcAft>
                      </a:pPr>
                      <a:r>
                        <a:rPr lang="de-DE" sz="900">
                          <a:solidFill>
                            <a:srgbClr val="000000"/>
                          </a:solidFill>
                          <a:effectLst/>
                          <a:latin typeface="+mj-lt"/>
                          <a:ea typeface="Times New Roman"/>
                        </a:rPr>
                        <a:t>15.01.2009</a:t>
                      </a:r>
                      <a:endParaRPr lang="en-US" sz="1100">
                        <a:effectLst/>
                        <a:latin typeface="+mj-lt"/>
                        <a:ea typeface="Calibri"/>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US" sz="1100">
                        <a:effectLst/>
                        <a:latin typeface="+mj-lt"/>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r>
              <a:tr h="186941">
                <a:tc>
                  <a:txBody>
                    <a:bodyPr/>
                    <a:lstStyle/>
                    <a:p>
                      <a:pPr>
                        <a:lnSpc>
                          <a:spcPct val="107000"/>
                        </a:lnSpc>
                        <a:spcAft>
                          <a:spcPts val="0"/>
                        </a:spcAft>
                      </a:pPr>
                      <a:r>
                        <a:rPr lang="de-DE" sz="900">
                          <a:solidFill>
                            <a:srgbClr val="000000"/>
                          </a:solidFill>
                          <a:effectLst/>
                          <a:latin typeface="+mj-lt"/>
                          <a:ea typeface="Times New Roman"/>
                        </a:rPr>
                        <a:t>GR0002069327</a:t>
                      </a:r>
                      <a:endParaRPr lang="en-US" sz="1100">
                        <a:effectLst/>
                        <a:latin typeface="+mj-lt"/>
                        <a:ea typeface="Calibri"/>
                      </a:endParaRPr>
                    </a:p>
                  </a:txBody>
                  <a:tcPr marL="42459" marR="42459" marT="0" marB="0" anchor="b">
                    <a:lnL>
                      <a:noFill/>
                    </a:lnL>
                    <a:lnR>
                      <a:noFill/>
                    </a:lnR>
                    <a:lnT>
                      <a:noFill/>
                    </a:lnT>
                    <a:lnB>
                      <a:noFill/>
                    </a:lnB>
                  </a:tcPr>
                </a:tc>
                <a:tc>
                  <a:txBody>
                    <a:bodyPr/>
                    <a:lstStyle/>
                    <a:p>
                      <a:pPr algn="ctr">
                        <a:lnSpc>
                          <a:spcPct val="107000"/>
                        </a:lnSpc>
                        <a:spcAft>
                          <a:spcPts val="0"/>
                        </a:spcAft>
                      </a:pPr>
                      <a:r>
                        <a:rPr lang="de-DE" sz="900">
                          <a:solidFill>
                            <a:srgbClr val="000000"/>
                          </a:solidFill>
                          <a:effectLst/>
                          <a:latin typeface="+mj-lt"/>
                          <a:ea typeface="Times New Roman"/>
                        </a:rPr>
                        <a:t>0.5</a:t>
                      </a:r>
                      <a:endParaRPr lang="en-US" sz="1100">
                        <a:effectLst/>
                        <a:latin typeface="+mj-lt"/>
                        <a:ea typeface="Calibri"/>
                      </a:endParaRPr>
                    </a:p>
                  </a:txBody>
                  <a:tcPr marL="42459" marR="42459" marT="0" marB="0" anchor="b">
                    <a:lnL>
                      <a:noFill/>
                    </a:lnL>
                    <a:lnR>
                      <a:noFill/>
                    </a:lnR>
                    <a:lnT>
                      <a:noFill/>
                    </a:lnT>
                    <a:lnB>
                      <a:noFill/>
                    </a:lnB>
                  </a:tcPr>
                </a:tc>
                <a:tc>
                  <a:txBody>
                    <a:bodyPr/>
                    <a:lstStyle/>
                    <a:p>
                      <a:pPr algn="r">
                        <a:lnSpc>
                          <a:spcPct val="107000"/>
                        </a:lnSpc>
                        <a:spcAft>
                          <a:spcPts val="0"/>
                        </a:spcAft>
                      </a:pPr>
                      <a:r>
                        <a:rPr lang="de-DE" sz="900">
                          <a:solidFill>
                            <a:srgbClr val="000000"/>
                          </a:solidFill>
                          <a:effectLst/>
                          <a:latin typeface="+mj-lt"/>
                          <a:ea typeface="Times New Roman"/>
                        </a:rPr>
                        <a:t>25,000,000</a:t>
                      </a:r>
                      <a:endParaRPr lang="en-US" sz="1100">
                        <a:effectLst/>
                        <a:latin typeface="+mj-lt"/>
                        <a:ea typeface="Calibri"/>
                      </a:endParaRPr>
                    </a:p>
                  </a:txBody>
                  <a:tcPr marL="42459" marR="42459" marT="0" marB="0" anchor="b">
                    <a:lnL>
                      <a:noFill/>
                    </a:lnL>
                    <a:lnR>
                      <a:noFill/>
                    </a:lnR>
                    <a:lnT>
                      <a:noFill/>
                    </a:lnT>
                    <a:lnB>
                      <a:noFill/>
                    </a:lnB>
                  </a:tcPr>
                </a:tc>
                <a:tc>
                  <a:txBody>
                    <a:bodyPr/>
                    <a:lstStyle/>
                    <a:p>
                      <a:pPr>
                        <a:lnSpc>
                          <a:spcPct val="107000"/>
                        </a:lnSpc>
                      </a:pPr>
                      <a:endParaRPr lang="en-US" sz="1100">
                        <a:effectLst/>
                        <a:latin typeface="+mj-lt"/>
                      </a:endParaRPr>
                    </a:p>
                  </a:txBody>
                  <a:tcPr marL="42459" marR="42459" marT="0" marB="0" anchor="b">
                    <a:lnL>
                      <a:noFill/>
                    </a:lnL>
                    <a:lnR>
                      <a:noFill/>
                    </a:lnR>
                    <a:lnT>
                      <a:noFill/>
                    </a:lnT>
                    <a:lnB>
                      <a:noFill/>
                    </a:lnB>
                  </a:tcPr>
                </a:tc>
                <a:tc>
                  <a:txBody>
                    <a:bodyPr/>
                    <a:lstStyle/>
                    <a:p>
                      <a:pPr algn="r">
                        <a:lnSpc>
                          <a:spcPct val="107000"/>
                        </a:lnSpc>
                        <a:spcAft>
                          <a:spcPts val="0"/>
                        </a:spcAft>
                      </a:pPr>
                      <a:r>
                        <a:rPr lang="de-DE" sz="900">
                          <a:solidFill>
                            <a:srgbClr val="000000"/>
                          </a:solidFill>
                          <a:effectLst/>
                          <a:latin typeface="+mj-lt"/>
                          <a:ea typeface="Times New Roman"/>
                        </a:rPr>
                        <a:t>0.9877</a:t>
                      </a:r>
                      <a:endParaRPr lang="en-US" sz="1100">
                        <a:effectLst/>
                        <a:latin typeface="+mj-lt"/>
                        <a:ea typeface="Calibri"/>
                      </a:endParaRPr>
                    </a:p>
                  </a:txBody>
                  <a:tcPr marL="42459" marR="42459" marT="0" marB="0" anchor="b">
                    <a:lnL>
                      <a:noFill/>
                    </a:lnL>
                    <a:lnR>
                      <a:noFill/>
                    </a:lnR>
                    <a:lnT>
                      <a:noFill/>
                    </a:lnT>
                    <a:lnB>
                      <a:noFill/>
                    </a:lnB>
                  </a:tcPr>
                </a:tc>
                <a:tc>
                  <a:txBody>
                    <a:bodyPr/>
                    <a:lstStyle/>
                    <a:p>
                      <a:pPr algn="r">
                        <a:lnSpc>
                          <a:spcPct val="107000"/>
                        </a:lnSpc>
                        <a:spcAft>
                          <a:spcPts val="0"/>
                        </a:spcAft>
                      </a:pPr>
                      <a:r>
                        <a:rPr lang="de-DE" sz="900">
                          <a:solidFill>
                            <a:srgbClr val="000000"/>
                          </a:solidFill>
                          <a:effectLst/>
                          <a:latin typeface="+mj-lt"/>
                          <a:ea typeface="Times New Roman"/>
                        </a:rPr>
                        <a:t>15.01.2009</a:t>
                      </a:r>
                      <a:endParaRPr lang="en-US" sz="1100">
                        <a:effectLst/>
                        <a:latin typeface="+mj-lt"/>
                        <a:ea typeface="Calibri"/>
                      </a:endParaRPr>
                    </a:p>
                  </a:txBody>
                  <a:tcPr marL="42459" marR="42459" marT="0" marB="0" anchor="b">
                    <a:lnL>
                      <a:noFill/>
                    </a:lnL>
                    <a:lnR>
                      <a:noFill/>
                    </a:lnR>
                    <a:lnT>
                      <a:noFill/>
                    </a:lnT>
                    <a:lnB>
                      <a:noFill/>
                    </a:lnB>
                  </a:tcPr>
                </a:tc>
                <a:tc>
                  <a:txBody>
                    <a:bodyPr/>
                    <a:lstStyle/>
                    <a:p>
                      <a:pPr>
                        <a:lnSpc>
                          <a:spcPct val="107000"/>
                        </a:lnSpc>
                      </a:pPr>
                      <a:endParaRPr lang="en-US" sz="1100">
                        <a:effectLst/>
                        <a:latin typeface="+mj-lt"/>
                      </a:endParaRPr>
                    </a:p>
                  </a:txBody>
                  <a:tcPr marL="42459" marR="42459" marT="0" marB="0" anchor="b">
                    <a:lnL>
                      <a:noFill/>
                    </a:lnL>
                    <a:lnR>
                      <a:noFill/>
                    </a:lnR>
                    <a:lnT>
                      <a:noFill/>
                    </a:lnT>
                    <a:lnB>
                      <a:noFill/>
                    </a:lnB>
                  </a:tcPr>
                </a:tc>
              </a:tr>
              <a:tr h="140176">
                <a:tc>
                  <a:txBody>
                    <a:bodyPr/>
                    <a:lstStyle/>
                    <a:p>
                      <a:pPr>
                        <a:lnSpc>
                          <a:spcPct val="107000"/>
                        </a:lnSpc>
                        <a:spcAft>
                          <a:spcPts val="0"/>
                        </a:spcAft>
                      </a:pPr>
                      <a:r>
                        <a:rPr lang="de-DE" sz="900">
                          <a:solidFill>
                            <a:srgbClr val="000000"/>
                          </a:solidFill>
                          <a:effectLst/>
                          <a:latin typeface="+mj-lt"/>
                          <a:ea typeface="Times New Roman"/>
                        </a:rPr>
                        <a:t>GR0002069327</a:t>
                      </a:r>
                      <a:endParaRPr lang="en-US" sz="1100">
                        <a:effectLst/>
                        <a:latin typeface="+mj-lt"/>
                        <a:ea typeface="Calibri"/>
                      </a:endParaRPr>
                    </a:p>
                  </a:txBody>
                  <a:tcPr marL="42459" marR="4245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de-DE" sz="900">
                          <a:solidFill>
                            <a:srgbClr val="000000"/>
                          </a:solidFill>
                          <a:effectLst/>
                          <a:latin typeface="+mj-lt"/>
                          <a:ea typeface="Times New Roman"/>
                        </a:rPr>
                        <a:t>0.5</a:t>
                      </a:r>
                      <a:endParaRPr lang="en-US" sz="1100">
                        <a:effectLst/>
                        <a:latin typeface="+mj-lt"/>
                        <a:ea typeface="Calibri"/>
                      </a:endParaRPr>
                    </a:p>
                  </a:txBody>
                  <a:tcPr marL="42459" marR="4245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de-DE" sz="900">
                          <a:solidFill>
                            <a:srgbClr val="000000"/>
                          </a:solidFill>
                          <a:effectLst/>
                          <a:latin typeface="+mj-lt"/>
                          <a:ea typeface="Times New Roman"/>
                        </a:rPr>
                        <a:t> </a:t>
                      </a:r>
                      <a:endParaRPr lang="en-US" sz="1100">
                        <a:effectLst/>
                        <a:latin typeface="+mj-lt"/>
                        <a:ea typeface="Calibri"/>
                      </a:endParaRPr>
                    </a:p>
                  </a:txBody>
                  <a:tcPr marL="42459" marR="4245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de-DE" sz="900">
                          <a:solidFill>
                            <a:srgbClr val="000000"/>
                          </a:solidFill>
                          <a:effectLst/>
                          <a:latin typeface="+mj-lt"/>
                          <a:ea typeface="Times New Roman"/>
                        </a:rPr>
                        <a:t>65,000,000</a:t>
                      </a:r>
                      <a:endParaRPr lang="en-US" sz="1100">
                        <a:effectLst/>
                        <a:latin typeface="+mj-lt"/>
                        <a:ea typeface="Calibri"/>
                      </a:endParaRPr>
                    </a:p>
                  </a:txBody>
                  <a:tcPr marL="42459" marR="4245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de-DE" sz="900">
                          <a:solidFill>
                            <a:srgbClr val="000000"/>
                          </a:solidFill>
                          <a:effectLst/>
                          <a:latin typeface="+mj-lt"/>
                          <a:ea typeface="Times New Roman"/>
                        </a:rPr>
                        <a:t>0.9938</a:t>
                      </a:r>
                      <a:endParaRPr lang="en-US" sz="1100">
                        <a:effectLst/>
                        <a:latin typeface="+mj-lt"/>
                        <a:ea typeface="Calibri"/>
                      </a:endParaRPr>
                    </a:p>
                  </a:txBody>
                  <a:tcPr marL="42459" marR="4245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de-DE" sz="900">
                          <a:solidFill>
                            <a:srgbClr val="000000"/>
                          </a:solidFill>
                          <a:effectLst/>
                          <a:latin typeface="+mj-lt"/>
                          <a:ea typeface="Times New Roman"/>
                        </a:rPr>
                        <a:t>11.03.2009</a:t>
                      </a:r>
                      <a:endParaRPr lang="en-US" sz="1100">
                        <a:effectLst/>
                        <a:latin typeface="+mj-lt"/>
                        <a:ea typeface="Calibri"/>
                      </a:endParaRPr>
                    </a:p>
                  </a:txBody>
                  <a:tcPr marL="42459" marR="4245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de-DE" sz="900">
                          <a:solidFill>
                            <a:srgbClr val="000000"/>
                          </a:solidFill>
                          <a:effectLst/>
                          <a:latin typeface="+mj-lt"/>
                          <a:ea typeface="Times New Roman"/>
                        </a:rPr>
                        <a:t>396,500</a:t>
                      </a:r>
                      <a:endParaRPr lang="en-US" sz="1100">
                        <a:effectLst/>
                        <a:latin typeface="+mj-lt"/>
                        <a:ea typeface="Calibri"/>
                      </a:endParaRPr>
                    </a:p>
                  </a:txBody>
                  <a:tcPr marL="42459" marR="42459" marT="0" marB="0" anchor="b">
                    <a:lnL>
                      <a:noFill/>
                    </a:lnL>
                    <a:lnR>
                      <a:noFill/>
                    </a:lnR>
                    <a:lnT>
                      <a:noFill/>
                    </a:lnT>
                    <a:lnB w="12700" cap="flat" cmpd="sng" algn="ctr">
                      <a:solidFill>
                        <a:srgbClr val="000000"/>
                      </a:solidFill>
                      <a:prstDash val="solid"/>
                      <a:round/>
                      <a:headEnd type="none" w="med" len="med"/>
                      <a:tailEnd type="none" w="med" len="med"/>
                    </a:lnB>
                  </a:tcPr>
                </a:tc>
              </a:tr>
              <a:tr h="186941">
                <a:tc>
                  <a:txBody>
                    <a:bodyPr/>
                    <a:lstStyle/>
                    <a:p>
                      <a:pPr>
                        <a:lnSpc>
                          <a:spcPct val="107000"/>
                        </a:lnSpc>
                        <a:spcAft>
                          <a:spcPts val="0"/>
                        </a:spcAft>
                      </a:pPr>
                      <a:r>
                        <a:rPr lang="de-DE" sz="900" dirty="0">
                          <a:solidFill>
                            <a:srgbClr val="000000"/>
                          </a:solidFill>
                          <a:effectLst/>
                          <a:latin typeface="+mj-lt"/>
                          <a:ea typeface="Times New Roman"/>
                        </a:rPr>
                        <a:t>GR0114019442</a:t>
                      </a:r>
                      <a:endParaRPr lang="en-US" sz="1100" dirty="0">
                        <a:effectLst/>
                        <a:latin typeface="+mj-lt"/>
                        <a:ea typeface="Calibri"/>
                      </a:endParaRPr>
                    </a:p>
                  </a:txBody>
                  <a:tcPr marL="42459" marR="4245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de-DE" sz="900">
                          <a:solidFill>
                            <a:srgbClr val="000000"/>
                          </a:solidFill>
                          <a:effectLst/>
                          <a:latin typeface="+mj-lt"/>
                          <a:ea typeface="Times New Roman"/>
                        </a:rPr>
                        <a:t>2.4</a:t>
                      </a:r>
                      <a:endParaRPr lang="en-US" sz="1100">
                        <a:effectLst/>
                        <a:latin typeface="+mj-lt"/>
                        <a:ea typeface="Calibri"/>
                      </a:endParaRPr>
                    </a:p>
                  </a:txBody>
                  <a:tcPr marL="42459" marR="4245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de-DE" sz="900">
                          <a:solidFill>
                            <a:srgbClr val="000000"/>
                          </a:solidFill>
                          <a:effectLst/>
                          <a:latin typeface="+mj-lt"/>
                          <a:ea typeface="Times New Roman"/>
                        </a:rPr>
                        <a:t> </a:t>
                      </a:r>
                      <a:endParaRPr lang="en-US" sz="1100">
                        <a:effectLst/>
                        <a:latin typeface="+mj-lt"/>
                        <a:ea typeface="Calibri"/>
                      </a:endParaRPr>
                    </a:p>
                  </a:txBody>
                  <a:tcPr marL="42459" marR="4245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de-DE" sz="900">
                          <a:solidFill>
                            <a:srgbClr val="000000"/>
                          </a:solidFill>
                          <a:effectLst/>
                          <a:latin typeface="+mj-lt"/>
                          <a:ea typeface="Times New Roman"/>
                        </a:rPr>
                        <a:t>95,000,000</a:t>
                      </a:r>
                      <a:endParaRPr lang="en-US" sz="1100">
                        <a:effectLst/>
                        <a:latin typeface="+mj-lt"/>
                        <a:ea typeface="Calibri"/>
                      </a:endParaRPr>
                    </a:p>
                  </a:txBody>
                  <a:tcPr marL="42459" marR="4245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de-DE" sz="900">
                          <a:solidFill>
                            <a:srgbClr val="000000"/>
                          </a:solidFill>
                          <a:effectLst/>
                          <a:latin typeface="+mj-lt"/>
                          <a:ea typeface="Times New Roman"/>
                        </a:rPr>
                        <a:t>1.0099</a:t>
                      </a:r>
                      <a:endParaRPr lang="en-US" sz="1100">
                        <a:effectLst/>
                        <a:latin typeface="+mj-lt"/>
                        <a:ea typeface="Calibri"/>
                      </a:endParaRPr>
                    </a:p>
                  </a:txBody>
                  <a:tcPr marL="42459" marR="4245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de-DE" sz="900">
                          <a:solidFill>
                            <a:srgbClr val="000000"/>
                          </a:solidFill>
                          <a:effectLst/>
                          <a:latin typeface="+mj-lt"/>
                          <a:ea typeface="Times New Roman"/>
                        </a:rPr>
                        <a:t>20.03.2009</a:t>
                      </a:r>
                      <a:endParaRPr lang="en-US" sz="1100">
                        <a:effectLst/>
                        <a:latin typeface="+mj-lt"/>
                        <a:ea typeface="Calibri"/>
                      </a:endParaRPr>
                    </a:p>
                  </a:txBody>
                  <a:tcPr marL="42459" marR="4245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100">
                        <a:effectLst/>
                        <a:latin typeface="+mj-lt"/>
                      </a:endParaRPr>
                    </a:p>
                  </a:txBody>
                  <a:tcPr marL="42459" marR="4245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6941">
                <a:tc>
                  <a:txBody>
                    <a:bodyPr/>
                    <a:lstStyle/>
                    <a:p>
                      <a:pPr>
                        <a:lnSpc>
                          <a:spcPct val="107000"/>
                        </a:lnSpc>
                        <a:spcAft>
                          <a:spcPts val="0"/>
                        </a:spcAft>
                      </a:pPr>
                      <a:r>
                        <a:rPr lang="de-DE" sz="900">
                          <a:solidFill>
                            <a:srgbClr val="000000"/>
                          </a:solidFill>
                          <a:effectLst/>
                          <a:latin typeface="+mj-lt"/>
                          <a:ea typeface="Times New Roman"/>
                        </a:rPr>
                        <a:t>GR0114022479</a:t>
                      </a:r>
                      <a:endParaRPr lang="en-US" sz="1100">
                        <a:effectLst/>
                        <a:latin typeface="+mj-lt"/>
                        <a:ea typeface="Calibri"/>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de-DE" sz="900">
                          <a:solidFill>
                            <a:srgbClr val="000000"/>
                          </a:solidFill>
                          <a:effectLst/>
                          <a:latin typeface="+mj-lt"/>
                          <a:ea typeface="Times New Roman"/>
                        </a:rPr>
                        <a:t>5.5</a:t>
                      </a:r>
                      <a:endParaRPr lang="en-US" sz="1100">
                        <a:effectLst/>
                        <a:latin typeface="+mj-lt"/>
                        <a:ea typeface="Calibri"/>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0"/>
                        </a:spcAft>
                      </a:pPr>
                      <a:r>
                        <a:rPr lang="de-DE" sz="900">
                          <a:solidFill>
                            <a:srgbClr val="000000"/>
                          </a:solidFill>
                          <a:effectLst/>
                          <a:latin typeface="+mj-lt"/>
                          <a:ea typeface="Times New Roman"/>
                        </a:rPr>
                        <a:t>40,000,000</a:t>
                      </a:r>
                      <a:endParaRPr lang="en-US" sz="1100">
                        <a:effectLst/>
                        <a:latin typeface="+mj-lt"/>
                        <a:ea typeface="Calibri"/>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US" sz="1100">
                        <a:effectLst/>
                        <a:latin typeface="+mj-lt"/>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0"/>
                        </a:spcAft>
                      </a:pPr>
                      <a:r>
                        <a:rPr lang="de-DE" sz="900">
                          <a:solidFill>
                            <a:srgbClr val="000000"/>
                          </a:solidFill>
                          <a:effectLst/>
                          <a:latin typeface="+mj-lt"/>
                          <a:ea typeface="Times New Roman"/>
                        </a:rPr>
                        <a:t>0.9935</a:t>
                      </a:r>
                      <a:endParaRPr lang="en-US" sz="1100">
                        <a:effectLst/>
                        <a:latin typeface="+mj-lt"/>
                        <a:ea typeface="Calibri"/>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0"/>
                        </a:spcAft>
                      </a:pPr>
                      <a:r>
                        <a:rPr lang="de-DE" sz="900">
                          <a:solidFill>
                            <a:srgbClr val="000000"/>
                          </a:solidFill>
                          <a:effectLst/>
                          <a:latin typeface="+mj-lt"/>
                          <a:ea typeface="Times New Roman"/>
                        </a:rPr>
                        <a:t>21.02.2009</a:t>
                      </a:r>
                      <a:endParaRPr lang="en-US" sz="1100">
                        <a:effectLst/>
                        <a:latin typeface="+mj-lt"/>
                        <a:ea typeface="Calibri"/>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US" sz="1100">
                        <a:effectLst/>
                        <a:latin typeface="+mj-lt"/>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r>
              <a:tr h="186941">
                <a:tc>
                  <a:txBody>
                    <a:bodyPr/>
                    <a:lstStyle/>
                    <a:p>
                      <a:pPr>
                        <a:lnSpc>
                          <a:spcPct val="107000"/>
                        </a:lnSpc>
                        <a:spcAft>
                          <a:spcPts val="0"/>
                        </a:spcAft>
                      </a:pPr>
                      <a:r>
                        <a:rPr lang="de-DE" sz="900">
                          <a:solidFill>
                            <a:srgbClr val="000000"/>
                          </a:solidFill>
                          <a:effectLst/>
                          <a:latin typeface="+mj-lt"/>
                          <a:ea typeface="Times New Roman"/>
                        </a:rPr>
                        <a:t>GR0114022479</a:t>
                      </a:r>
                      <a:endParaRPr lang="en-US" sz="1100">
                        <a:effectLst/>
                        <a:latin typeface="+mj-lt"/>
                        <a:ea typeface="Calibri"/>
                      </a:endParaRPr>
                    </a:p>
                  </a:txBody>
                  <a:tcPr marL="42459" marR="42459" marT="0" marB="0" anchor="b">
                    <a:lnL>
                      <a:noFill/>
                    </a:lnL>
                    <a:lnR>
                      <a:noFill/>
                    </a:lnR>
                    <a:lnT>
                      <a:noFill/>
                    </a:lnT>
                    <a:lnB>
                      <a:noFill/>
                    </a:lnB>
                  </a:tcPr>
                </a:tc>
                <a:tc>
                  <a:txBody>
                    <a:bodyPr/>
                    <a:lstStyle/>
                    <a:p>
                      <a:pPr algn="ctr">
                        <a:lnSpc>
                          <a:spcPct val="107000"/>
                        </a:lnSpc>
                        <a:spcAft>
                          <a:spcPts val="0"/>
                        </a:spcAft>
                      </a:pPr>
                      <a:r>
                        <a:rPr lang="de-DE" sz="900">
                          <a:solidFill>
                            <a:srgbClr val="000000"/>
                          </a:solidFill>
                          <a:effectLst/>
                          <a:latin typeface="+mj-lt"/>
                          <a:ea typeface="Times New Roman"/>
                        </a:rPr>
                        <a:t>5.5</a:t>
                      </a:r>
                      <a:endParaRPr lang="en-US" sz="1100">
                        <a:effectLst/>
                        <a:latin typeface="+mj-lt"/>
                        <a:ea typeface="Calibri"/>
                      </a:endParaRPr>
                    </a:p>
                  </a:txBody>
                  <a:tcPr marL="42459" marR="42459" marT="0" marB="0" anchor="b">
                    <a:lnL>
                      <a:noFill/>
                    </a:lnL>
                    <a:lnR>
                      <a:noFill/>
                    </a:lnR>
                    <a:lnT>
                      <a:noFill/>
                    </a:lnT>
                    <a:lnB>
                      <a:noFill/>
                    </a:lnB>
                  </a:tcPr>
                </a:tc>
                <a:tc>
                  <a:txBody>
                    <a:bodyPr/>
                    <a:lstStyle/>
                    <a:p>
                      <a:pPr>
                        <a:lnSpc>
                          <a:spcPct val="107000"/>
                        </a:lnSpc>
                      </a:pPr>
                      <a:endParaRPr lang="en-US" sz="1100">
                        <a:effectLst/>
                        <a:latin typeface="+mj-lt"/>
                      </a:endParaRPr>
                    </a:p>
                  </a:txBody>
                  <a:tcPr marL="42459" marR="42459" marT="0" marB="0" anchor="b">
                    <a:lnL>
                      <a:noFill/>
                    </a:lnL>
                    <a:lnR>
                      <a:noFill/>
                    </a:lnR>
                    <a:lnT>
                      <a:noFill/>
                    </a:lnT>
                    <a:lnB>
                      <a:noFill/>
                    </a:lnB>
                  </a:tcPr>
                </a:tc>
                <a:tc>
                  <a:txBody>
                    <a:bodyPr/>
                    <a:lstStyle/>
                    <a:p>
                      <a:pPr algn="r">
                        <a:lnSpc>
                          <a:spcPct val="107000"/>
                        </a:lnSpc>
                        <a:spcAft>
                          <a:spcPts val="0"/>
                        </a:spcAft>
                      </a:pPr>
                      <a:r>
                        <a:rPr lang="de-DE" sz="900">
                          <a:solidFill>
                            <a:srgbClr val="000000"/>
                          </a:solidFill>
                          <a:effectLst/>
                          <a:latin typeface="+mj-lt"/>
                          <a:ea typeface="Times New Roman"/>
                        </a:rPr>
                        <a:t>1,200,000</a:t>
                      </a:r>
                      <a:endParaRPr lang="en-US" sz="1100">
                        <a:effectLst/>
                        <a:latin typeface="+mj-lt"/>
                        <a:ea typeface="Calibri"/>
                      </a:endParaRPr>
                    </a:p>
                  </a:txBody>
                  <a:tcPr marL="42459" marR="42459" marT="0" marB="0" anchor="b">
                    <a:lnL>
                      <a:noFill/>
                    </a:lnL>
                    <a:lnR>
                      <a:noFill/>
                    </a:lnR>
                    <a:lnT>
                      <a:noFill/>
                    </a:lnT>
                    <a:lnB>
                      <a:noFill/>
                    </a:lnB>
                  </a:tcPr>
                </a:tc>
                <a:tc>
                  <a:txBody>
                    <a:bodyPr/>
                    <a:lstStyle/>
                    <a:p>
                      <a:pPr algn="r">
                        <a:lnSpc>
                          <a:spcPct val="107000"/>
                        </a:lnSpc>
                        <a:spcAft>
                          <a:spcPts val="0"/>
                        </a:spcAft>
                      </a:pPr>
                      <a:r>
                        <a:rPr lang="de-DE" sz="900">
                          <a:solidFill>
                            <a:srgbClr val="000000"/>
                          </a:solidFill>
                          <a:effectLst/>
                          <a:latin typeface="+mj-lt"/>
                          <a:ea typeface="Times New Roman"/>
                        </a:rPr>
                        <a:t>0.9935</a:t>
                      </a:r>
                      <a:endParaRPr lang="en-US" sz="1100">
                        <a:effectLst/>
                        <a:latin typeface="+mj-lt"/>
                        <a:ea typeface="Calibri"/>
                      </a:endParaRPr>
                    </a:p>
                  </a:txBody>
                  <a:tcPr marL="42459" marR="42459" marT="0" marB="0" anchor="b">
                    <a:lnL>
                      <a:noFill/>
                    </a:lnL>
                    <a:lnR>
                      <a:noFill/>
                    </a:lnR>
                    <a:lnT>
                      <a:noFill/>
                    </a:lnT>
                    <a:lnB>
                      <a:noFill/>
                    </a:lnB>
                  </a:tcPr>
                </a:tc>
                <a:tc>
                  <a:txBody>
                    <a:bodyPr/>
                    <a:lstStyle/>
                    <a:p>
                      <a:pPr algn="r">
                        <a:lnSpc>
                          <a:spcPct val="107000"/>
                        </a:lnSpc>
                        <a:spcAft>
                          <a:spcPts val="0"/>
                        </a:spcAft>
                      </a:pPr>
                      <a:r>
                        <a:rPr lang="de-DE" sz="900">
                          <a:solidFill>
                            <a:srgbClr val="000000"/>
                          </a:solidFill>
                          <a:effectLst/>
                          <a:latin typeface="+mj-lt"/>
                          <a:ea typeface="Times New Roman"/>
                        </a:rPr>
                        <a:t>23.01.2009</a:t>
                      </a:r>
                      <a:endParaRPr lang="en-US" sz="1100">
                        <a:effectLst/>
                        <a:latin typeface="+mj-lt"/>
                        <a:ea typeface="Calibri"/>
                      </a:endParaRPr>
                    </a:p>
                  </a:txBody>
                  <a:tcPr marL="42459" marR="42459" marT="0" marB="0" anchor="b">
                    <a:lnL>
                      <a:noFill/>
                    </a:lnL>
                    <a:lnR>
                      <a:noFill/>
                    </a:lnR>
                    <a:lnT>
                      <a:noFill/>
                    </a:lnT>
                    <a:lnB>
                      <a:noFill/>
                    </a:lnB>
                  </a:tcPr>
                </a:tc>
                <a:tc>
                  <a:txBody>
                    <a:bodyPr/>
                    <a:lstStyle/>
                    <a:p>
                      <a:pPr algn="r">
                        <a:lnSpc>
                          <a:spcPct val="107000"/>
                        </a:lnSpc>
                        <a:spcAft>
                          <a:spcPts val="0"/>
                        </a:spcAft>
                      </a:pPr>
                      <a:r>
                        <a:rPr lang="de-DE" sz="900">
                          <a:solidFill>
                            <a:srgbClr val="000000"/>
                          </a:solidFill>
                          <a:effectLst/>
                          <a:latin typeface="+mj-lt"/>
                          <a:ea typeface="Times New Roman"/>
                        </a:rPr>
                        <a:t>0</a:t>
                      </a:r>
                      <a:endParaRPr lang="en-US" sz="1100">
                        <a:effectLst/>
                        <a:latin typeface="+mj-lt"/>
                        <a:ea typeface="Calibri"/>
                      </a:endParaRPr>
                    </a:p>
                  </a:txBody>
                  <a:tcPr marL="42459" marR="42459" marT="0" marB="0" anchor="b">
                    <a:lnL>
                      <a:noFill/>
                    </a:lnL>
                    <a:lnR>
                      <a:noFill/>
                    </a:lnR>
                    <a:lnT>
                      <a:noFill/>
                    </a:lnT>
                    <a:lnB>
                      <a:noFill/>
                    </a:lnB>
                  </a:tcPr>
                </a:tc>
              </a:tr>
              <a:tr h="186941">
                <a:tc>
                  <a:txBody>
                    <a:bodyPr/>
                    <a:lstStyle/>
                    <a:p>
                      <a:pPr>
                        <a:lnSpc>
                          <a:spcPct val="107000"/>
                        </a:lnSpc>
                        <a:spcAft>
                          <a:spcPts val="0"/>
                        </a:spcAft>
                      </a:pPr>
                      <a:r>
                        <a:rPr lang="de-DE" sz="900">
                          <a:solidFill>
                            <a:srgbClr val="000000"/>
                          </a:solidFill>
                          <a:effectLst/>
                          <a:latin typeface="+mj-lt"/>
                          <a:ea typeface="Times New Roman"/>
                        </a:rPr>
                        <a:t>GR0114022479</a:t>
                      </a:r>
                      <a:endParaRPr lang="en-US" sz="1100">
                        <a:effectLst/>
                        <a:latin typeface="+mj-lt"/>
                        <a:ea typeface="Calibri"/>
                      </a:endParaRPr>
                    </a:p>
                  </a:txBody>
                  <a:tcPr marL="42459" marR="42459" marT="0" marB="0" anchor="b">
                    <a:lnL>
                      <a:noFill/>
                    </a:lnL>
                    <a:lnR>
                      <a:noFill/>
                    </a:lnR>
                    <a:lnT>
                      <a:noFill/>
                    </a:lnT>
                    <a:lnB>
                      <a:noFill/>
                    </a:lnB>
                  </a:tcPr>
                </a:tc>
                <a:tc>
                  <a:txBody>
                    <a:bodyPr/>
                    <a:lstStyle/>
                    <a:p>
                      <a:pPr algn="ctr">
                        <a:lnSpc>
                          <a:spcPct val="107000"/>
                        </a:lnSpc>
                        <a:spcAft>
                          <a:spcPts val="0"/>
                        </a:spcAft>
                      </a:pPr>
                      <a:r>
                        <a:rPr lang="de-DE" sz="900">
                          <a:solidFill>
                            <a:srgbClr val="000000"/>
                          </a:solidFill>
                          <a:effectLst/>
                          <a:latin typeface="+mj-lt"/>
                          <a:ea typeface="Times New Roman"/>
                        </a:rPr>
                        <a:t>5.5</a:t>
                      </a:r>
                      <a:endParaRPr lang="en-US" sz="1100">
                        <a:effectLst/>
                        <a:latin typeface="+mj-lt"/>
                        <a:ea typeface="Calibri"/>
                      </a:endParaRPr>
                    </a:p>
                  </a:txBody>
                  <a:tcPr marL="42459" marR="42459" marT="0" marB="0" anchor="b">
                    <a:lnL>
                      <a:noFill/>
                    </a:lnL>
                    <a:lnR>
                      <a:noFill/>
                    </a:lnR>
                    <a:lnT>
                      <a:noFill/>
                    </a:lnT>
                    <a:lnB>
                      <a:noFill/>
                    </a:lnB>
                  </a:tcPr>
                </a:tc>
                <a:tc>
                  <a:txBody>
                    <a:bodyPr/>
                    <a:lstStyle/>
                    <a:p>
                      <a:pPr>
                        <a:lnSpc>
                          <a:spcPct val="107000"/>
                        </a:lnSpc>
                      </a:pPr>
                      <a:endParaRPr lang="en-US" sz="1100">
                        <a:effectLst/>
                        <a:latin typeface="+mj-lt"/>
                      </a:endParaRPr>
                    </a:p>
                  </a:txBody>
                  <a:tcPr marL="42459" marR="42459" marT="0" marB="0" anchor="b">
                    <a:lnL>
                      <a:noFill/>
                    </a:lnL>
                    <a:lnR>
                      <a:noFill/>
                    </a:lnR>
                    <a:lnT>
                      <a:noFill/>
                    </a:lnT>
                    <a:lnB>
                      <a:noFill/>
                    </a:lnB>
                  </a:tcPr>
                </a:tc>
                <a:tc>
                  <a:txBody>
                    <a:bodyPr/>
                    <a:lstStyle/>
                    <a:p>
                      <a:pPr algn="r">
                        <a:lnSpc>
                          <a:spcPct val="107000"/>
                        </a:lnSpc>
                        <a:spcAft>
                          <a:spcPts val="0"/>
                        </a:spcAft>
                      </a:pPr>
                      <a:r>
                        <a:rPr lang="de-DE" sz="900">
                          <a:solidFill>
                            <a:srgbClr val="000000"/>
                          </a:solidFill>
                          <a:effectLst/>
                          <a:latin typeface="+mj-lt"/>
                          <a:ea typeface="Times New Roman"/>
                        </a:rPr>
                        <a:t>3,000,000</a:t>
                      </a:r>
                      <a:endParaRPr lang="en-US" sz="1100">
                        <a:effectLst/>
                        <a:latin typeface="+mj-lt"/>
                        <a:ea typeface="Calibri"/>
                      </a:endParaRPr>
                    </a:p>
                  </a:txBody>
                  <a:tcPr marL="42459" marR="42459" marT="0" marB="0" anchor="b">
                    <a:lnL>
                      <a:noFill/>
                    </a:lnL>
                    <a:lnR>
                      <a:noFill/>
                    </a:lnR>
                    <a:lnT>
                      <a:noFill/>
                    </a:lnT>
                    <a:lnB>
                      <a:noFill/>
                    </a:lnB>
                  </a:tcPr>
                </a:tc>
                <a:tc>
                  <a:txBody>
                    <a:bodyPr/>
                    <a:lstStyle/>
                    <a:p>
                      <a:pPr algn="r">
                        <a:lnSpc>
                          <a:spcPct val="107000"/>
                        </a:lnSpc>
                        <a:spcAft>
                          <a:spcPts val="0"/>
                        </a:spcAft>
                      </a:pPr>
                      <a:r>
                        <a:rPr lang="de-DE" sz="900">
                          <a:solidFill>
                            <a:srgbClr val="000000"/>
                          </a:solidFill>
                          <a:effectLst/>
                          <a:latin typeface="+mj-lt"/>
                          <a:ea typeface="Times New Roman"/>
                        </a:rPr>
                        <a:t>0.9940</a:t>
                      </a:r>
                      <a:endParaRPr lang="en-US" sz="1100">
                        <a:effectLst/>
                        <a:latin typeface="+mj-lt"/>
                        <a:ea typeface="Calibri"/>
                      </a:endParaRPr>
                    </a:p>
                  </a:txBody>
                  <a:tcPr marL="42459" marR="42459" marT="0" marB="0" anchor="b">
                    <a:lnL>
                      <a:noFill/>
                    </a:lnL>
                    <a:lnR>
                      <a:noFill/>
                    </a:lnR>
                    <a:lnT>
                      <a:noFill/>
                    </a:lnT>
                    <a:lnB>
                      <a:noFill/>
                    </a:lnB>
                  </a:tcPr>
                </a:tc>
                <a:tc>
                  <a:txBody>
                    <a:bodyPr/>
                    <a:lstStyle/>
                    <a:p>
                      <a:pPr algn="r">
                        <a:lnSpc>
                          <a:spcPct val="107000"/>
                        </a:lnSpc>
                        <a:spcAft>
                          <a:spcPts val="0"/>
                        </a:spcAft>
                      </a:pPr>
                      <a:r>
                        <a:rPr lang="de-DE" sz="900">
                          <a:solidFill>
                            <a:srgbClr val="000000"/>
                          </a:solidFill>
                          <a:effectLst/>
                          <a:latin typeface="+mj-lt"/>
                          <a:ea typeface="Times New Roman"/>
                        </a:rPr>
                        <a:t>28.01.2009</a:t>
                      </a:r>
                      <a:endParaRPr lang="en-US" sz="1100">
                        <a:effectLst/>
                        <a:latin typeface="+mj-lt"/>
                        <a:ea typeface="Calibri"/>
                      </a:endParaRPr>
                    </a:p>
                  </a:txBody>
                  <a:tcPr marL="42459" marR="42459" marT="0" marB="0" anchor="b">
                    <a:lnL>
                      <a:noFill/>
                    </a:lnL>
                    <a:lnR>
                      <a:noFill/>
                    </a:lnR>
                    <a:lnT>
                      <a:noFill/>
                    </a:lnT>
                    <a:lnB>
                      <a:noFill/>
                    </a:lnB>
                  </a:tcPr>
                </a:tc>
                <a:tc>
                  <a:txBody>
                    <a:bodyPr/>
                    <a:lstStyle/>
                    <a:p>
                      <a:pPr algn="r">
                        <a:lnSpc>
                          <a:spcPct val="107000"/>
                        </a:lnSpc>
                        <a:spcAft>
                          <a:spcPts val="0"/>
                        </a:spcAft>
                      </a:pPr>
                      <a:r>
                        <a:rPr lang="de-DE" sz="900">
                          <a:solidFill>
                            <a:srgbClr val="000000"/>
                          </a:solidFill>
                          <a:effectLst/>
                          <a:latin typeface="+mj-lt"/>
                          <a:ea typeface="Times New Roman"/>
                        </a:rPr>
                        <a:t>1,500</a:t>
                      </a:r>
                      <a:endParaRPr lang="en-US" sz="1100">
                        <a:effectLst/>
                        <a:latin typeface="+mj-lt"/>
                        <a:ea typeface="Calibri"/>
                      </a:endParaRPr>
                    </a:p>
                  </a:txBody>
                  <a:tcPr marL="42459" marR="42459" marT="0" marB="0" anchor="b">
                    <a:lnL>
                      <a:noFill/>
                    </a:lnL>
                    <a:lnR>
                      <a:noFill/>
                    </a:lnR>
                    <a:lnT>
                      <a:noFill/>
                    </a:lnT>
                    <a:lnB>
                      <a:noFill/>
                    </a:lnB>
                  </a:tcPr>
                </a:tc>
              </a:tr>
              <a:tr h="186941">
                <a:tc>
                  <a:txBody>
                    <a:bodyPr/>
                    <a:lstStyle/>
                    <a:p>
                      <a:pPr>
                        <a:lnSpc>
                          <a:spcPct val="107000"/>
                        </a:lnSpc>
                        <a:spcAft>
                          <a:spcPts val="0"/>
                        </a:spcAft>
                      </a:pPr>
                      <a:r>
                        <a:rPr lang="de-DE" sz="900">
                          <a:solidFill>
                            <a:srgbClr val="000000"/>
                          </a:solidFill>
                          <a:effectLst/>
                          <a:latin typeface="+mj-lt"/>
                          <a:ea typeface="Times New Roman"/>
                        </a:rPr>
                        <a:t>GR0114022479</a:t>
                      </a:r>
                      <a:endParaRPr lang="en-US" sz="1100">
                        <a:effectLst/>
                        <a:latin typeface="+mj-lt"/>
                        <a:ea typeface="Calibri"/>
                      </a:endParaRPr>
                    </a:p>
                  </a:txBody>
                  <a:tcPr marL="42459" marR="42459" marT="0" marB="0" anchor="b">
                    <a:lnL>
                      <a:noFill/>
                    </a:lnL>
                    <a:lnR>
                      <a:noFill/>
                    </a:lnR>
                    <a:lnT>
                      <a:noFill/>
                    </a:lnT>
                    <a:lnB>
                      <a:noFill/>
                    </a:lnB>
                  </a:tcPr>
                </a:tc>
                <a:tc>
                  <a:txBody>
                    <a:bodyPr/>
                    <a:lstStyle/>
                    <a:p>
                      <a:pPr algn="ctr">
                        <a:lnSpc>
                          <a:spcPct val="107000"/>
                        </a:lnSpc>
                        <a:spcAft>
                          <a:spcPts val="0"/>
                        </a:spcAft>
                      </a:pPr>
                      <a:r>
                        <a:rPr lang="de-DE" sz="900">
                          <a:solidFill>
                            <a:srgbClr val="000000"/>
                          </a:solidFill>
                          <a:effectLst/>
                          <a:latin typeface="+mj-lt"/>
                          <a:ea typeface="Times New Roman"/>
                        </a:rPr>
                        <a:t>5.5</a:t>
                      </a:r>
                      <a:endParaRPr lang="en-US" sz="1100">
                        <a:effectLst/>
                        <a:latin typeface="+mj-lt"/>
                        <a:ea typeface="Calibri"/>
                      </a:endParaRPr>
                    </a:p>
                  </a:txBody>
                  <a:tcPr marL="42459" marR="42459" marT="0" marB="0" anchor="b">
                    <a:lnL>
                      <a:noFill/>
                    </a:lnL>
                    <a:lnR>
                      <a:noFill/>
                    </a:lnR>
                    <a:lnT>
                      <a:noFill/>
                    </a:lnT>
                    <a:lnB>
                      <a:noFill/>
                    </a:lnB>
                  </a:tcPr>
                </a:tc>
                <a:tc>
                  <a:txBody>
                    <a:bodyPr/>
                    <a:lstStyle/>
                    <a:p>
                      <a:pPr>
                        <a:lnSpc>
                          <a:spcPct val="107000"/>
                        </a:lnSpc>
                      </a:pPr>
                      <a:endParaRPr lang="en-US" sz="1100">
                        <a:effectLst/>
                        <a:latin typeface="+mj-lt"/>
                      </a:endParaRPr>
                    </a:p>
                  </a:txBody>
                  <a:tcPr marL="42459" marR="42459" marT="0" marB="0" anchor="b">
                    <a:lnL>
                      <a:noFill/>
                    </a:lnL>
                    <a:lnR>
                      <a:noFill/>
                    </a:lnR>
                    <a:lnT>
                      <a:noFill/>
                    </a:lnT>
                    <a:lnB>
                      <a:noFill/>
                    </a:lnB>
                  </a:tcPr>
                </a:tc>
                <a:tc>
                  <a:txBody>
                    <a:bodyPr/>
                    <a:lstStyle/>
                    <a:p>
                      <a:pPr algn="r">
                        <a:lnSpc>
                          <a:spcPct val="107000"/>
                        </a:lnSpc>
                        <a:spcAft>
                          <a:spcPts val="0"/>
                        </a:spcAft>
                      </a:pPr>
                      <a:r>
                        <a:rPr lang="de-DE" sz="900">
                          <a:solidFill>
                            <a:srgbClr val="000000"/>
                          </a:solidFill>
                          <a:effectLst/>
                          <a:latin typeface="+mj-lt"/>
                          <a:ea typeface="Times New Roman"/>
                        </a:rPr>
                        <a:t>2,000,000</a:t>
                      </a:r>
                      <a:endParaRPr lang="en-US" sz="1100">
                        <a:effectLst/>
                        <a:latin typeface="+mj-lt"/>
                        <a:ea typeface="Calibri"/>
                      </a:endParaRPr>
                    </a:p>
                  </a:txBody>
                  <a:tcPr marL="42459" marR="42459" marT="0" marB="0" anchor="b">
                    <a:lnL>
                      <a:noFill/>
                    </a:lnL>
                    <a:lnR>
                      <a:noFill/>
                    </a:lnR>
                    <a:lnT>
                      <a:noFill/>
                    </a:lnT>
                    <a:lnB>
                      <a:noFill/>
                    </a:lnB>
                  </a:tcPr>
                </a:tc>
                <a:tc>
                  <a:txBody>
                    <a:bodyPr/>
                    <a:lstStyle/>
                    <a:p>
                      <a:pPr algn="r">
                        <a:lnSpc>
                          <a:spcPct val="107000"/>
                        </a:lnSpc>
                        <a:spcAft>
                          <a:spcPts val="0"/>
                        </a:spcAft>
                      </a:pPr>
                      <a:r>
                        <a:rPr lang="de-DE" sz="900">
                          <a:solidFill>
                            <a:srgbClr val="000000"/>
                          </a:solidFill>
                          <a:effectLst/>
                          <a:latin typeface="+mj-lt"/>
                          <a:ea typeface="Times New Roman"/>
                        </a:rPr>
                        <a:t>0.9990</a:t>
                      </a:r>
                      <a:endParaRPr lang="en-US" sz="1100">
                        <a:effectLst/>
                        <a:latin typeface="+mj-lt"/>
                        <a:ea typeface="Calibri"/>
                      </a:endParaRPr>
                    </a:p>
                  </a:txBody>
                  <a:tcPr marL="42459" marR="42459" marT="0" marB="0" anchor="b">
                    <a:lnL>
                      <a:noFill/>
                    </a:lnL>
                    <a:lnR>
                      <a:noFill/>
                    </a:lnR>
                    <a:lnT>
                      <a:noFill/>
                    </a:lnT>
                    <a:lnB>
                      <a:noFill/>
                    </a:lnB>
                  </a:tcPr>
                </a:tc>
                <a:tc>
                  <a:txBody>
                    <a:bodyPr/>
                    <a:lstStyle/>
                    <a:p>
                      <a:pPr algn="r">
                        <a:lnSpc>
                          <a:spcPct val="107000"/>
                        </a:lnSpc>
                        <a:spcAft>
                          <a:spcPts val="0"/>
                        </a:spcAft>
                      </a:pPr>
                      <a:r>
                        <a:rPr lang="de-DE" sz="900">
                          <a:solidFill>
                            <a:srgbClr val="000000"/>
                          </a:solidFill>
                          <a:effectLst/>
                          <a:latin typeface="+mj-lt"/>
                          <a:ea typeface="Times New Roman"/>
                        </a:rPr>
                        <a:t>28.01.2009</a:t>
                      </a:r>
                      <a:endParaRPr lang="en-US" sz="1100">
                        <a:effectLst/>
                        <a:latin typeface="+mj-lt"/>
                        <a:ea typeface="Calibri"/>
                      </a:endParaRPr>
                    </a:p>
                  </a:txBody>
                  <a:tcPr marL="42459" marR="42459" marT="0" marB="0" anchor="b">
                    <a:lnL>
                      <a:noFill/>
                    </a:lnL>
                    <a:lnR>
                      <a:noFill/>
                    </a:lnR>
                    <a:lnT>
                      <a:noFill/>
                    </a:lnT>
                    <a:lnB>
                      <a:noFill/>
                    </a:lnB>
                  </a:tcPr>
                </a:tc>
                <a:tc>
                  <a:txBody>
                    <a:bodyPr/>
                    <a:lstStyle/>
                    <a:p>
                      <a:pPr algn="r">
                        <a:lnSpc>
                          <a:spcPct val="107000"/>
                        </a:lnSpc>
                        <a:spcAft>
                          <a:spcPts val="0"/>
                        </a:spcAft>
                      </a:pPr>
                      <a:r>
                        <a:rPr lang="de-DE" sz="900">
                          <a:solidFill>
                            <a:srgbClr val="000000"/>
                          </a:solidFill>
                          <a:effectLst/>
                          <a:latin typeface="+mj-lt"/>
                          <a:ea typeface="Times New Roman"/>
                        </a:rPr>
                        <a:t>11,000</a:t>
                      </a:r>
                      <a:endParaRPr lang="en-US" sz="1100">
                        <a:effectLst/>
                        <a:latin typeface="+mj-lt"/>
                        <a:ea typeface="Calibri"/>
                      </a:endParaRPr>
                    </a:p>
                  </a:txBody>
                  <a:tcPr marL="42459" marR="42459" marT="0" marB="0" anchor="b">
                    <a:lnL>
                      <a:noFill/>
                    </a:lnL>
                    <a:lnR>
                      <a:noFill/>
                    </a:lnR>
                    <a:lnT>
                      <a:noFill/>
                    </a:lnT>
                    <a:lnB>
                      <a:noFill/>
                    </a:lnB>
                  </a:tcPr>
                </a:tc>
              </a:tr>
              <a:tr h="186941">
                <a:tc>
                  <a:txBody>
                    <a:bodyPr/>
                    <a:lstStyle/>
                    <a:p>
                      <a:pPr>
                        <a:lnSpc>
                          <a:spcPct val="107000"/>
                        </a:lnSpc>
                        <a:spcAft>
                          <a:spcPts val="0"/>
                        </a:spcAft>
                      </a:pPr>
                      <a:r>
                        <a:rPr lang="de-DE" sz="900">
                          <a:solidFill>
                            <a:srgbClr val="000000"/>
                          </a:solidFill>
                          <a:effectLst/>
                          <a:latin typeface="+mj-lt"/>
                          <a:ea typeface="Times New Roman"/>
                        </a:rPr>
                        <a:t>GR0114022479</a:t>
                      </a:r>
                      <a:endParaRPr lang="en-US" sz="1100">
                        <a:effectLst/>
                        <a:latin typeface="+mj-lt"/>
                        <a:ea typeface="Calibri"/>
                      </a:endParaRPr>
                    </a:p>
                  </a:txBody>
                  <a:tcPr marL="42459" marR="42459" marT="0" marB="0" anchor="b">
                    <a:lnL>
                      <a:noFill/>
                    </a:lnL>
                    <a:lnR>
                      <a:noFill/>
                    </a:lnR>
                    <a:lnT>
                      <a:noFill/>
                    </a:lnT>
                    <a:lnB>
                      <a:noFill/>
                    </a:lnB>
                  </a:tcPr>
                </a:tc>
                <a:tc>
                  <a:txBody>
                    <a:bodyPr/>
                    <a:lstStyle/>
                    <a:p>
                      <a:pPr algn="ctr">
                        <a:lnSpc>
                          <a:spcPct val="107000"/>
                        </a:lnSpc>
                        <a:spcAft>
                          <a:spcPts val="0"/>
                        </a:spcAft>
                      </a:pPr>
                      <a:r>
                        <a:rPr lang="de-DE" sz="900">
                          <a:solidFill>
                            <a:srgbClr val="000000"/>
                          </a:solidFill>
                          <a:effectLst/>
                          <a:latin typeface="+mj-lt"/>
                          <a:ea typeface="Times New Roman"/>
                        </a:rPr>
                        <a:t>5.5</a:t>
                      </a:r>
                      <a:endParaRPr lang="en-US" sz="1100">
                        <a:effectLst/>
                        <a:latin typeface="+mj-lt"/>
                        <a:ea typeface="Calibri"/>
                      </a:endParaRPr>
                    </a:p>
                  </a:txBody>
                  <a:tcPr marL="42459" marR="42459" marT="0" marB="0" anchor="b">
                    <a:lnL>
                      <a:noFill/>
                    </a:lnL>
                    <a:lnR>
                      <a:noFill/>
                    </a:lnR>
                    <a:lnT>
                      <a:noFill/>
                    </a:lnT>
                    <a:lnB>
                      <a:noFill/>
                    </a:lnB>
                  </a:tcPr>
                </a:tc>
                <a:tc>
                  <a:txBody>
                    <a:bodyPr/>
                    <a:lstStyle/>
                    <a:p>
                      <a:pPr>
                        <a:lnSpc>
                          <a:spcPct val="107000"/>
                        </a:lnSpc>
                      </a:pPr>
                      <a:endParaRPr lang="en-US" sz="1100">
                        <a:effectLst/>
                        <a:latin typeface="+mj-lt"/>
                      </a:endParaRPr>
                    </a:p>
                  </a:txBody>
                  <a:tcPr marL="42459" marR="42459" marT="0" marB="0" anchor="b">
                    <a:lnL>
                      <a:noFill/>
                    </a:lnL>
                    <a:lnR>
                      <a:noFill/>
                    </a:lnR>
                    <a:lnT>
                      <a:noFill/>
                    </a:lnT>
                    <a:lnB>
                      <a:noFill/>
                    </a:lnB>
                  </a:tcPr>
                </a:tc>
                <a:tc>
                  <a:txBody>
                    <a:bodyPr/>
                    <a:lstStyle/>
                    <a:p>
                      <a:pPr algn="r">
                        <a:lnSpc>
                          <a:spcPct val="107000"/>
                        </a:lnSpc>
                        <a:spcAft>
                          <a:spcPts val="0"/>
                        </a:spcAft>
                      </a:pPr>
                      <a:r>
                        <a:rPr lang="de-DE" sz="900">
                          <a:solidFill>
                            <a:srgbClr val="000000"/>
                          </a:solidFill>
                          <a:effectLst/>
                          <a:latin typeface="+mj-lt"/>
                          <a:ea typeface="Times New Roman"/>
                        </a:rPr>
                        <a:t>5,000,000</a:t>
                      </a:r>
                      <a:endParaRPr lang="en-US" sz="1100">
                        <a:effectLst/>
                        <a:latin typeface="+mj-lt"/>
                        <a:ea typeface="Calibri"/>
                      </a:endParaRPr>
                    </a:p>
                  </a:txBody>
                  <a:tcPr marL="42459" marR="42459" marT="0" marB="0" anchor="b">
                    <a:lnL>
                      <a:noFill/>
                    </a:lnL>
                    <a:lnR>
                      <a:noFill/>
                    </a:lnR>
                    <a:lnT>
                      <a:noFill/>
                    </a:lnT>
                    <a:lnB>
                      <a:noFill/>
                    </a:lnB>
                  </a:tcPr>
                </a:tc>
                <a:tc>
                  <a:txBody>
                    <a:bodyPr/>
                    <a:lstStyle/>
                    <a:p>
                      <a:pPr algn="r">
                        <a:lnSpc>
                          <a:spcPct val="107000"/>
                        </a:lnSpc>
                        <a:spcAft>
                          <a:spcPts val="0"/>
                        </a:spcAft>
                      </a:pPr>
                      <a:r>
                        <a:rPr lang="de-DE" sz="900">
                          <a:solidFill>
                            <a:srgbClr val="000000"/>
                          </a:solidFill>
                          <a:effectLst/>
                          <a:latin typeface="+mj-lt"/>
                          <a:ea typeface="Times New Roman"/>
                        </a:rPr>
                        <a:t>1.0100</a:t>
                      </a:r>
                      <a:endParaRPr lang="en-US" sz="1100">
                        <a:effectLst/>
                        <a:latin typeface="+mj-lt"/>
                        <a:ea typeface="Calibri"/>
                      </a:endParaRPr>
                    </a:p>
                  </a:txBody>
                  <a:tcPr marL="42459" marR="42459" marT="0" marB="0" anchor="b">
                    <a:lnL>
                      <a:noFill/>
                    </a:lnL>
                    <a:lnR>
                      <a:noFill/>
                    </a:lnR>
                    <a:lnT>
                      <a:noFill/>
                    </a:lnT>
                    <a:lnB>
                      <a:noFill/>
                    </a:lnB>
                  </a:tcPr>
                </a:tc>
                <a:tc>
                  <a:txBody>
                    <a:bodyPr/>
                    <a:lstStyle/>
                    <a:p>
                      <a:pPr algn="r">
                        <a:lnSpc>
                          <a:spcPct val="107000"/>
                        </a:lnSpc>
                        <a:spcAft>
                          <a:spcPts val="0"/>
                        </a:spcAft>
                      </a:pPr>
                      <a:r>
                        <a:rPr lang="de-DE" sz="900">
                          <a:solidFill>
                            <a:srgbClr val="000000"/>
                          </a:solidFill>
                          <a:effectLst/>
                          <a:latin typeface="+mj-lt"/>
                          <a:ea typeface="Times New Roman"/>
                        </a:rPr>
                        <a:t>30.01.2009</a:t>
                      </a:r>
                      <a:endParaRPr lang="en-US" sz="1100">
                        <a:effectLst/>
                        <a:latin typeface="+mj-lt"/>
                        <a:ea typeface="Calibri"/>
                      </a:endParaRPr>
                    </a:p>
                  </a:txBody>
                  <a:tcPr marL="42459" marR="42459" marT="0" marB="0" anchor="b">
                    <a:lnL>
                      <a:noFill/>
                    </a:lnL>
                    <a:lnR>
                      <a:noFill/>
                    </a:lnR>
                    <a:lnT>
                      <a:noFill/>
                    </a:lnT>
                    <a:lnB>
                      <a:noFill/>
                    </a:lnB>
                  </a:tcPr>
                </a:tc>
                <a:tc>
                  <a:txBody>
                    <a:bodyPr/>
                    <a:lstStyle/>
                    <a:p>
                      <a:pPr algn="r">
                        <a:lnSpc>
                          <a:spcPct val="107000"/>
                        </a:lnSpc>
                        <a:spcAft>
                          <a:spcPts val="0"/>
                        </a:spcAft>
                      </a:pPr>
                      <a:r>
                        <a:rPr lang="de-DE" sz="900">
                          <a:solidFill>
                            <a:srgbClr val="000000"/>
                          </a:solidFill>
                          <a:effectLst/>
                          <a:latin typeface="+mj-lt"/>
                          <a:ea typeface="Times New Roman"/>
                        </a:rPr>
                        <a:t>82,500</a:t>
                      </a:r>
                      <a:endParaRPr lang="en-US" sz="1100">
                        <a:effectLst/>
                        <a:latin typeface="+mj-lt"/>
                        <a:ea typeface="Calibri"/>
                      </a:endParaRPr>
                    </a:p>
                  </a:txBody>
                  <a:tcPr marL="42459" marR="42459" marT="0" marB="0" anchor="b">
                    <a:lnL>
                      <a:noFill/>
                    </a:lnL>
                    <a:lnR>
                      <a:noFill/>
                    </a:lnR>
                    <a:lnT>
                      <a:noFill/>
                    </a:lnT>
                    <a:lnB>
                      <a:noFill/>
                    </a:lnB>
                  </a:tcPr>
                </a:tc>
              </a:tr>
              <a:tr h="186941">
                <a:tc>
                  <a:txBody>
                    <a:bodyPr/>
                    <a:lstStyle/>
                    <a:p>
                      <a:pPr>
                        <a:lnSpc>
                          <a:spcPct val="107000"/>
                        </a:lnSpc>
                        <a:spcAft>
                          <a:spcPts val="0"/>
                        </a:spcAft>
                      </a:pPr>
                      <a:r>
                        <a:rPr lang="de-DE" sz="900">
                          <a:solidFill>
                            <a:srgbClr val="000000"/>
                          </a:solidFill>
                          <a:effectLst/>
                          <a:latin typeface="+mj-lt"/>
                          <a:ea typeface="Times New Roman"/>
                        </a:rPr>
                        <a:t>GR0114022479</a:t>
                      </a:r>
                      <a:endParaRPr lang="en-US" sz="1100">
                        <a:effectLst/>
                        <a:latin typeface="+mj-lt"/>
                        <a:ea typeface="Calibri"/>
                      </a:endParaRPr>
                    </a:p>
                  </a:txBody>
                  <a:tcPr marL="42459" marR="42459" marT="0" marB="0" anchor="b">
                    <a:lnL>
                      <a:noFill/>
                    </a:lnL>
                    <a:lnR>
                      <a:noFill/>
                    </a:lnR>
                    <a:lnT>
                      <a:noFill/>
                    </a:lnT>
                    <a:lnB>
                      <a:noFill/>
                    </a:lnB>
                  </a:tcPr>
                </a:tc>
                <a:tc>
                  <a:txBody>
                    <a:bodyPr/>
                    <a:lstStyle/>
                    <a:p>
                      <a:pPr algn="ctr">
                        <a:lnSpc>
                          <a:spcPct val="107000"/>
                        </a:lnSpc>
                        <a:spcAft>
                          <a:spcPts val="0"/>
                        </a:spcAft>
                      </a:pPr>
                      <a:r>
                        <a:rPr lang="de-DE" sz="900">
                          <a:solidFill>
                            <a:srgbClr val="000000"/>
                          </a:solidFill>
                          <a:effectLst/>
                          <a:latin typeface="+mj-lt"/>
                          <a:ea typeface="Times New Roman"/>
                        </a:rPr>
                        <a:t>5.5</a:t>
                      </a:r>
                      <a:endParaRPr lang="en-US" sz="1100">
                        <a:effectLst/>
                        <a:latin typeface="+mj-lt"/>
                        <a:ea typeface="Calibri"/>
                      </a:endParaRPr>
                    </a:p>
                  </a:txBody>
                  <a:tcPr marL="42459" marR="42459" marT="0" marB="0" anchor="b">
                    <a:lnL>
                      <a:noFill/>
                    </a:lnL>
                    <a:lnR>
                      <a:noFill/>
                    </a:lnR>
                    <a:lnT>
                      <a:noFill/>
                    </a:lnT>
                    <a:lnB>
                      <a:noFill/>
                    </a:lnB>
                  </a:tcPr>
                </a:tc>
                <a:tc>
                  <a:txBody>
                    <a:bodyPr/>
                    <a:lstStyle/>
                    <a:p>
                      <a:pPr>
                        <a:lnSpc>
                          <a:spcPct val="107000"/>
                        </a:lnSpc>
                      </a:pPr>
                      <a:endParaRPr lang="en-US" sz="1100">
                        <a:effectLst/>
                        <a:latin typeface="+mj-lt"/>
                      </a:endParaRPr>
                    </a:p>
                  </a:txBody>
                  <a:tcPr marL="42459" marR="42459" marT="0" marB="0" anchor="b">
                    <a:lnL>
                      <a:noFill/>
                    </a:lnL>
                    <a:lnR>
                      <a:noFill/>
                    </a:lnR>
                    <a:lnT>
                      <a:noFill/>
                    </a:lnT>
                    <a:lnB>
                      <a:noFill/>
                    </a:lnB>
                  </a:tcPr>
                </a:tc>
                <a:tc>
                  <a:txBody>
                    <a:bodyPr/>
                    <a:lstStyle/>
                    <a:p>
                      <a:pPr algn="r">
                        <a:lnSpc>
                          <a:spcPct val="107000"/>
                        </a:lnSpc>
                        <a:spcAft>
                          <a:spcPts val="0"/>
                        </a:spcAft>
                      </a:pPr>
                      <a:r>
                        <a:rPr lang="de-DE" sz="900">
                          <a:solidFill>
                            <a:srgbClr val="000000"/>
                          </a:solidFill>
                          <a:effectLst/>
                          <a:latin typeface="+mj-lt"/>
                          <a:ea typeface="Times New Roman"/>
                        </a:rPr>
                        <a:t>4,000,000</a:t>
                      </a:r>
                      <a:endParaRPr lang="en-US" sz="1100">
                        <a:effectLst/>
                        <a:latin typeface="+mj-lt"/>
                        <a:ea typeface="Calibri"/>
                      </a:endParaRPr>
                    </a:p>
                  </a:txBody>
                  <a:tcPr marL="42459" marR="42459" marT="0" marB="0" anchor="b">
                    <a:lnL>
                      <a:noFill/>
                    </a:lnL>
                    <a:lnR>
                      <a:noFill/>
                    </a:lnR>
                    <a:lnT>
                      <a:noFill/>
                    </a:lnT>
                    <a:lnB>
                      <a:noFill/>
                    </a:lnB>
                  </a:tcPr>
                </a:tc>
                <a:tc>
                  <a:txBody>
                    <a:bodyPr/>
                    <a:lstStyle/>
                    <a:p>
                      <a:pPr algn="r">
                        <a:lnSpc>
                          <a:spcPct val="107000"/>
                        </a:lnSpc>
                        <a:spcAft>
                          <a:spcPts val="0"/>
                        </a:spcAft>
                      </a:pPr>
                      <a:r>
                        <a:rPr lang="de-DE" sz="900">
                          <a:solidFill>
                            <a:srgbClr val="000000"/>
                          </a:solidFill>
                          <a:effectLst/>
                          <a:latin typeface="+mj-lt"/>
                          <a:ea typeface="Times New Roman"/>
                        </a:rPr>
                        <a:t>1.0098</a:t>
                      </a:r>
                      <a:endParaRPr lang="en-US" sz="1100">
                        <a:effectLst/>
                        <a:latin typeface="+mj-lt"/>
                        <a:ea typeface="Calibri"/>
                      </a:endParaRPr>
                    </a:p>
                  </a:txBody>
                  <a:tcPr marL="42459" marR="42459" marT="0" marB="0" anchor="b">
                    <a:lnL>
                      <a:noFill/>
                    </a:lnL>
                    <a:lnR>
                      <a:noFill/>
                    </a:lnR>
                    <a:lnT>
                      <a:noFill/>
                    </a:lnT>
                    <a:lnB>
                      <a:noFill/>
                    </a:lnB>
                  </a:tcPr>
                </a:tc>
                <a:tc>
                  <a:txBody>
                    <a:bodyPr/>
                    <a:lstStyle/>
                    <a:p>
                      <a:pPr algn="r">
                        <a:lnSpc>
                          <a:spcPct val="107000"/>
                        </a:lnSpc>
                        <a:spcAft>
                          <a:spcPts val="0"/>
                        </a:spcAft>
                      </a:pPr>
                      <a:r>
                        <a:rPr lang="de-DE" sz="900">
                          <a:solidFill>
                            <a:srgbClr val="000000"/>
                          </a:solidFill>
                          <a:effectLst/>
                          <a:latin typeface="+mj-lt"/>
                          <a:ea typeface="Times New Roman"/>
                        </a:rPr>
                        <a:t>02.02.2009</a:t>
                      </a:r>
                      <a:endParaRPr lang="en-US" sz="1100">
                        <a:effectLst/>
                        <a:latin typeface="+mj-lt"/>
                        <a:ea typeface="Calibri"/>
                      </a:endParaRPr>
                    </a:p>
                  </a:txBody>
                  <a:tcPr marL="42459" marR="42459" marT="0" marB="0" anchor="b">
                    <a:lnL>
                      <a:noFill/>
                    </a:lnL>
                    <a:lnR>
                      <a:noFill/>
                    </a:lnR>
                    <a:lnT>
                      <a:noFill/>
                    </a:lnT>
                    <a:lnB>
                      <a:noFill/>
                    </a:lnB>
                  </a:tcPr>
                </a:tc>
                <a:tc>
                  <a:txBody>
                    <a:bodyPr/>
                    <a:lstStyle/>
                    <a:p>
                      <a:pPr algn="r">
                        <a:lnSpc>
                          <a:spcPct val="107000"/>
                        </a:lnSpc>
                        <a:spcAft>
                          <a:spcPts val="0"/>
                        </a:spcAft>
                      </a:pPr>
                      <a:r>
                        <a:rPr lang="de-DE" sz="900">
                          <a:solidFill>
                            <a:srgbClr val="000000"/>
                          </a:solidFill>
                          <a:effectLst/>
                          <a:latin typeface="+mj-lt"/>
                          <a:ea typeface="Times New Roman"/>
                        </a:rPr>
                        <a:t>65,200</a:t>
                      </a:r>
                      <a:endParaRPr lang="en-US" sz="1100">
                        <a:effectLst/>
                        <a:latin typeface="+mj-lt"/>
                        <a:ea typeface="Calibri"/>
                      </a:endParaRPr>
                    </a:p>
                  </a:txBody>
                  <a:tcPr marL="42459" marR="42459" marT="0" marB="0" anchor="b">
                    <a:lnL>
                      <a:noFill/>
                    </a:lnL>
                    <a:lnR>
                      <a:noFill/>
                    </a:lnR>
                    <a:lnT>
                      <a:noFill/>
                    </a:lnT>
                    <a:lnB>
                      <a:noFill/>
                    </a:lnB>
                  </a:tcPr>
                </a:tc>
              </a:tr>
              <a:tr h="186941">
                <a:tc>
                  <a:txBody>
                    <a:bodyPr/>
                    <a:lstStyle/>
                    <a:p>
                      <a:pPr>
                        <a:lnSpc>
                          <a:spcPct val="107000"/>
                        </a:lnSpc>
                        <a:spcAft>
                          <a:spcPts val="0"/>
                        </a:spcAft>
                      </a:pPr>
                      <a:r>
                        <a:rPr lang="de-DE" sz="900">
                          <a:solidFill>
                            <a:srgbClr val="000000"/>
                          </a:solidFill>
                          <a:effectLst/>
                          <a:latin typeface="+mj-lt"/>
                          <a:ea typeface="Times New Roman"/>
                        </a:rPr>
                        <a:t>GR0114022479</a:t>
                      </a:r>
                      <a:endParaRPr lang="en-US" sz="1100">
                        <a:effectLst/>
                        <a:latin typeface="+mj-lt"/>
                        <a:ea typeface="Calibri"/>
                      </a:endParaRPr>
                    </a:p>
                  </a:txBody>
                  <a:tcPr marL="42459" marR="42459" marT="0" marB="0" anchor="b">
                    <a:lnL>
                      <a:noFill/>
                    </a:lnL>
                    <a:lnR>
                      <a:noFill/>
                    </a:lnR>
                    <a:lnT>
                      <a:noFill/>
                    </a:lnT>
                    <a:lnB>
                      <a:noFill/>
                    </a:lnB>
                  </a:tcPr>
                </a:tc>
                <a:tc>
                  <a:txBody>
                    <a:bodyPr/>
                    <a:lstStyle/>
                    <a:p>
                      <a:pPr algn="ctr">
                        <a:lnSpc>
                          <a:spcPct val="107000"/>
                        </a:lnSpc>
                        <a:spcAft>
                          <a:spcPts val="0"/>
                        </a:spcAft>
                      </a:pPr>
                      <a:r>
                        <a:rPr lang="de-DE" sz="900">
                          <a:solidFill>
                            <a:srgbClr val="000000"/>
                          </a:solidFill>
                          <a:effectLst/>
                          <a:latin typeface="+mj-lt"/>
                          <a:ea typeface="Times New Roman"/>
                        </a:rPr>
                        <a:t>5.5</a:t>
                      </a:r>
                      <a:endParaRPr lang="en-US" sz="1100">
                        <a:effectLst/>
                        <a:latin typeface="+mj-lt"/>
                        <a:ea typeface="Calibri"/>
                      </a:endParaRPr>
                    </a:p>
                  </a:txBody>
                  <a:tcPr marL="42459" marR="42459" marT="0" marB="0" anchor="b">
                    <a:lnL>
                      <a:noFill/>
                    </a:lnL>
                    <a:lnR>
                      <a:noFill/>
                    </a:lnR>
                    <a:lnT>
                      <a:noFill/>
                    </a:lnT>
                    <a:lnB>
                      <a:noFill/>
                    </a:lnB>
                  </a:tcPr>
                </a:tc>
                <a:tc>
                  <a:txBody>
                    <a:bodyPr/>
                    <a:lstStyle/>
                    <a:p>
                      <a:pPr>
                        <a:lnSpc>
                          <a:spcPct val="107000"/>
                        </a:lnSpc>
                      </a:pPr>
                      <a:endParaRPr lang="en-US" sz="1100">
                        <a:effectLst/>
                        <a:latin typeface="+mj-lt"/>
                      </a:endParaRPr>
                    </a:p>
                  </a:txBody>
                  <a:tcPr marL="42459" marR="42459" marT="0" marB="0" anchor="b">
                    <a:lnL>
                      <a:noFill/>
                    </a:lnL>
                    <a:lnR>
                      <a:noFill/>
                    </a:lnR>
                    <a:lnT>
                      <a:noFill/>
                    </a:lnT>
                    <a:lnB>
                      <a:noFill/>
                    </a:lnB>
                  </a:tcPr>
                </a:tc>
                <a:tc>
                  <a:txBody>
                    <a:bodyPr/>
                    <a:lstStyle/>
                    <a:p>
                      <a:pPr algn="r">
                        <a:lnSpc>
                          <a:spcPct val="107000"/>
                        </a:lnSpc>
                        <a:spcAft>
                          <a:spcPts val="0"/>
                        </a:spcAft>
                      </a:pPr>
                      <a:r>
                        <a:rPr lang="de-DE" sz="900">
                          <a:solidFill>
                            <a:srgbClr val="000000"/>
                          </a:solidFill>
                          <a:effectLst/>
                          <a:latin typeface="+mj-lt"/>
                          <a:ea typeface="Times New Roman"/>
                        </a:rPr>
                        <a:t>2,000,000</a:t>
                      </a:r>
                      <a:endParaRPr lang="en-US" sz="1100">
                        <a:effectLst/>
                        <a:latin typeface="+mj-lt"/>
                        <a:ea typeface="Calibri"/>
                      </a:endParaRPr>
                    </a:p>
                  </a:txBody>
                  <a:tcPr marL="42459" marR="42459" marT="0" marB="0" anchor="b">
                    <a:lnL>
                      <a:noFill/>
                    </a:lnL>
                    <a:lnR>
                      <a:noFill/>
                    </a:lnR>
                    <a:lnT>
                      <a:noFill/>
                    </a:lnT>
                    <a:lnB>
                      <a:noFill/>
                    </a:lnB>
                  </a:tcPr>
                </a:tc>
                <a:tc>
                  <a:txBody>
                    <a:bodyPr/>
                    <a:lstStyle/>
                    <a:p>
                      <a:pPr algn="r">
                        <a:lnSpc>
                          <a:spcPct val="107000"/>
                        </a:lnSpc>
                        <a:spcAft>
                          <a:spcPts val="0"/>
                        </a:spcAft>
                      </a:pPr>
                      <a:r>
                        <a:rPr lang="de-DE" sz="900">
                          <a:solidFill>
                            <a:srgbClr val="000000"/>
                          </a:solidFill>
                          <a:effectLst/>
                          <a:latin typeface="+mj-lt"/>
                          <a:ea typeface="Times New Roman"/>
                        </a:rPr>
                        <a:t>1.0098</a:t>
                      </a:r>
                      <a:endParaRPr lang="en-US" sz="1100">
                        <a:effectLst/>
                        <a:latin typeface="+mj-lt"/>
                        <a:ea typeface="Calibri"/>
                      </a:endParaRPr>
                    </a:p>
                  </a:txBody>
                  <a:tcPr marL="42459" marR="42459" marT="0" marB="0" anchor="b">
                    <a:lnL>
                      <a:noFill/>
                    </a:lnL>
                    <a:lnR>
                      <a:noFill/>
                    </a:lnR>
                    <a:lnT>
                      <a:noFill/>
                    </a:lnT>
                    <a:lnB>
                      <a:noFill/>
                    </a:lnB>
                  </a:tcPr>
                </a:tc>
                <a:tc>
                  <a:txBody>
                    <a:bodyPr/>
                    <a:lstStyle/>
                    <a:p>
                      <a:pPr algn="r">
                        <a:lnSpc>
                          <a:spcPct val="107000"/>
                        </a:lnSpc>
                        <a:spcAft>
                          <a:spcPts val="0"/>
                        </a:spcAft>
                      </a:pPr>
                      <a:r>
                        <a:rPr lang="de-DE" sz="900">
                          <a:solidFill>
                            <a:srgbClr val="000000"/>
                          </a:solidFill>
                          <a:effectLst/>
                          <a:latin typeface="+mj-lt"/>
                          <a:ea typeface="Times New Roman"/>
                        </a:rPr>
                        <a:t>02.02.2009</a:t>
                      </a:r>
                      <a:endParaRPr lang="en-US" sz="1100">
                        <a:effectLst/>
                        <a:latin typeface="+mj-lt"/>
                        <a:ea typeface="Calibri"/>
                      </a:endParaRPr>
                    </a:p>
                  </a:txBody>
                  <a:tcPr marL="42459" marR="42459" marT="0" marB="0" anchor="b">
                    <a:lnL>
                      <a:noFill/>
                    </a:lnL>
                    <a:lnR>
                      <a:noFill/>
                    </a:lnR>
                    <a:lnT>
                      <a:noFill/>
                    </a:lnT>
                    <a:lnB>
                      <a:noFill/>
                    </a:lnB>
                  </a:tcPr>
                </a:tc>
                <a:tc>
                  <a:txBody>
                    <a:bodyPr/>
                    <a:lstStyle/>
                    <a:p>
                      <a:pPr algn="r">
                        <a:lnSpc>
                          <a:spcPct val="107000"/>
                        </a:lnSpc>
                        <a:spcAft>
                          <a:spcPts val="0"/>
                        </a:spcAft>
                      </a:pPr>
                      <a:r>
                        <a:rPr lang="de-DE" sz="900">
                          <a:solidFill>
                            <a:srgbClr val="000000"/>
                          </a:solidFill>
                          <a:effectLst/>
                          <a:latin typeface="+mj-lt"/>
                          <a:ea typeface="Times New Roman"/>
                        </a:rPr>
                        <a:t>32,600</a:t>
                      </a:r>
                      <a:endParaRPr lang="en-US" sz="1100">
                        <a:effectLst/>
                        <a:latin typeface="+mj-lt"/>
                        <a:ea typeface="Calibri"/>
                      </a:endParaRPr>
                    </a:p>
                  </a:txBody>
                  <a:tcPr marL="42459" marR="42459" marT="0" marB="0" anchor="b">
                    <a:lnL>
                      <a:noFill/>
                    </a:lnL>
                    <a:lnR>
                      <a:noFill/>
                    </a:lnR>
                    <a:lnT>
                      <a:noFill/>
                    </a:lnT>
                    <a:lnB>
                      <a:noFill/>
                    </a:lnB>
                  </a:tcPr>
                </a:tc>
              </a:tr>
              <a:tr h="186941">
                <a:tc>
                  <a:txBody>
                    <a:bodyPr/>
                    <a:lstStyle/>
                    <a:p>
                      <a:pPr>
                        <a:lnSpc>
                          <a:spcPct val="107000"/>
                        </a:lnSpc>
                        <a:spcAft>
                          <a:spcPts val="0"/>
                        </a:spcAft>
                      </a:pPr>
                      <a:r>
                        <a:rPr lang="de-DE" sz="900">
                          <a:solidFill>
                            <a:srgbClr val="000000"/>
                          </a:solidFill>
                          <a:effectLst/>
                          <a:latin typeface="+mj-lt"/>
                          <a:ea typeface="Times New Roman"/>
                        </a:rPr>
                        <a:t>GR0114022479</a:t>
                      </a:r>
                      <a:endParaRPr lang="en-US" sz="1100">
                        <a:effectLst/>
                        <a:latin typeface="+mj-lt"/>
                        <a:ea typeface="Calibri"/>
                      </a:endParaRPr>
                    </a:p>
                  </a:txBody>
                  <a:tcPr marL="42459" marR="42459" marT="0" marB="0" anchor="b">
                    <a:lnL>
                      <a:noFill/>
                    </a:lnL>
                    <a:lnR>
                      <a:noFill/>
                    </a:lnR>
                    <a:lnT>
                      <a:noFill/>
                    </a:lnT>
                    <a:lnB>
                      <a:noFill/>
                    </a:lnB>
                  </a:tcPr>
                </a:tc>
                <a:tc>
                  <a:txBody>
                    <a:bodyPr/>
                    <a:lstStyle/>
                    <a:p>
                      <a:pPr algn="ctr">
                        <a:lnSpc>
                          <a:spcPct val="107000"/>
                        </a:lnSpc>
                        <a:spcAft>
                          <a:spcPts val="0"/>
                        </a:spcAft>
                      </a:pPr>
                      <a:r>
                        <a:rPr lang="de-DE" sz="900">
                          <a:solidFill>
                            <a:srgbClr val="000000"/>
                          </a:solidFill>
                          <a:effectLst/>
                          <a:latin typeface="+mj-lt"/>
                          <a:ea typeface="Times New Roman"/>
                        </a:rPr>
                        <a:t>5.5</a:t>
                      </a:r>
                      <a:endParaRPr lang="en-US" sz="1100">
                        <a:effectLst/>
                        <a:latin typeface="+mj-lt"/>
                        <a:ea typeface="Calibri"/>
                      </a:endParaRPr>
                    </a:p>
                  </a:txBody>
                  <a:tcPr marL="42459" marR="42459" marT="0" marB="0" anchor="b">
                    <a:lnL>
                      <a:noFill/>
                    </a:lnL>
                    <a:lnR>
                      <a:noFill/>
                    </a:lnR>
                    <a:lnT>
                      <a:noFill/>
                    </a:lnT>
                    <a:lnB>
                      <a:noFill/>
                    </a:lnB>
                  </a:tcPr>
                </a:tc>
                <a:tc>
                  <a:txBody>
                    <a:bodyPr/>
                    <a:lstStyle/>
                    <a:p>
                      <a:pPr>
                        <a:lnSpc>
                          <a:spcPct val="107000"/>
                        </a:lnSpc>
                      </a:pPr>
                      <a:endParaRPr lang="en-US" sz="1100">
                        <a:effectLst/>
                        <a:latin typeface="+mj-lt"/>
                      </a:endParaRPr>
                    </a:p>
                  </a:txBody>
                  <a:tcPr marL="42459" marR="42459" marT="0" marB="0" anchor="b">
                    <a:lnL>
                      <a:noFill/>
                    </a:lnL>
                    <a:lnR>
                      <a:noFill/>
                    </a:lnR>
                    <a:lnT>
                      <a:noFill/>
                    </a:lnT>
                    <a:lnB>
                      <a:noFill/>
                    </a:lnB>
                  </a:tcPr>
                </a:tc>
                <a:tc>
                  <a:txBody>
                    <a:bodyPr/>
                    <a:lstStyle/>
                    <a:p>
                      <a:pPr algn="r">
                        <a:lnSpc>
                          <a:spcPct val="107000"/>
                        </a:lnSpc>
                        <a:spcAft>
                          <a:spcPts val="0"/>
                        </a:spcAft>
                      </a:pPr>
                      <a:r>
                        <a:rPr lang="de-DE" sz="900">
                          <a:solidFill>
                            <a:srgbClr val="000000"/>
                          </a:solidFill>
                          <a:effectLst/>
                          <a:latin typeface="+mj-lt"/>
                          <a:ea typeface="Times New Roman"/>
                        </a:rPr>
                        <a:t>500,000</a:t>
                      </a:r>
                      <a:endParaRPr lang="en-US" sz="1100">
                        <a:effectLst/>
                        <a:latin typeface="+mj-lt"/>
                        <a:ea typeface="Calibri"/>
                      </a:endParaRPr>
                    </a:p>
                  </a:txBody>
                  <a:tcPr marL="42459" marR="42459" marT="0" marB="0" anchor="b">
                    <a:lnL>
                      <a:noFill/>
                    </a:lnL>
                    <a:lnR>
                      <a:noFill/>
                    </a:lnR>
                    <a:lnT>
                      <a:noFill/>
                    </a:lnT>
                    <a:lnB>
                      <a:noFill/>
                    </a:lnB>
                  </a:tcPr>
                </a:tc>
                <a:tc>
                  <a:txBody>
                    <a:bodyPr/>
                    <a:lstStyle/>
                    <a:p>
                      <a:pPr algn="r">
                        <a:lnSpc>
                          <a:spcPct val="107000"/>
                        </a:lnSpc>
                        <a:spcAft>
                          <a:spcPts val="0"/>
                        </a:spcAft>
                      </a:pPr>
                      <a:r>
                        <a:rPr lang="de-DE" sz="900">
                          <a:solidFill>
                            <a:srgbClr val="000000"/>
                          </a:solidFill>
                          <a:effectLst/>
                          <a:latin typeface="+mj-lt"/>
                          <a:ea typeface="Times New Roman"/>
                        </a:rPr>
                        <a:t>1.0080</a:t>
                      </a:r>
                      <a:endParaRPr lang="en-US" sz="1100">
                        <a:effectLst/>
                        <a:latin typeface="+mj-lt"/>
                        <a:ea typeface="Calibri"/>
                      </a:endParaRPr>
                    </a:p>
                  </a:txBody>
                  <a:tcPr marL="42459" marR="42459" marT="0" marB="0" anchor="b">
                    <a:lnL>
                      <a:noFill/>
                    </a:lnL>
                    <a:lnR>
                      <a:noFill/>
                    </a:lnR>
                    <a:lnT>
                      <a:noFill/>
                    </a:lnT>
                    <a:lnB>
                      <a:noFill/>
                    </a:lnB>
                  </a:tcPr>
                </a:tc>
                <a:tc>
                  <a:txBody>
                    <a:bodyPr/>
                    <a:lstStyle/>
                    <a:p>
                      <a:pPr algn="r">
                        <a:lnSpc>
                          <a:spcPct val="107000"/>
                        </a:lnSpc>
                        <a:spcAft>
                          <a:spcPts val="0"/>
                        </a:spcAft>
                      </a:pPr>
                      <a:r>
                        <a:rPr lang="de-DE" sz="900">
                          <a:solidFill>
                            <a:srgbClr val="000000"/>
                          </a:solidFill>
                          <a:effectLst/>
                          <a:latin typeface="+mj-lt"/>
                          <a:ea typeface="Times New Roman"/>
                        </a:rPr>
                        <a:t>02.02.2009</a:t>
                      </a:r>
                      <a:endParaRPr lang="en-US" sz="1100">
                        <a:effectLst/>
                        <a:latin typeface="+mj-lt"/>
                        <a:ea typeface="Calibri"/>
                      </a:endParaRPr>
                    </a:p>
                  </a:txBody>
                  <a:tcPr marL="42459" marR="42459" marT="0" marB="0" anchor="b">
                    <a:lnL>
                      <a:noFill/>
                    </a:lnL>
                    <a:lnR>
                      <a:noFill/>
                    </a:lnR>
                    <a:lnT>
                      <a:noFill/>
                    </a:lnT>
                    <a:lnB>
                      <a:noFill/>
                    </a:lnB>
                  </a:tcPr>
                </a:tc>
                <a:tc>
                  <a:txBody>
                    <a:bodyPr/>
                    <a:lstStyle/>
                    <a:p>
                      <a:pPr algn="r">
                        <a:lnSpc>
                          <a:spcPct val="107000"/>
                        </a:lnSpc>
                        <a:spcAft>
                          <a:spcPts val="0"/>
                        </a:spcAft>
                      </a:pPr>
                      <a:r>
                        <a:rPr lang="de-DE" sz="900">
                          <a:solidFill>
                            <a:srgbClr val="000000"/>
                          </a:solidFill>
                          <a:effectLst/>
                          <a:latin typeface="+mj-lt"/>
                          <a:ea typeface="Times New Roman"/>
                        </a:rPr>
                        <a:t>7,250</a:t>
                      </a:r>
                      <a:endParaRPr lang="en-US" sz="1100">
                        <a:effectLst/>
                        <a:latin typeface="+mj-lt"/>
                        <a:ea typeface="Calibri"/>
                      </a:endParaRPr>
                    </a:p>
                  </a:txBody>
                  <a:tcPr marL="42459" marR="42459" marT="0" marB="0" anchor="b">
                    <a:lnL>
                      <a:noFill/>
                    </a:lnL>
                    <a:lnR>
                      <a:noFill/>
                    </a:lnR>
                    <a:lnT>
                      <a:noFill/>
                    </a:lnT>
                    <a:lnB>
                      <a:noFill/>
                    </a:lnB>
                  </a:tcPr>
                </a:tc>
              </a:tr>
              <a:tr h="186941">
                <a:tc>
                  <a:txBody>
                    <a:bodyPr/>
                    <a:lstStyle/>
                    <a:p>
                      <a:pPr>
                        <a:lnSpc>
                          <a:spcPct val="107000"/>
                        </a:lnSpc>
                        <a:spcAft>
                          <a:spcPts val="0"/>
                        </a:spcAft>
                      </a:pPr>
                      <a:r>
                        <a:rPr lang="de-DE" sz="900">
                          <a:solidFill>
                            <a:srgbClr val="000000"/>
                          </a:solidFill>
                          <a:effectLst/>
                          <a:latin typeface="+mj-lt"/>
                          <a:ea typeface="Times New Roman"/>
                        </a:rPr>
                        <a:t>GR0114022479</a:t>
                      </a:r>
                      <a:endParaRPr lang="en-US" sz="1100">
                        <a:effectLst/>
                        <a:latin typeface="+mj-lt"/>
                        <a:ea typeface="Calibri"/>
                      </a:endParaRPr>
                    </a:p>
                  </a:txBody>
                  <a:tcPr marL="42459" marR="42459" marT="0" marB="0" anchor="b">
                    <a:lnL>
                      <a:noFill/>
                    </a:lnL>
                    <a:lnR>
                      <a:noFill/>
                    </a:lnR>
                    <a:lnT>
                      <a:noFill/>
                    </a:lnT>
                    <a:lnB>
                      <a:noFill/>
                    </a:lnB>
                  </a:tcPr>
                </a:tc>
                <a:tc>
                  <a:txBody>
                    <a:bodyPr/>
                    <a:lstStyle/>
                    <a:p>
                      <a:pPr algn="ctr">
                        <a:lnSpc>
                          <a:spcPct val="107000"/>
                        </a:lnSpc>
                        <a:spcAft>
                          <a:spcPts val="0"/>
                        </a:spcAft>
                      </a:pPr>
                      <a:r>
                        <a:rPr lang="de-DE" sz="900">
                          <a:solidFill>
                            <a:srgbClr val="000000"/>
                          </a:solidFill>
                          <a:effectLst/>
                          <a:latin typeface="+mj-lt"/>
                          <a:ea typeface="Times New Roman"/>
                        </a:rPr>
                        <a:t>5.5</a:t>
                      </a:r>
                      <a:endParaRPr lang="en-US" sz="1100">
                        <a:effectLst/>
                        <a:latin typeface="+mj-lt"/>
                        <a:ea typeface="Calibri"/>
                      </a:endParaRPr>
                    </a:p>
                  </a:txBody>
                  <a:tcPr marL="42459" marR="42459" marT="0" marB="0" anchor="b">
                    <a:lnL>
                      <a:noFill/>
                    </a:lnL>
                    <a:lnR>
                      <a:noFill/>
                    </a:lnR>
                    <a:lnT>
                      <a:noFill/>
                    </a:lnT>
                    <a:lnB>
                      <a:noFill/>
                    </a:lnB>
                  </a:tcPr>
                </a:tc>
                <a:tc>
                  <a:txBody>
                    <a:bodyPr/>
                    <a:lstStyle/>
                    <a:p>
                      <a:pPr>
                        <a:lnSpc>
                          <a:spcPct val="107000"/>
                        </a:lnSpc>
                      </a:pPr>
                      <a:endParaRPr lang="en-US" sz="1100">
                        <a:effectLst/>
                        <a:latin typeface="+mj-lt"/>
                      </a:endParaRPr>
                    </a:p>
                  </a:txBody>
                  <a:tcPr marL="42459" marR="42459" marT="0" marB="0" anchor="b">
                    <a:lnL>
                      <a:noFill/>
                    </a:lnL>
                    <a:lnR>
                      <a:noFill/>
                    </a:lnR>
                    <a:lnT>
                      <a:noFill/>
                    </a:lnT>
                    <a:lnB>
                      <a:noFill/>
                    </a:lnB>
                  </a:tcPr>
                </a:tc>
                <a:tc>
                  <a:txBody>
                    <a:bodyPr/>
                    <a:lstStyle/>
                    <a:p>
                      <a:pPr algn="r">
                        <a:lnSpc>
                          <a:spcPct val="107000"/>
                        </a:lnSpc>
                        <a:spcAft>
                          <a:spcPts val="0"/>
                        </a:spcAft>
                      </a:pPr>
                      <a:r>
                        <a:rPr lang="de-DE" sz="900">
                          <a:solidFill>
                            <a:srgbClr val="000000"/>
                          </a:solidFill>
                          <a:effectLst/>
                          <a:latin typeface="+mj-lt"/>
                          <a:ea typeface="Times New Roman"/>
                        </a:rPr>
                        <a:t>22,300,000</a:t>
                      </a:r>
                      <a:endParaRPr lang="en-US" sz="1100">
                        <a:effectLst/>
                        <a:latin typeface="+mj-lt"/>
                        <a:ea typeface="Calibri"/>
                      </a:endParaRPr>
                    </a:p>
                  </a:txBody>
                  <a:tcPr marL="42459" marR="42459" marT="0" marB="0" anchor="b">
                    <a:lnL>
                      <a:noFill/>
                    </a:lnL>
                    <a:lnR>
                      <a:noFill/>
                    </a:lnR>
                    <a:lnT>
                      <a:noFill/>
                    </a:lnT>
                    <a:lnB>
                      <a:noFill/>
                    </a:lnB>
                  </a:tcPr>
                </a:tc>
                <a:tc>
                  <a:txBody>
                    <a:bodyPr/>
                    <a:lstStyle/>
                    <a:p>
                      <a:pPr algn="r">
                        <a:lnSpc>
                          <a:spcPct val="107000"/>
                        </a:lnSpc>
                        <a:spcAft>
                          <a:spcPts val="0"/>
                        </a:spcAft>
                      </a:pPr>
                      <a:r>
                        <a:rPr lang="de-DE" sz="900">
                          <a:solidFill>
                            <a:srgbClr val="000000"/>
                          </a:solidFill>
                          <a:effectLst/>
                          <a:latin typeface="+mj-lt"/>
                          <a:ea typeface="Times New Roman"/>
                        </a:rPr>
                        <a:t>1.0345</a:t>
                      </a:r>
                      <a:endParaRPr lang="en-US" sz="1100">
                        <a:effectLst/>
                        <a:latin typeface="+mj-lt"/>
                        <a:ea typeface="Calibri"/>
                      </a:endParaRPr>
                    </a:p>
                  </a:txBody>
                  <a:tcPr marL="42459" marR="42459" marT="0" marB="0" anchor="b">
                    <a:lnL>
                      <a:noFill/>
                    </a:lnL>
                    <a:lnR>
                      <a:noFill/>
                    </a:lnR>
                    <a:lnT>
                      <a:noFill/>
                    </a:lnT>
                    <a:lnB>
                      <a:noFill/>
                    </a:lnB>
                  </a:tcPr>
                </a:tc>
                <a:tc>
                  <a:txBody>
                    <a:bodyPr/>
                    <a:lstStyle/>
                    <a:p>
                      <a:pPr algn="r">
                        <a:lnSpc>
                          <a:spcPct val="107000"/>
                        </a:lnSpc>
                        <a:spcAft>
                          <a:spcPts val="0"/>
                        </a:spcAft>
                      </a:pPr>
                      <a:r>
                        <a:rPr lang="de-DE" sz="900">
                          <a:solidFill>
                            <a:srgbClr val="000000"/>
                          </a:solidFill>
                          <a:effectLst/>
                          <a:latin typeface="+mj-lt"/>
                          <a:ea typeface="Times New Roman"/>
                        </a:rPr>
                        <a:t>23.03.2009</a:t>
                      </a:r>
                      <a:endParaRPr lang="en-US" sz="1100">
                        <a:effectLst/>
                        <a:latin typeface="+mj-lt"/>
                        <a:ea typeface="Calibri"/>
                      </a:endParaRPr>
                    </a:p>
                  </a:txBody>
                  <a:tcPr marL="42459" marR="42459" marT="0" marB="0" anchor="b">
                    <a:lnL>
                      <a:noFill/>
                    </a:lnL>
                    <a:lnR>
                      <a:noFill/>
                    </a:lnR>
                    <a:lnT>
                      <a:noFill/>
                    </a:lnT>
                    <a:lnB>
                      <a:noFill/>
                    </a:lnB>
                  </a:tcPr>
                </a:tc>
                <a:tc>
                  <a:txBody>
                    <a:bodyPr/>
                    <a:lstStyle/>
                    <a:p>
                      <a:pPr algn="r">
                        <a:lnSpc>
                          <a:spcPct val="107000"/>
                        </a:lnSpc>
                        <a:spcAft>
                          <a:spcPts val="0"/>
                        </a:spcAft>
                      </a:pPr>
                      <a:r>
                        <a:rPr lang="de-DE" sz="900">
                          <a:solidFill>
                            <a:srgbClr val="000000"/>
                          </a:solidFill>
                          <a:effectLst/>
                          <a:latin typeface="+mj-lt"/>
                          <a:ea typeface="Times New Roman"/>
                        </a:rPr>
                        <a:t>914,300</a:t>
                      </a:r>
                      <a:endParaRPr lang="en-US" sz="1100">
                        <a:effectLst/>
                        <a:latin typeface="+mj-lt"/>
                        <a:ea typeface="Calibri"/>
                      </a:endParaRPr>
                    </a:p>
                  </a:txBody>
                  <a:tcPr marL="42459" marR="42459" marT="0" marB="0" anchor="b">
                    <a:lnL>
                      <a:noFill/>
                    </a:lnL>
                    <a:lnR>
                      <a:noFill/>
                    </a:lnR>
                    <a:lnT>
                      <a:noFill/>
                    </a:lnT>
                    <a:lnB>
                      <a:noFill/>
                    </a:lnB>
                  </a:tcPr>
                </a:tc>
              </a:tr>
              <a:tr h="186941">
                <a:tc>
                  <a:txBody>
                    <a:bodyPr/>
                    <a:lstStyle/>
                    <a:p>
                      <a:pPr>
                        <a:lnSpc>
                          <a:spcPct val="107000"/>
                        </a:lnSpc>
                        <a:spcAft>
                          <a:spcPts val="0"/>
                        </a:spcAft>
                      </a:pPr>
                      <a:r>
                        <a:rPr lang="de-DE" sz="900">
                          <a:solidFill>
                            <a:srgbClr val="000000"/>
                          </a:solidFill>
                          <a:effectLst/>
                          <a:latin typeface="+mj-lt"/>
                          <a:ea typeface="Times New Roman"/>
                        </a:rPr>
                        <a:t>GR0114022479</a:t>
                      </a:r>
                      <a:endParaRPr lang="en-US" sz="1100">
                        <a:effectLst/>
                        <a:latin typeface="+mj-lt"/>
                        <a:ea typeface="Calibri"/>
                      </a:endParaRPr>
                    </a:p>
                  </a:txBody>
                  <a:tcPr marL="42459" marR="4245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de-DE" sz="900">
                          <a:solidFill>
                            <a:srgbClr val="000000"/>
                          </a:solidFill>
                          <a:effectLst/>
                          <a:latin typeface="+mj-lt"/>
                          <a:ea typeface="Times New Roman"/>
                        </a:rPr>
                        <a:t>5.5</a:t>
                      </a:r>
                      <a:endParaRPr lang="en-US" sz="1100">
                        <a:effectLst/>
                        <a:latin typeface="+mj-lt"/>
                        <a:ea typeface="Calibri"/>
                      </a:endParaRPr>
                    </a:p>
                  </a:txBody>
                  <a:tcPr marL="42459" marR="4245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de-DE" sz="900">
                          <a:solidFill>
                            <a:srgbClr val="000000"/>
                          </a:solidFill>
                          <a:effectLst/>
                          <a:latin typeface="+mj-lt"/>
                          <a:ea typeface="Times New Roman"/>
                        </a:rPr>
                        <a:t>200,000,000</a:t>
                      </a:r>
                      <a:endParaRPr lang="en-US" sz="1100">
                        <a:effectLst/>
                        <a:latin typeface="+mj-lt"/>
                        <a:ea typeface="Calibri"/>
                      </a:endParaRPr>
                    </a:p>
                  </a:txBody>
                  <a:tcPr marL="42459" marR="4245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de-DE" sz="900">
                          <a:solidFill>
                            <a:srgbClr val="000000"/>
                          </a:solidFill>
                          <a:effectLst/>
                          <a:latin typeface="+mj-lt"/>
                          <a:ea typeface="Times New Roman"/>
                        </a:rPr>
                        <a:t> </a:t>
                      </a:r>
                      <a:endParaRPr lang="en-US" sz="1100">
                        <a:effectLst/>
                        <a:latin typeface="+mj-lt"/>
                        <a:ea typeface="Calibri"/>
                      </a:endParaRPr>
                    </a:p>
                  </a:txBody>
                  <a:tcPr marL="42459" marR="4245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de-DE" sz="900">
                          <a:solidFill>
                            <a:srgbClr val="000000"/>
                          </a:solidFill>
                          <a:effectLst/>
                          <a:latin typeface="+mj-lt"/>
                          <a:ea typeface="Times New Roman"/>
                        </a:rPr>
                        <a:t>1.0223</a:t>
                      </a:r>
                      <a:endParaRPr lang="en-US" sz="1100">
                        <a:effectLst/>
                        <a:latin typeface="+mj-lt"/>
                        <a:ea typeface="Calibri"/>
                      </a:endParaRPr>
                    </a:p>
                  </a:txBody>
                  <a:tcPr marL="42459" marR="4245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de-DE" sz="900">
                          <a:solidFill>
                            <a:srgbClr val="000000"/>
                          </a:solidFill>
                          <a:effectLst/>
                          <a:latin typeface="+mj-lt"/>
                          <a:ea typeface="Times New Roman"/>
                        </a:rPr>
                        <a:t>31.03.2009</a:t>
                      </a:r>
                      <a:endParaRPr lang="en-US" sz="1100">
                        <a:effectLst/>
                        <a:latin typeface="+mj-lt"/>
                        <a:ea typeface="Calibri"/>
                      </a:endParaRPr>
                    </a:p>
                  </a:txBody>
                  <a:tcPr marL="42459" marR="4245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100">
                        <a:effectLst/>
                        <a:latin typeface="+mj-lt"/>
                      </a:endParaRPr>
                    </a:p>
                  </a:txBody>
                  <a:tcPr marL="42459" marR="42459" marT="0" marB="0" anchor="b">
                    <a:lnL>
                      <a:noFill/>
                    </a:lnL>
                    <a:lnR>
                      <a:noFill/>
                    </a:lnR>
                    <a:lnT>
                      <a:noFill/>
                    </a:lnT>
                    <a:lnB w="12700" cap="flat" cmpd="sng" algn="ctr">
                      <a:solidFill>
                        <a:srgbClr val="000000"/>
                      </a:solidFill>
                      <a:prstDash val="solid"/>
                      <a:round/>
                      <a:headEnd type="none" w="med" len="med"/>
                      <a:tailEnd type="none" w="med" len="med"/>
                    </a:lnB>
                  </a:tcPr>
                </a:tc>
              </a:tr>
              <a:tr h="186941">
                <a:tc>
                  <a:txBody>
                    <a:bodyPr/>
                    <a:lstStyle/>
                    <a:p>
                      <a:pPr>
                        <a:lnSpc>
                          <a:spcPct val="107000"/>
                        </a:lnSpc>
                        <a:spcAft>
                          <a:spcPts val="0"/>
                        </a:spcAft>
                      </a:pPr>
                      <a:r>
                        <a:rPr lang="de-DE" sz="900">
                          <a:solidFill>
                            <a:srgbClr val="000000"/>
                          </a:solidFill>
                          <a:effectLst/>
                          <a:latin typeface="+mj-lt"/>
                          <a:ea typeface="Times New Roman"/>
                        </a:rPr>
                        <a:t>GRO 124028623</a:t>
                      </a:r>
                      <a:endParaRPr lang="en-US" sz="1100">
                        <a:effectLst/>
                        <a:latin typeface="+mj-lt"/>
                        <a:ea typeface="Calibri"/>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de-DE" sz="900">
                          <a:solidFill>
                            <a:srgbClr val="000000"/>
                          </a:solidFill>
                          <a:effectLst/>
                          <a:latin typeface="+mj-lt"/>
                          <a:ea typeface="Times New Roman"/>
                        </a:rPr>
                        <a:t>7.3</a:t>
                      </a:r>
                      <a:endParaRPr lang="en-US" sz="1100">
                        <a:effectLst/>
                        <a:latin typeface="+mj-lt"/>
                        <a:ea typeface="Calibri"/>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0"/>
                        </a:spcAft>
                      </a:pPr>
                      <a:r>
                        <a:rPr lang="de-DE" sz="900">
                          <a:solidFill>
                            <a:srgbClr val="000000"/>
                          </a:solidFill>
                          <a:effectLst/>
                          <a:latin typeface="+mj-lt"/>
                          <a:ea typeface="Times New Roman"/>
                        </a:rPr>
                        <a:t>40,000,000</a:t>
                      </a:r>
                      <a:endParaRPr lang="en-US" sz="1100">
                        <a:effectLst/>
                        <a:latin typeface="+mj-lt"/>
                        <a:ea typeface="Calibri"/>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US" sz="1100">
                        <a:effectLst/>
                        <a:latin typeface="+mj-lt"/>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0"/>
                        </a:spcAft>
                      </a:pPr>
                      <a:r>
                        <a:rPr lang="de-DE" sz="900">
                          <a:solidFill>
                            <a:srgbClr val="000000"/>
                          </a:solidFill>
                          <a:effectLst/>
                          <a:latin typeface="+mj-lt"/>
                          <a:ea typeface="Times New Roman"/>
                        </a:rPr>
                        <a:t>0.8915</a:t>
                      </a:r>
                      <a:endParaRPr lang="en-US" sz="1100">
                        <a:effectLst/>
                        <a:latin typeface="+mj-lt"/>
                        <a:ea typeface="Calibri"/>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0"/>
                        </a:spcAft>
                      </a:pPr>
                      <a:r>
                        <a:rPr lang="de-DE" sz="900">
                          <a:solidFill>
                            <a:srgbClr val="000000"/>
                          </a:solidFill>
                          <a:effectLst/>
                          <a:latin typeface="+mj-lt"/>
                          <a:ea typeface="Times New Roman"/>
                        </a:rPr>
                        <a:t>20.02.2009</a:t>
                      </a:r>
                      <a:endParaRPr lang="en-US" sz="1100">
                        <a:effectLst/>
                        <a:latin typeface="+mj-lt"/>
                        <a:ea typeface="Calibri"/>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US" sz="1100">
                        <a:effectLst/>
                        <a:latin typeface="+mj-lt"/>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r>
              <a:tr h="140176">
                <a:tc>
                  <a:txBody>
                    <a:bodyPr/>
                    <a:lstStyle/>
                    <a:p>
                      <a:pPr>
                        <a:lnSpc>
                          <a:spcPct val="107000"/>
                        </a:lnSpc>
                        <a:spcAft>
                          <a:spcPts val="0"/>
                        </a:spcAft>
                      </a:pPr>
                      <a:r>
                        <a:rPr lang="de-DE" sz="900">
                          <a:solidFill>
                            <a:srgbClr val="000000"/>
                          </a:solidFill>
                          <a:effectLst/>
                          <a:latin typeface="+mj-lt"/>
                          <a:ea typeface="Times New Roman"/>
                        </a:rPr>
                        <a:t>GRO 124028623</a:t>
                      </a:r>
                      <a:endParaRPr lang="en-US" sz="1100">
                        <a:effectLst/>
                        <a:latin typeface="+mj-lt"/>
                        <a:ea typeface="Calibri"/>
                      </a:endParaRPr>
                    </a:p>
                  </a:txBody>
                  <a:tcPr marL="42459" marR="4245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de-DE" sz="900">
                          <a:solidFill>
                            <a:srgbClr val="000000"/>
                          </a:solidFill>
                          <a:effectLst/>
                          <a:latin typeface="+mj-lt"/>
                          <a:ea typeface="Times New Roman"/>
                        </a:rPr>
                        <a:t>7.3</a:t>
                      </a:r>
                      <a:endParaRPr lang="en-US" sz="1100">
                        <a:effectLst/>
                        <a:latin typeface="+mj-lt"/>
                        <a:ea typeface="Calibri"/>
                      </a:endParaRPr>
                    </a:p>
                  </a:txBody>
                  <a:tcPr marL="42459" marR="4245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de-DE" sz="900">
                          <a:solidFill>
                            <a:srgbClr val="000000"/>
                          </a:solidFill>
                          <a:effectLst/>
                          <a:latin typeface="+mj-lt"/>
                          <a:ea typeface="Times New Roman"/>
                        </a:rPr>
                        <a:t> </a:t>
                      </a:r>
                      <a:endParaRPr lang="en-US" sz="1100">
                        <a:effectLst/>
                        <a:latin typeface="+mj-lt"/>
                        <a:ea typeface="Calibri"/>
                      </a:endParaRPr>
                    </a:p>
                  </a:txBody>
                  <a:tcPr marL="42459" marR="4245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de-DE" sz="900">
                          <a:solidFill>
                            <a:srgbClr val="000000"/>
                          </a:solidFill>
                          <a:effectLst/>
                          <a:latin typeface="+mj-lt"/>
                          <a:ea typeface="Times New Roman"/>
                        </a:rPr>
                        <a:t>40,000,000</a:t>
                      </a:r>
                      <a:endParaRPr lang="en-US" sz="1100">
                        <a:effectLst/>
                        <a:latin typeface="+mj-lt"/>
                        <a:ea typeface="Calibri"/>
                      </a:endParaRPr>
                    </a:p>
                  </a:txBody>
                  <a:tcPr marL="42459" marR="4245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de-DE" sz="900">
                          <a:solidFill>
                            <a:srgbClr val="000000"/>
                          </a:solidFill>
                          <a:effectLst/>
                          <a:latin typeface="+mj-lt"/>
                          <a:ea typeface="Times New Roman"/>
                        </a:rPr>
                        <a:t>0.9035</a:t>
                      </a:r>
                      <a:endParaRPr lang="en-US" sz="1100">
                        <a:effectLst/>
                        <a:latin typeface="+mj-lt"/>
                        <a:ea typeface="Calibri"/>
                      </a:endParaRPr>
                    </a:p>
                  </a:txBody>
                  <a:tcPr marL="42459" marR="4245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de-DE" sz="900">
                          <a:solidFill>
                            <a:srgbClr val="000000"/>
                          </a:solidFill>
                          <a:effectLst/>
                          <a:latin typeface="+mj-lt"/>
                          <a:ea typeface="Times New Roman"/>
                        </a:rPr>
                        <a:t>23.03.2009</a:t>
                      </a:r>
                      <a:endParaRPr lang="en-US" sz="1100">
                        <a:effectLst/>
                        <a:latin typeface="+mj-lt"/>
                        <a:ea typeface="Calibri"/>
                      </a:endParaRPr>
                    </a:p>
                  </a:txBody>
                  <a:tcPr marL="42459" marR="4245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de-DE" sz="900">
                          <a:solidFill>
                            <a:srgbClr val="000000"/>
                          </a:solidFill>
                          <a:effectLst/>
                          <a:latin typeface="+mj-lt"/>
                          <a:ea typeface="Times New Roman"/>
                        </a:rPr>
                        <a:t>480,000</a:t>
                      </a:r>
                      <a:endParaRPr lang="en-US" sz="1100">
                        <a:effectLst/>
                        <a:latin typeface="+mj-lt"/>
                        <a:ea typeface="Calibri"/>
                      </a:endParaRPr>
                    </a:p>
                  </a:txBody>
                  <a:tcPr marL="42459" marR="42459" marT="0" marB="0" anchor="b">
                    <a:lnL>
                      <a:noFill/>
                    </a:lnL>
                    <a:lnR>
                      <a:noFill/>
                    </a:lnR>
                    <a:lnT>
                      <a:noFill/>
                    </a:lnT>
                    <a:lnB w="12700" cap="flat" cmpd="sng" algn="ctr">
                      <a:solidFill>
                        <a:srgbClr val="000000"/>
                      </a:solidFill>
                      <a:prstDash val="solid"/>
                      <a:round/>
                      <a:headEnd type="none" w="med" len="med"/>
                      <a:tailEnd type="none" w="med" len="med"/>
                    </a:lnB>
                  </a:tcPr>
                </a:tc>
              </a:tr>
              <a:tr h="186941">
                <a:tc>
                  <a:txBody>
                    <a:bodyPr/>
                    <a:lstStyle/>
                    <a:p>
                      <a:pPr>
                        <a:lnSpc>
                          <a:spcPct val="107000"/>
                        </a:lnSpc>
                        <a:spcAft>
                          <a:spcPts val="0"/>
                        </a:spcAft>
                      </a:pPr>
                      <a:r>
                        <a:rPr lang="de-DE" sz="900">
                          <a:solidFill>
                            <a:srgbClr val="000000"/>
                          </a:solidFill>
                          <a:effectLst/>
                          <a:latin typeface="+mj-lt"/>
                          <a:ea typeface="Times New Roman"/>
                        </a:rPr>
                        <a:t>GRO 124031650</a:t>
                      </a:r>
                      <a:endParaRPr lang="en-US" sz="1100">
                        <a:effectLst/>
                        <a:latin typeface="+mj-lt"/>
                        <a:ea typeface="Calibri"/>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de-DE" sz="900">
                          <a:solidFill>
                            <a:srgbClr val="000000"/>
                          </a:solidFill>
                          <a:effectLst/>
                          <a:latin typeface="+mj-lt"/>
                          <a:ea typeface="Times New Roman"/>
                        </a:rPr>
                        <a:t>10.2</a:t>
                      </a:r>
                      <a:endParaRPr lang="en-US" sz="1100">
                        <a:effectLst/>
                        <a:latin typeface="+mj-lt"/>
                        <a:ea typeface="Calibri"/>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0"/>
                        </a:spcAft>
                      </a:pPr>
                      <a:r>
                        <a:rPr lang="de-DE" sz="900">
                          <a:solidFill>
                            <a:srgbClr val="000000"/>
                          </a:solidFill>
                          <a:effectLst/>
                          <a:latin typeface="+mj-lt"/>
                          <a:ea typeface="Times New Roman"/>
                        </a:rPr>
                        <a:t>175,000,000</a:t>
                      </a:r>
                      <a:endParaRPr lang="en-US" sz="1100">
                        <a:effectLst/>
                        <a:latin typeface="+mj-lt"/>
                        <a:ea typeface="Calibri"/>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US" sz="1100">
                        <a:effectLst/>
                        <a:latin typeface="+mj-lt"/>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0"/>
                        </a:spcAft>
                      </a:pPr>
                      <a:r>
                        <a:rPr lang="de-DE" sz="900">
                          <a:solidFill>
                            <a:srgbClr val="000000"/>
                          </a:solidFill>
                          <a:effectLst/>
                          <a:latin typeface="+mj-lt"/>
                          <a:ea typeface="Times New Roman"/>
                        </a:rPr>
                        <a:t>0.9893</a:t>
                      </a:r>
                      <a:endParaRPr lang="en-US" sz="1100">
                        <a:effectLst/>
                        <a:latin typeface="+mj-lt"/>
                        <a:ea typeface="Calibri"/>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0"/>
                        </a:spcAft>
                      </a:pPr>
                      <a:r>
                        <a:rPr lang="de-DE" sz="900">
                          <a:solidFill>
                            <a:srgbClr val="000000"/>
                          </a:solidFill>
                          <a:effectLst/>
                          <a:latin typeface="+mj-lt"/>
                          <a:ea typeface="Times New Roman"/>
                        </a:rPr>
                        <a:t>04.03.2009</a:t>
                      </a:r>
                      <a:endParaRPr lang="en-US" sz="1100">
                        <a:effectLst/>
                        <a:latin typeface="+mj-lt"/>
                        <a:ea typeface="Calibri"/>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US" sz="1100">
                        <a:effectLst/>
                        <a:latin typeface="+mj-lt"/>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r>
              <a:tr h="186941">
                <a:tc>
                  <a:txBody>
                    <a:bodyPr/>
                    <a:lstStyle/>
                    <a:p>
                      <a:pPr>
                        <a:lnSpc>
                          <a:spcPct val="107000"/>
                        </a:lnSpc>
                        <a:spcAft>
                          <a:spcPts val="0"/>
                        </a:spcAft>
                      </a:pPr>
                      <a:r>
                        <a:rPr lang="de-DE" sz="900">
                          <a:solidFill>
                            <a:srgbClr val="000000"/>
                          </a:solidFill>
                          <a:effectLst/>
                          <a:latin typeface="+mj-lt"/>
                          <a:ea typeface="Times New Roman"/>
                        </a:rPr>
                        <a:t>GRO 124031650</a:t>
                      </a:r>
                      <a:endParaRPr lang="en-US" sz="1100">
                        <a:effectLst/>
                        <a:latin typeface="+mj-lt"/>
                        <a:ea typeface="Calibri"/>
                      </a:endParaRPr>
                    </a:p>
                  </a:txBody>
                  <a:tcPr marL="42459" marR="42459" marT="0" marB="0" anchor="b">
                    <a:lnL>
                      <a:noFill/>
                    </a:lnL>
                    <a:lnR>
                      <a:noFill/>
                    </a:lnR>
                    <a:lnT>
                      <a:noFill/>
                    </a:lnT>
                    <a:lnB>
                      <a:noFill/>
                    </a:lnB>
                  </a:tcPr>
                </a:tc>
                <a:tc>
                  <a:txBody>
                    <a:bodyPr/>
                    <a:lstStyle/>
                    <a:p>
                      <a:pPr algn="ctr">
                        <a:lnSpc>
                          <a:spcPct val="107000"/>
                        </a:lnSpc>
                        <a:spcAft>
                          <a:spcPts val="0"/>
                        </a:spcAft>
                      </a:pPr>
                      <a:r>
                        <a:rPr lang="de-DE" sz="900">
                          <a:solidFill>
                            <a:srgbClr val="000000"/>
                          </a:solidFill>
                          <a:effectLst/>
                          <a:latin typeface="+mj-lt"/>
                          <a:ea typeface="Times New Roman"/>
                        </a:rPr>
                        <a:t>10.2</a:t>
                      </a:r>
                      <a:endParaRPr lang="en-US" sz="1100">
                        <a:effectLst/>
                        <a:latin typeface="+mj-lt"/>
                        <a:ea typeface="Calibri"/>
                      </a:endParaRPr>
                    </a:p>
                  </a:txBody>
                  <a:tcPr marL="42459" marR="42459" marT="0" marB="0" anchor="b">
                    <a:lnL>
                      <a:noFill/>
                    </a:lnL>
                    <a:lnR>
                      <a:noFill/>
                    </a:lnR>
                    <a:lnT>
                      <a:noFill/>
                    </a:lnT>
                    <a:lnB>
                      <a:noFill/>
                    </a:lnB>
                  </a:tcPr>
                </a:tc>
                <a:tc>
                  <a:txBody>
                    <a:bodyPr/>
                    <a:lstStyle/>
                    <a:p>
                      <a:pPr>
                        <a:lnSpc>
                          <a:spcPct val="107000"/>
                        </a:lnSpc>
                      </a:pPr>
                      <a:endParaRPr lang="en-US" sz="1100">
                        <a:effectLst/>
                        <a:latin typeface="+mj-lt"/>
                      </a:endParaRPr>
                    </a:p>
                  </a:txBody>
                  <a:tcPr marL="42459" marR="42459" marT="0" marB="0" anchor="b">
                    <a:lnL>
                      <a:noFill/>
                    </a:lnL>
                    <a:lnR>
                      <a:noFill/>
                    </a:lnR>
                    <a:lnT>
                      <a:noFill/>
                    </a:lnT>
                    <a:lnB>
                      <a:noFill/>
                    </a:lnB>
                  </a:tcPr>
                </a:tc>
                <a:tc>
                  <a:txBody>
                    <a:bodyPr/>
                    <a:lstStyle/>
                    <a:p>
                      <a:pPr algn="r">
                        <a:lnSpc>
                          <a:spcPct val="107000"/>
                        </a:lnSpc>
                        <a:spcAft>
                          <a:spcPts val="0"/>
                        </a:spcAft>
                      </a:pPr>
                      <a:r>
                        <a:rPr lang="de-DE" sz="900">
                          <a:solidFill>
                            <a:srgbClr val="000000"/>
                          </a:solidFill>
                          <a:effectLst/>
                          <a:latin typeface="+mj-lt"/>
                          <a:ea typeface="Times New Roman"/>
                        </a:rPr>
                        <a:t>1,000,000</a:t>
                      </a:r>
                      <a:endParaRPr lang="en-US" sz="1100">
                        <a:effectLst/>
                        <a:latin typeface="+mj-lt"/>
                        <a:ea typeface="Calibri"/>
                      </a:endParaRPr>
                    </a:p>
                  </a:txBody>
                  <a:tcPr marL="42459" marR="42459" marT="0" marB="0" anchor="b">
                    <a:lnL>
                      <a:noFill/>
                    </a:lnL>
                    <a:lnR>
                      <a:noFill/>
                    </a:lnR>
                    <a:lnT>
                      <a:noFill/>
                    </a:lnT>
                    <a:lnB>
                      <a:noFill/>
                    </a:lnB>
                  </a:tcPr>
                </a:tc>
                <a:tc>
                  <a:txBody>
                    <a:bodyPr/>
                    <a:lstStyle/>
                    <a:p>
                      <a:pPr algn="r">
                        <a:lnSpc>
                          <a:spcPct val="107000"/>
                        </a:lnSpc>
                        <a:spcAft>
                          <a:spcPts val="0"/>
                        </a:spcAft>
                      </a:pPr>
                      <a:r>
                        <a:rPr lang="de-DE" sz="900">
                          <a:solidFill>
                            <a:srgbClr val="000000"/>
                          </a:solidFill>
                          <a:effectLst/>
                          <a:latin typeface="+mj-lt"/>
                          <a:ea typeface="Times New Roman"/>
                        </a:rPr>
                        <a:t>0.9999</a:t>
                      </a:r>
                      <a:endParaRPr lang="en-US" sz="1100">
                        <a:effectLst/>
                        <a:latin typeface="+mj-lt"/>
                        <a:ea typeface="Calibri"/>
                      </a:endParaRPr>
                    </a:p>
                  </a:txBody>
                  <a:tcPr marL="42459" marR="42459" marT="0" marB="0" anchor="b">
                    <a:lnL>
                      <a:noFill/>
                    </a:lnL>
                    <a:lnR>
                      <a:noFill/>
                    </a:lnR>
                    <a:lnT>
                      <a:noFill/>
                    </a:lnT>
                    <a:lnB>
                      <a:noFill/>
                    </a:lnB>
                  </a:tcPr>
                </a:tc>
                <a:tc>
                  <a:txBody>
                    <a:bodyPr/>
                    <a:lstStyle/>
                    <a:p>
                      <a:pPr algn="r">
                        <a:lnSpc>
                          <a:spcPct val="107000"/>
                        </a:lnSpc>
                        <a:spcAft>
                          <a:spcPts val="0"/>
                        </a:spcAft>
                      </a:pPr>
                      <a:r>
                        <a:rPr lang="de-DE" sz="900">
                          <a:solidFill>
                            <a:srgbClr val="000000"/>
                          </a:solidFill>
                          <a:effectLst/>
                          <a:latin typeface="+mj-lt"/>
                          <a:ea typeface="Times New Roman"/>
                        </a:rPr>
                        <a:t>09.03.2009</a:t>
                      </a:r>
                      <a:endParaRPr lang="en-US" sz="1100">
                        <a:effectLst/>
                        <a:latin typeface="+mj-lt"/>
                        <a:ea typeface="Calibri"/>
                      </a:endParaRPr>
                    </a:p>
                  </a:txBody>
                  <a:tcPr marL="42459" marR="42459" marT="0" marB="0" anchor="b">
                    <a:lnL>
                      <a:noFill/>
                    </a:lnL>
                    <a:lnR>
                      <a:noFill/>
                    </a:lnR>
                    <a:lnT>
                      <a:noFill/>
                    </a:lnT>
                    <a:lnB>
                      <a:noFill/>
                    </a:lnB>
                  </a:tcPr>
                </a:tc>
                <a:tc>
                  <a:txBody>
                    <a:bodyPr/>
                    <a:lstStyle/>
                    <a:p>
                      <a:pPr algn="r">
                        <a:lnSpc>
                          <a:spcPct val="107000"/>
                        </a:lnSpc>
                        <a:spcAft>
                          <a:spcPts val="0"/>
                        </a:spcAft>
                      </a:pPr>
                      <a:r>
                        <a:rPr lang="de-DE" sz="900">
                          <a:solidFill>
                            <a:srgbClr val="000000"/>
                          </a:solidFill>
                          <a:effectLst/>
                          <a:latin typeface="+mj-lt"/>
                          <a:ea typeface="Times New Roman"/>
                        </a:rPr>
                        <a:t>10,600</a:t>
                      </a:r>
                      <a:endParaRPr lang="en-US" sz="1100">
                        <a:effectLst/>
                        <a:latin typeface="+mj-lt"/>
                        <a:ea typeface="Calibri"/>
                      </a:endParaRPr>
                    </a:p>
                  </a:txBody>
                  <a:tcPr marL="42459" marR="42459" marT="0" marB="0" anchor="b">
                    <a:lnL>
                      <a:noFill/>
                    </a:lnL>
                    <a:lnR>
                      <a:noFill/>
                    </a:lnR>
                    <a:lnT>
                      <a:noFill/>
                    </a:lnT>
                    <a:lnB>
                      <a:noFill/>
                    </a:lnB>
                  </a:tcPr>
                </a:tc>
              </a:tr>
              <a:tr h="186941">
                <a:tc>
                  <a:txBody>
                    <a:bodyPr/>
                    <a:lstStyle/>
                    <a:p>
                      <a:pPr>
                        <a:lnSpc>
                          <a:spcPct val="107000"/>
                        </a:lnSpc>
                        <a:spcAft>
                          <a:spcPts val="0"/>
                        </a:spcAft>
                      </a:pPr>
                      <a:r>
                        <a:rPr lang="de-DE" sz="900">
                          <a:solidFill>
                            <a:srgbClr val="000000"/>
                          </a:solidFill>
                          <a:effectLst/>
                          <a:latin typeface="+mj-lt"/>
                          <a:ea typeface="Times New Roman"/>
                        </a:rPr>
                        <a:t>GRO 124031650</a:t>
                      </a:r>
                      <a:endParaRPr lang="en-US" sz="1100">
                        <a:effectLst/>
                        <a:latin typeface="+mj-lt"/>
                        <a:ea typeface="Calibri"/>
                      </a:endParaRPr>
                    </a:p>
                  </a:txBody>
                  <a:tcPr marL="42459" marR="42459" marT="0" marB="0" anchor="b">
                    <a:lnL>
                      <a:noFill/>
                    </a:lnL>
                    <a:lnR>
                      <a:noFill/>
                    </a:lnR>
                    <a:lnT>
                      <a:noFill/>
                    </a:lnT>
                    <a:lnB>
                      <a:noFill/>
                    </a:lnB>
                  </a:tcPr>
                </a:tc>
                <a:tc>
                  <a:txBody>
                    <a:bodyPr/>
                    <a:lstStyle/>
                    <a:p>
                      <a:pPr algn="ctr">
                        <a:lnSpc>
                          <a:spcPct val="107000"/>
                        </a:lnSpc>
                        <a:spcAft>
                          <a:spcPts val="0"/>
                        </a:spcAft>
                      </a:pPr>
                      <a:r>
                        <a:rPr lang="de-DE" sz="900">
                          <a:solidFill>
                            <a:srgbClr val="000000"/>
                          </a:solidFill>
                          <a:effectLst/>
                          <a:latin typeface="+mj-lt"/>
                          <a:ea typeface="Times New Roman"/>
                        </a:rPr>
                        <a:t>10.2</a:t>
                      </a:r>
                      <a:endParaRPr lang="en-US" sz="1100">
                        <a:effectLst/>
                        <a:latin typeface="+mj-lt"/>
                        <a:ea typeface="Calibri"/>
                      </a:endParaRPr>
                    </a:p>
                  </a:txBody>
                  <a:tcPr marL="42459" marR="42459" marT="0" marB="0" anchor="b">
                    <a:lnL>
                      <a:noFill/>
                    </a:lnL>
                    <a:lnR>
                      <a:noFill/>
                    </a:lnR>
                    <a:lnT>
                      <a:noFill/>
                    </a:lnT>
                    <a:lnB>
                      <a:noFill/>
                    </a:lnB>
                  </a:tcPr>
                </a:tc>
                <a:tc>
                  <a:txBody>
                    <a:bodyPr/>
                    <a:lstStyle/>
                    <a:p>
                      <a:pPr>
                        <a:lnSpc>
                          <a:spcPct val="107000"/>
                        </a:lnSpc>
                      </a:pPr>
                      <a:endParaRPr lang="en-US" sz="1100">
                        <a:effectLst/>
                        <a:latin typeface="+mj-lt"/>
                      </a:endParaRPr>
                    </a:p>
                  </a:txBody>
                  <a:tcPr marL="42459" marR="42459" marT="0" marB="0" anchor="b">
                    <a:lnL>
                      <a:noFill/>
                    </a:lnL>
                    <a:lnR>
                      <a:noFill/>
                    </a:lnR>
                    <a:lnT>
                      <a:noFill/>
                    </a:lnT>
                    <a:lnB>
                      <a:noFill/>
                    </a:lnB>
                  </a:tcPr>
                </a:tc>
                <a:tc>
                  <a:txBody>
                    <a:bodyPr/>
                    <a:lstStyle/>
                    <a:p>
                      <a:pPr algn="r">
                        <a:lnSpc>
                          <a:spcPct val="107000"/>
                        </a:lnSpc>
                        <a:spcAft>
                          <a:spcPts val="0"/>
                        </a:spcAft>
                      </a:pPr>
                      <a:r>
                        <a:rPr lang="de-DE" sz="900">
                          <a:solidFill>
                            <a:srgbClr val="000000"/>
                          </a:solidFill>
                          <a:effectLst/>
                          <a:latin typeface="+mj-lt"/>
                          <a:ea typeface="Times New Roman"/>
                        </a:rPr>
                        <a:t>2,000,000</a:t>
                      </a:r>
                      <a:endParaRPr lang="en-US" sz="1100">
                        <a:effectLst/>
                        <a:latin typeface="+mj-lt"/>
                        <a:ea typeface="Calibri"/>
                      </a:endParaRPr>
                    </a:p>
                  </a:txBody>
                  <a:tcPr marL="42459" marR="42459" marT="0" marB="0" anchor="b">
                    <a:lnL>
                      <a:noFill/>
                    </a:lnL>
                    <a:lnR>
                      <a:noFill/>
                    </a:lnR>
                    <a:lnT>
                      <a:noFill/>
                    </a:lnT>
                    <a:lnB>
                      <a:noFill/>
                    </a:lnB>
                  </a:tcPr>
                </a:tc>
                <a:tc>
                  <a:txBody>
                    <a:bodyPr/>
                    <a:lstStyle/>
                    <a:p>
                      <a:pPr algn="r">
                        <a:lnSpc>
                          <a:spcPct val="107000"/>
                        </a:lnSpc>
                        <a:spcAft>
                          <a:spcPts val="0"/>
                        </a:spcAft>
                      </a:pPr>
                      <a:r>
                        <a:rPr lang="de-DE" sz="900">
                          <a:solidFill>
                            <a:srgbClr val="000000"/>
                          </a:solidFill>
                          <a:effectLst/>
                          <a:latin typeface="+mj-lt"/>
                          <a:ea typeface="Times New Roman"/>
                        </a:rPr>
                        <a:t>1.0005</a:t>
                      </a:r>
                      <a:endParaRPr lang="en-US" sz="1100">
                        <a:effectLst/>
                        <a:latin typeface="+mj-lt"/>
                        <a:ea typeface="Calibri"/>
                      </a:endParaRPr>
                    </a:p>
                  </a:txBody>
                  <a:tcPr marL="42459" marR="42459" marT="0" marB="0" anchor="b">
                    <a:lnL>
                      <a:noFill/>
                    </a:lnL>
                    <a:lnR>
                      <a:noFill/>
                    </a:lnR>
                    <a:lnT>
                      <a:noFill/>
                    </a:lnT>
                    <a:lnB>
                      <a:noFill/>
                    </a:lnB>
                  </a:tcPr>
                </a:tc>
                <a:tc>
                  <a:txBody>
                    <a:bodyPr/>
                    <a:lstStyle/>
                    <a:p>
                      <a:pPr algn="r">
                        <a:lnSpc>
                          <a:spcPct val="107000"/>
                        </a:lnSpc>
                        <a:spcAft>
                          <a:spcPts val="0"/>
                        </a:spcAft>
                      </a:pPr>
                      <a:r>
                        <a:rPr lang="de-DE" sz="900">
                          <a:solidFill>
                            <a:srgbClr val="000000"/>
                          </a:solidFill>
                          <a:effectLst/>
                          <a:latin typeface="+mj-lt"/>
                          <a:ea typeface="Times New Roman"/>
                        </a:rPr>
                        <a:t>10.03.2009</a:t>
                      </a:r>
                      <a:endParaRPr lang="en-US" sz="1100">
                        <a:effectLst/>
                        <a:latin typeface="+mj-lt"/>
                        <a:ea typeface="Calibri"/>
                      </a:endParaRPr>
                    </a:p>
                  </a:txBody>
                  <a:tcPr marL="42459" marR="42459" marT="0" marB="0" anchor="b">
                    <a:lnL>
                      <a:noFill/>
                    </a:lnL>
                    <a:lnR>
                      <a:noFill/>
                    </a:lnR>
                    <a:lnT>
                      <a:noFill/>
                    </a:lnT>
                    <a:lnB>
                      <a:noFill/>
                    </a:lnB>
                  </a:tcPr>
                </a:tc>
                <a:tc>
                  <a:txBody>
                    <a:bodyPr/>
                    <a:lstStyle/>
                    <a:p>
                      <a:pPr algn="r">
                        <a:lnSpc>
                          <a:spcPct val="107000"/>
                        </a:lnSpc>
                        <a:spcAft>
                          <a:spcPts val="0"/>
                        </a:spcAft>
                      </a:pPr>
                      <a:r>
                        <a:rPr lang="de-DE" sz="900">
                          <a:solidFill>
                            <a:srgbClr val="000000"/>
                          </a:solidFill>
                          <a:effectLst/>
                          <a:latin typeface="+mj-lt"/>
                          <a:ea typeface="Times New Roman"/>
                        </a:rPr>
                        <a:t>22,400</a:t>
                      </a:r>
                      <a:endParaRPr lang="en-US" sz="1100">
                        <a:effectLst/>
                        <a:latin typeface="+mj-lt"/>
                        <a:ea typeface="Calibri"/>
                      </a:endParaRPr>
                    </a:p>
                  </a:txBody>
                  <a:tcPr marL="42459" marR="42459" marT="0" marB="0" anchor="b">
                    <a:lnL>
                      <a:noFill/>
                    </a:lnL>
                    <a:lnR>
                      <a:noFill/>
                    </a:lnR>
                    <a:lnT>
                      <a:noFill/>
                    </a:lnT>
                    <a:lnB>
                      <a:noFill/>
                    </a:lnB>
                  </a:tcPr>
                </a:tc>
              </a:tr>
              <a:tr h="140176">
                <a:tc>
                  <a:txBody>
                    <a:bodyPr/>
                    <a:lstStyle/>
                    <a:p>
                      <a:pPr>
                        <a:lnSpc>
                          <a:spcPct val="107000"/>
                        </a:lnSpc>
                        <a:spcAft>
                          <a:spcPts val="0"/>
                        </a:spcAft>
                      </a:pPr>
                      <a:r>
                        <a:rPr lang="de-DE" sz="900">
                          <a:solidFill>
                            <a:srgbClr val="000000"/>
                          </a:solidFill>
                          <a:effectLst/>
                          <a:latin typeface="+mj-lt"/>
                          <a:ea typeface="Times New Roman"/>
                        </a:rPr>
                        <a:t>GRO 124031650</a:t>
                      </a:r>
                      <a:endParaRPr lang="en-US" sz="1100">
                        <a:effectLst/>
                        <a:latin typeface="+mj-lt"/>
                        <a:ea typeface="Calibri"/>
                      </a:endParaRPr>
                    </a:p>
                  </a:txBody>
                  <a:tcPr marL="42459" marR="4245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de-DE" sz="900">
                          <a:solidFill>
                            <a:srgbClr val="000000"/>
                          </a:solidFill>
                          <a:effectLst/>
                          <a:latin typeface="+mj-lt"/>
                          <a:ea typeface="Times New Roman"/>
                        </a:rPr>
                        <a:t>10.2</a:t>
                      </a:r>
                      <a:endParaRPr lang="en-US" sz="1100">
                        <a:effectLst/>
                        <a:latin typeface="+mj-lt"/>
                        <a:ea typeface="Calibri"/>
                      </a:endParaRPr>
                    </a:p>
                  </a:txBody>
                  <a:tcPr marL="42459" marR="4245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de-DE" sz="900">
                          <a:solidFill>
                            <a:srgbClr val="000000"/>
                          </a:solidFill>
                          <a:effectLst/>
                          <a:latin typeface="+mj-lt"/>
                          <a:ea typeface="Times New Roman"/>
                        </a:rPr>
                        <a:t> </a:t>
                      </a:r>
                      <a:endParaRPr lang="en-US" sz="1100">
                        <a:effectLst/>
                        <a:latin typeface="+mj-lt"/>
                        <a:ea typeface="Calibri"/>
                      </a:endParaRPr>
                    </a:p>
                  </a:txBody>
                  <a:tcPr marL="42459" marR="4245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de-DE" sz="900">
                          <a:solidFill>
                            <a:srgbClr val="000000"/>
                          </a:solidFill>
                          <a:effectLst/>
                          <a:latin typeface="+mj-lt"/>
                          <a:ea typeface="Times New Roman"/>
                        </a:rPr>
                        <a:t>172,000,000</a:t>
                      </a:r>
                      <a:endParaRPr lang="en-US" sz="1100">
                        <a:effectLst/>
                        <a:latin typeface="+mj-lt"/>
                        <a:ea typeface="Calibri"/>
                      </a:endParaRPr>
                    </a:p>
                  </a:txBody>
                  <a:tcPr marL="42459" marR="4245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de-DE" sz="900">
                          <a:solidFill>
                            <a:srgbClr val="000000"/>
                          </a:solidFill>
                          <a:effectLst/>
                          <a:latin typeface="+mj-lt"/>
                          <a:ea typeface="Times New Roman"/>
                        </a:rPr>
                        <a:t>1.0014</a:t>
                      </a:r>
                      <a:endParaRPr lang="en-US" sz="1100">
                        <a:effectLst/>
                        <a:latin typeface="+mj-lt"/>
                        <a:ea typeface="Calibri"/>
                      </a:endParaRPr>
                    </a:p>
                  </a:txBody>
                  <a:tcPr marL="42459" marR="4245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de-DE" sz="900">
                          <a:solidFill>
                            <a:srgbClr val="000000"/>
                          </a:solidFill>
                          <a:effectLst/>
                          <a:latin typeface="+mj-lt"/>
                          <a:ea typeface="Times New Roman"/>
                        </a:rPr>
                        <a:t>13.03.2009</a:t>
                      </a:r>
                      <a:endParaRPr lang="en-US" sz="1100">
                        <a:effectLst/>
                        <a:latin typeface="+mj-lt"/>
                        <a:ea typeface="Calibri"/>
                      </a:endParaRPr>
                    </a:p>
                  </a:txBody>
                  <a:tcPr marL="42459" marR="4245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de-DE" sz="900">
                          <a:solidFill>
                            <a:srgbClr val="000000"/>
                          </a:solidFill>
                          <a:effectLst/>
                          <a:latin typeface="+mj-lt"/>
                          <a:ea typeface="Times New Roman"/>
                        </a:rPr>
                        <a:t>2,081,200</a:t>
                      </a:r>
                      <a:endParaRPr lang="en-US" sz="1100">
                        <a:effectLst/>
                        <a:latin typeface="+mj-lt"/>
                        <a:ea typeface="Calibri"/>
                      </a:endParaRPr>
                    </a:p>
                  </a:txBody>
                  <a:tcPr marL="42459" marR="42459" marT="0" marB="0" anchor="b">
                    <a:lnL>
                      <a:noFill/>
                    </a:lnL>
                    <a:lnR>
                      <a:noFill/>
                    </a:lnR>
                    <a:lnT>
                      <a:noFill/>
                    </a:lnT>
                    <a:lnB w="12700" cap="flat" cmpd="sng" algn="ctr">
                      <a:solidFill>
                        <a:srgbClr val="000000"/>
                      </a:solidFill>
                      <a:prstDash val="solid"/>
                      <a:round/>
                      <a:headEnd type="none" w="med" len="med"/>
                      <a:tailEnd type="none" w="med" len="med"/>
                    </a:lnB>
                  </a:tcPr>
                </a:tc>
              </a:tr>
              <a:tr h="186941">
                <a:tc>
                  <a:txBody>
                    <a:bodyPr/>
                    <a:lstStyle/>
                    <a:p>
                      <a:pPr>
                        <a:lnSpc>
                          <a:spcPct val="107000"/>
                        </a:lnSpc>
                        <a:spcAft>
                          <a:spcPts val="0"/>
                        </a:spcAft>
                      </a:pPr>
                      <a:r>
                        <a:rPr lang="de-DE" sz="900">
                          <a:solidFill>
                            <a:srgbClr val="000000"/>
                          </a:solidFill>
                          <a:effectLst/>
                          <a:latin typeface="+mj-lt"/>
                          <a:ea typeface="Times New Roman"/>
                        </a:rPr>
                        <a:t>GR0110021236</a:t>
                      </a:r>
                      <a:endParaRPr lang="en-US" sz="1100">
                        <a:effectLst/>
                        <a:latin typeface="+mj-lt"/>
                        <a:ea typeface="Calibri"/>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de-DE" sz="900">
                          <a:solidFill>
                            <a:srgbClr val="000000"/>
                          </a:solidFill>
                          <a:effectLst/>
                          <a:latin typeface="+mj-lt"/>
                          <a:ea typeface="Times New Roman"/>
                        </a:rPr>
                        <a:t>3</a:t>
                      </a:r>
                      <a:endParaRPr lang="en-US" sz="1100">
                        <a:effectLst/>
                        <a:latin typeface="+mj-lt"/>
                        <a:ea typeface="Calibri"/>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0"/>
                        </a:spcAft>
                      </a:pPr>
                      <a:r>
                        <a:rPr lang="de-DE" sz="900">
                          <a:solidFill>
                            <a:srgbClr val="000000"/>
                          </a:solidFill>
                          <a:effectLst/>
                          <a:latin typeface="+mj-lt"/>
                          <a:ea typeface="Times New Roman"/>
                        </a:rPr>
                        <a:t>25,000,000</a:t>
                      </a:r>
                      <a:endParaRPr lang="en-US" sz="1100">
                        <a:effectLst/>
                        <a:latin typeface="+mj-lt"/>
                        <a:ea typeface="Calibri"/>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US" sz="1100">
                        <a:effectLst/>
                        <a:latin typeface="+mj-lt"/>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0"/>
                        </a:spcAft>
                      </a:pPr>
                      <a:r>
                        <a:rPr lang="de-DE" sz="900">
                          <a:solidFill>
                            <a:srgbClr val="000000"/>
                          </a:solidFill>
                          <a:effectLst/>
                          <a:latin typeface="+mj-lt"/>
                          <a:ea typeface="Times New Roman"/>
                        </a:rPr>
                        <a:t>0.9976</a:t>
                      </a:r>
                      <a:endParaRPr lang="en-US" sz="1100">
                        <a:effectLst/>
                        <a:latin typeface="+mj-lt"/>
                        <a:ea typeface="Calibri"/>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0"/>
                        </a:spcAft>
                      </a:pPr>
                      <a:r>
                        <a:rPr lang="de-DE" sz="900">
                          <a:solidFill>
                            <a:srgbClr val="000000"/>
                          </a:solidFill>
                          <a:effectLst/>
                          <a:latin typeface="+mj-lt"/>
                          <a:ea typeface="Times New Roman"/>
                        </a:rPr>
                        <a:t>10.02.2009</a:t>
                      </a:r>
                      <a:endParaRPr lang="en-US" sz="1100">
                        <a:effectLst/>
                        <a:latin typeface="+mj-lt"/>
                        <a:ea typeface="Calibri"/>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US" sz="1100">
                        <a:effectLst/>
                        <a:latin typeface="+mj-lt"/>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r>
              <a:tr h="140176">
                <a:tc>
                  <a:txBody>
                    <a:bodyPr/>
                    <a:lstStyle/>
                    <a:p>
                      <a:pPr>
                        <a:lnSpc>
                          <a:spcPct val="107000"/>
                        </a:lnSpc>
                        <a:spcAft>
                          <a:spcPts val="0"/>
                        </a:spcAft>
                      </a:pPr>
                      <a:r>
                        <a:rPr lang="de-DE" sz="900">
                          <a:solidFill>
                            <a:srgbClr val="000000"/>
                          </a:solidFill>
                          <a:effectLst/>
                          <a:latin typeface="+mj-lt"/>
                          <a:ea typeface="Times New Roman"/>
                        </a:rPr>
                        <a:t>GR0110021236</a:t>
                      </a:r>
                      <a:endParaRPr lang="en-US" sz="1100">
                        <a:effectLst/>
                        <a:latin typeface="+mj-lt"/>
                        <a:ea typeface="Calibri"/>
                      </a:endParaRPr>
                    </a:p>
                  </a:txBody>
                  <a:tcPr marL="42459" marR="4245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de-DE" sz="900">
                          <a:solidFill>
                            <a:srgbClr val="000000"/>
                          </a:solidFill>
                          <a:effectLst/>
                          <a:latin typeface="+mj-lt"/>
                          <a:ea typeface="Times New Roman"/>
                        </a:rPr>
                        <a:t>3</a:t>
                      </a:r>
                      <a:endParaRPr lang="en-US" sz="1100">
                        <a:effectLst/>
                        <a:latin typeface="+mj-lt"/>
                        <a:ea typeface="Calibri"/>
                      </a:endParaRPr>
                    </a:p>
                  </a:txBody>
                  <a:tcPr marL="42459" marR="4245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de-DE" sz="900">
                          <a:solidFill>
                            <a:srgbClr val="000000"/>
                          </a:solidFill>
                          <a:effectLst/>
                          <a:latin typeface="+mj-lt"/>
                          <a:ea typeface="Times New Roman"/>
                        </a:rPr>
                        <a:t> </a:t>
                      </a:r>
                      <a:endParaRPr lang="en-US" sz="1100">
                        <a:effectLst/>
                        <a:latin typeface="+mj-lt"/>
                        <a:ea typeface="Calibri"/>
                      </a:endParaRPr>
                    </a:p>
                  </a:txBody>
                  <a:tcPr marL="42459" marR="4245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de-DE" sz="900">
                          <a:solidFill>
                            <a:srgbClr val="000000"/>
                          </a:solidFill>
                          <a:effectLst/>
                          <a:latin typeface="+mj-lt"/>
                          <a:ea typeface="Times New Roman"/>
                        </a:rPr>
                        <a:t>25,000,000</a:t>
                      </a:r>
                      <a:endParaRPr lang="en-US" sz="1100">
                        <a:effectLst/>
                        <a:latin typeface="+mj-lt"/>
                        <a:ea typeface="Calibri"/>
                      </a:endParaRPr>
                    </a:p>
                  </a:txBody>
                  <a:tcPr marL="42459" marR="4245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de-DE" sz="900">
                          <a:solidFill>
                            <a:srgbClr val="000000"/>
                          </a:solidFill>
                          <a:effectLst/>
                          <a:latin typeface="+mj-lt"/>
                          <a:ea typeface="Times New Roman"/>
                        </a:rPr>
                        <a:t>1.0018</a:t>
                      </a:r>
                      <a:endParaRPr lang="en-US" sz="1100">
                        <a:effectLst/>
                        <a:latin typeface="+mj-lt"/>
                        <a:ea typeface="Calibri"/>
                      </a:endParaRPr>
                    </a:p>
                  </a:txBody>
                  <a:tcPr marL="42459" marR="4245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de-DE" sz="900">
                          <a:solidFill>
                            <a:srgbClr val="000000"/>
                          </a:solidFill>
                          <a:effectLst/>
                          <a:latin typeface="+mj-lt"/>
                          <a:ea typeface="Times New Roman"/>
                        </a:rPr>
                        <a:t>11.03.2009</a:t>
                      </a:r>
                      <a:endParaRPr lang="en-US" sz="1100">
                        <a:effectLst/>
                        <a:latin typeface="+mj-lt"/>
                        <a:ea typeface="Calibri"/>
                      </a:endParaRPr>
                    </a:p>
                  </a:txBody>
                  <a:tcPr marL="42459" marR="4245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de-DE" sz="900">
                          <a:solidFill>
                            <a:srgbClr val="000000"/>
                          </a:solidFill>
                          <a:effectLst/>
                          <a:latin typeface="+mj-lt"/>
                          <a:ea typeface="Times New Roman"/>
                        </a:rPr>
                        <a:t>105,750</a:t>
                      </a:r>
                      <a:endParaRPr lang="en-US" sz="1100">
                        <a:effectLst/>
                        <a:latin typeface="+mj-lt"/>
                        <a:ea typeface="Calibri"/>
                      </a:endParaRPr>
                    </a:p>
                  </a:txBody>
                  <a:tcPr marL="42459" marR="42459" marT="0" marB="0" anchor="b">
                    <a:lnL>
                      <a:noFill/>
                    </a:lnL>
                    <a:lnR>
                      <a:noFill/>
                    </a:lnR>
                    <a:lnT>
                      <a:noFill/>
                    </a:lnT>
                    <a:lnB w="12700" cap="flat" cmpd="sng" algn="ctr">
                      <a:solidFill>
                        <a:srgbClr val="000000"/>
                      </a:solidFill>
                      <a:prstDash val="solid"/>
                      <a:round/>
                      <a:headEnd type="none" w="med" len="med"/>
                      <a:tailEnd type="none" w="med" len="med"/>
                    </a:lnB>
                  </a:tcPr>
                </a:tc>
              </a:tr>
              <a:tr h="186941">
                <a:tc>
                  <a:txBody>
                    <a:bodyPr/>
                    <a:lstStyle/>
                    <a:p>
                      <a:pPr>
                        <a:lnSpc>
                          <a:spcPct val="107000"/>
                        </a:lnSpc>
                        <a:spcAft>
                          <a:spcPts val="0"/>
                        </a:spcAft>
                      </a:pPr>
                      <a:r>
                        <a:rPr lang="de-DE" sz="900">
                          <a:solidFill>
                            <a:srgbClr val="000000"/>
                          </a:solidFill>
                          <a:effectLst/>
                          <a:latin typeface="+mj-lt"/>
                          <a:ea typeface="Times New Roman"/>
                        </a:rPr>
                        <a:t>GR0512001356</a:t>
                      </a:r>
                      <a:endParaRPr lang="en-US" sz="1100">
                        <a:effectLst/>
                        <a:latin typeface="+mj-lt"/>
                        <a:ea typeface="Calibri"/>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de-DE" sz="900">
                          <a:solidFill>
                            <a:srgbClr val="000000"/>
                          </a:solidFill>
                          <a:effectLst/>
                          <a:latin typeface="+mj-lt"/>
                          <a:ea typeface="Times New Roman"/>
                        </a:rPr>
                        <a:t>3.9</a:t>
                      </a:r>
                      <a:endParaRPr lang="en-US" sz="1100">
                        <a:effectLst/>
                        <a:latin typeface="+mj-lt"/>
                        <a:ea typeface="Calibri"/>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0"/>
                        </a:spcAft>
                      </a:pPr>
                      <a:r>
                        <a:rPr lang="de-DE" sz="900">
                          <a:solidFill>
                            <a:srgbClr val="000000"/>
                          </a:solidFill>
                          <a:effectLst/>
                          <a:latin typeface="+mj-lt"/>
                          <a:ea typeface="Times New Roman"/>
                        </a:rPr>
                        <a:t>200,000,000</a:t>
                      </a:r>
                      <a:endParaRPr lang="en-US" sz="1100">
                        <a:effectLst/>
                        <a:latin typeface="+mj-lt"/>
                        <a:ea typeface="Calibri"/>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US" sz="1100">
                        <a:effectLst/>
                        <a:latin typeface="+mj-lt"/>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0"/>
                        </a:spcAft>
                      </a:pPr>
                      <a:r>
                        <a:rPr lang="de-DE" sz="900">
                          <a:solidFill>
                            <a:srgbClr val="000000"/>
                          </a:solidFill>
                          <a:effectLst/>
                          <a:latin typeface="+mj-lt"/>
                          <a:ea typeface="Times New Roman"/>
                        </a:rPr>
                        <a:t>0.9995</a:t>
                      </a:r>
                      <a:endParaRPr lang="en-US" sz="1100">
                        <a:effectLst/>
                        <a:latin typeface="+mj-lt"/>
                        <a:ea typeface="Calibri"/>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0"/>
                        </a:spcAft>
                      </a:pPr>
                      <a:r>
                        <a:rPr lang="de-DE" sz="900">
                          <a:solidFill>
                            <a:srgbClr val="000000"/>
                          </a:solidFill>
                          <a:effectLst/>
                          <a:latin typeface="+mj-lt"/>
                          <a:ea typeface="Times New Roman"/>
                        </a:rPr>
                        <a:t>06.02.2009</a:t>
                      </a:r>
                      <a:endParaRPr lang="en-US" sz="1100">
                        <a:effectLst/>
                        <a:latin typeface="+mj-lt"/>
                        <a:ea typeface="Calibri"/>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US" sz="1100">
                        <a:effectLst/>
                        <a:latin typeface="+mj-lt"/>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r>
              <a:tr h="186941">
                <a:tc>
                  <a:txBody>
                    <a:bodyPr/>
                    <a:lstStyle/>
                    <a:p>
                      <a:pPr>
                        <a:lnSpc>
                          <a:spcPct val="107000"/>
                        </a:lnSpc>
                        <a:spcAft>
                          <a:spcPts val="0"/>
                        </a:spcAft>
                      </a:pPr>
                      <a:r>
                        <a:rPr lang="de-DE" sz="900">
                          <a:solidFill>
                            <a:srgbClr val="000000"/>
                          </a:solidFill>
                          <a:effectLst/>
                          <a:latin typeface="+mj-lt"/>
                          <a:ea typeface="Times New Roman"/>
                        </a:rPr>
                        <a:t>GR0512001356</a:t>
                      </a:r>
                      <a:endParaRPr lang="en-US" sz="1100">
                        <a:effectLst/>
                        <a:latin typeface="+mj-lt"/>
                        <a:ea typeface="Calibri"/>
                      </a:endParaRPr>
                    </a:p>
                  </a:txBody>
                  <a:tcPr marL="42459" marR="42459" marT="0" marB="0" anchor="b">
                    <a:lnL>
                      <a:noFill/>
                    </a:lnL>
                    <a:lnR>
                      <a:noFill/>
                    </a:lnR>
                    <a:lnT>
                      <a:noFill/>
                    </a:lnT>
                    <a:lnB>
                      <a:noFill/>
                    </a:lnB>
                  </a:tcPr>
                </a:tc>
                <a:tc>
                  <a:txBody>
                    <a:bodyPr/>
                    <a:lstStyle/>
                    <a:p>
                      <a:pPr algn="ctr">
                        <a:lnSpc>
                          <a:spcPct val="107000"/>
                        </a:lnSpc>
                        <a:spcAft>
                          <a:spcPts val="0"/>
                        </a:spcAft>
                      </a:pPr>
                      <a:r>
                        <a:rPr lang="de-DE" sz="900">
                          <a:solidFill>
                            <a:srgbClr val="000000"/>
                          </a:solidFill>
                          <a:effectLst/>
                          <a:latin typeface="+mj-lt"/>
                          <a:ea typeface="Times New Roman"/>
                        </a:rPr>
                        <a:t>3.9</a:t>
                      </a:r>
                      <a:endParaRPr lang="en-US" sz="1100">
                        <a:effectLst/>
                        <a:latin typeface="+mj-lt"/>
                        <a:ea typeface="Calibri"/>
                      </a:endParaRPr>
                    </a:p>
                  </a:txBody>
                  <a:tcPr marL="42459" marR="42459" marT="0" marB="0" anchor="b">
                    <a:lnL>
                      <a:noFill/>
                    </a:lnL>
                    <a:lnR>
                      <a:noFill/>
                    </a:lnR>
                    <a:lnT>
                      <a:noFill/>
                    </a:lnT>
                    <a:lnB>
                      <a:noFill/>
                    </a:lnB>
                  </a:tcPr>
                </a:tc>
                <a:tc>
                  <a:txBody>
                    <a:bodyPr/>
                    <a:lstStyle/>
                    <a:p>
                      <a:pPr algn="r">
                        <a:lnSpc>
                          <a:spcPct val="107000"/>
                        </a:lnSpc>
                        <a:spcAft>
                          <a:spcPts val="0"/>
                        </a:spcAft>
                      </a:pPr>
                      <a:r>
                        <a:rPr lang="de-DE" sz="900">
                          <a:solidFill>
                            <a:srgbClr val="000000"/>
                          </a:solidFill>
                          <a:effectLst/>
                          <a:latin typeface="+mj-lt"/>
                          <a:ea typeface="Times New Roman"/>
                        </a:rPr>
                        <a:t>100,000,000</a:t>
                      </a:r>
                      <a:endParaRPr lang="en-US" sz="1100">
                        <a:effectLst/>
                        <a:latin typeface="+mj-lt"/>
                        <a:ea typeface="Calibri"/>
                      </a:endParaRPr>
                    </a:p>
                  </a:txBody>
                  <a:tcPr marL="42459" marR="42459" marT="0" marB="0" anchor="b">
                    <a:lnL>
                      <a:noFill/>
                    </a:lnL>
                    <a:lnR>
                      <a:noFill/>
                    </a:lnR>
                    <a:lnT>
                      <a:noFill/>
                    </a:lnT>
                    <a:lnB>
                      <a:noFill/>
                    </a:lnB>
                  </a:tcPr>
                </a:tc>
                <a:tc>
                  <a:txBody>
                    <a:bodyPr/>
                    <a:lstStyle/>
                    <a:p>
                      <a:pPr>
                        <a:lnSpc>
                          <a:spcPct val="107000"/>
                        </a:lnSpc>
                      </a:pPr>
                      <a:endParaRPr lang="en-US" sz="1100">
                        <a:effectLst/>
                        <a:latin typeface="+mj-lt"/>
                      </a:endParaRPr>
                    </a:p>
                  </a:txBody>
                  <a:tcPr marL="42459" marR="42459" marT="0" marB="0" anchor="b">
                    <a:lnL>
                      <a:noFill/>
                    </a:lnL>
                    <a:lnR>
                      <a:noFill/>
                    </a:lnR>
                    <a:lnT>
                      <a:noFill/>
                    </a:lnT>
                    <a:lnB>
                      <a:noFill/>
                    </a:lnB>
                  </a:tcPr>
                </a:tc>
                <a:tc>
                  <a:txBody>
                    <a:bodyPr/>
                    <a:lstStyle/>
                    <a:p>
                      <a:pPr algn="r">
                        <a:lnSpc>
                          <a:spcPct val="107000"/>
                        </a:lnSpc>
                        <a:spcAft>
                          <a:spcPts val="0"/>
                        </a:spcAft>
                      </a:pPr>
                      <a:r>
                        <a:rPr lang="de-DE" sz="900">
                          <a:solidFill>
                            <a:srgbClr val="000000"/>
                          </a:solidFill>
                          <a:effectLst/>
                          <a:latin typeface="+mj-lt"/>
                          <a:ea typeface="Times New Roman"/>
                        </a:rPr>
                        <a:t>0.9907</a:t>
                      </a:r>
                      <a:endParaRPr lang="en-US" sz="1100">
                        <a:effectLst/>
                        <a:latin typeface="+mj-lt"/>
                        <a:ea typeface="Calibri"/>
                      </a:endParaRPr>
                    </a:p>
                  </a:txBody>
                  <a:tcPr marL="42459" marR="42459" marT="0" marB="0" anchor="b">
                    <a:lnL>
                      <a:noFill/>
                    </a:lnL>
                    <a:lnR>
                      <a:noFill/>
                    </a:lnR>
                    <a:lnT>
                      <a:noFill/>
                    </a:lnT>
                    <a:lnB>
                      <a:noFill/>
                    </a:lnB>
                  </a:tcPr>
                </a:tc>
                <a:tc>
                  <a:txBody>
                    <a:bodyPr/>
                    <a:lstStyle/>
                    <a:p>
                      <a:pPr algn="r">
                        <a:lnSpc>
                          <a:spcPct val="107000"/>
                        </a:lnSpc>
                        <a:spcAft>
                          <a:spcPts val="0"/>
                        </a:spcAft>
                      </a:pPr>
                      <a:r>
                        <a:rPr lang="de-DE" sz="900">
                          <a:solidFill>
                            <a:srgbClr val="000000"/>
                          </a:solidFill>
                          <a:effectLst/>
                          <a:latin typeface="+mj-lt"/>
                          <a:ea typeface="Times New Roman"/>
                        </a:rPr>
                        <a:t>11.03.2009</a:t>
                      </a:r>
                      <a:endParaRPr lang="en-US" sz="1100">
                        <a:effectLst/>
                        <a:latin typeface="+mj-lt"/>
                        <a:ea typeface="Calibri"/>
                      </a:endParaRPr>
                    </a:p>
                  </a:txBody>
                  <a:tcPr marL="42459" marR="42459" marT="0" marB="0" anchor="b">
                    <a:lnL>
                      <a:noFill/>
                    </a:lnL>
                    <a:lnR>
                      <a:noFill/>
                    </a:lnR>
                    <a:lnT>
                      <a:noFill/>
                    </a:lnT>
                    <a:lnB>
                      <a:noFill/>
                    </a:lnB>
                  </a:tcPr>
                </a:tc>
                <a:tc>
                  <a:txBody>
                    <a:bodyPr/>
                    <a:lstStyle/>
                    <a:p>
                      <a:pPr>
                        <a:lnSpc>
                          <a:spcPct val="107000"/>
                        </a:lnSpc>
                      </a:pPr>
                      <a:endParaRPr lang="en-US" sz="1100">
                        <a:effectLst/>
                        <a:latin typeface="+mj-lt"/>
                      </a:endParaRPr>
                    </a:p>
                  </a:txBody>
                  <a:tcPr marL="42459" marR="42459" marT="0" marB="0" anchor="b">
                    <a:lnL>
                      <a:noFill/>
                    </a:lnL>
                    <a:lnR>
                      <a:noFill/>
                    </a:lnR>
                    <a:lnT>
                      <a:noFill/>
                    </a:lnT>
                    <a:lnB>
                      <a:noFill/>
                    </a:lnB>
                  </a:tcPr>
                </a:tc>
              </a:tr>
              <a:tr h="186941">
                <a:tc>
                  <a:txBody>
                    <a:bodyPr/>
                    <a:lstStyle/>
                    <a:p>
                      <a:pPr>
                        <a:lnSpc>
                          <a:spcPct val="107000"/>
                        </a:lnSpc>
                        <a:spcAft>
                          <a:spcPts val="0"/>
                        </a:spcAft>
                      </a:pPr>
                      <a:r>
                        <a:rPr lang="de-DE" sz="900">
                          <a:solidFill>
                            <a:srgbClr val="000000"/>
                          </a:solidFill>
                          <a:effectLst/>
                          <a:latin typeface="+mj-lt"/>
                          <a:ea typeface="Times New Roman"/>
                        </a:rPr>
                        <a:t>GR0512001356</a:t>
                      </a:r>
                      <a:endParaRPr lang="en-US" sz="1100">
                        <a:effectLst/>
                        <a:latin typeface="+mj-lt"/>
                        <a:ea typeface="Calibri"/>
                      </a:endParaRPr>
                    </a:p>
                  </a:txBody>
                  <a:tcPr marL="42459" marR="4245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de-DE" sz="900">
                          <a:solidFill>
                            <a:srgbClr val="000000"/>
                          </a:solidFill>
                          <a:effectLst/>
                          <a:latin typeface="+mj-lt"/>
                          <a:ea typeface="Times New Roman"/>
                        </a:rPr>
                        <a:t>3.9</a:t>
                      </a:r>
                      <a:endParaRPr lang="en-US" sz="1100">
                        <a:effectLst/>
                        <a:latin typeface="+mj-lt"/>
                        <a:ea typeface="Calibri"/>
                      </a:endParaRPr>
                    </a:p>
                  </a:txBody>
                  <a:tcPr marL="42459" marR="4245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de-DE" sz="900">
                          <a:solidFill>
                            <a:srgbClr val="000000"/>
                          </a:solidFill>
                          <a:effectLst/>
                          <a:latin typeface="+mj-lt"/>
                          <a:ea typeface="Times New Roman"/>
                        </a:rPr>
                        <a:t>172,000,000</a:t>
                      </a:r>
                      <a:endParaRPr lang="en-US" sz="1100">
                        <a:effectLst/>
                        <a:latin typeface="+mj-lt"/>
                        <a:ea typeface="Calibri"/>
                      </a:endParaRPr>
                    </a:p>
                  </a:txBody>
                  <a:tcPr marL="42459" marR="4245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de-DE" sz="900">
                          <a:solidFill>
                            <a:srgbClr val="000000"/>
                          </a:solidFill>
                          <a:effectLst/>
                          <a:latin typeface="+mj-lt"/>
                          <a:ea typeface="Times New Roman"/>
                        </a:rPr>
                        <a:t> </a:t>
                      </a:r>
                      <a:endParaRPr lang="en-US" sz="1100">
                        <a:effectLst/>
                        <a:latin typeface="+mj-lt"/>
                        <a:ea typeface="Calibri"/>
                      </a:endParaRPr>
                    </a:p>
                  </a:txBody>
                  <a:tcPr marL="42459" marR="4245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de-DE" sz="900">
                          <a:solidFill>
                            <a:srgbClr val="000000"/>
                          </a:solidFill>
                          <a:effectLst/>
                          <a:latin typeface="+mj-lt"/>
                          <a:ea typeface="Times New Roman"/>
                        </a:rPr>
                        <a:t>1.0014</a:t>
                      </a:r>
                      <a:endParaRPr lang="en-US" sz="1100">
                        <a:effectLst/>
                        <a:latin typeface="+mj-lt"/>
                        <a:ea typeface="Calibri"/>
                      </a:endParaRPr>
                    </a:p>
                  </a:txBody>
                  <a:tcPr marL="42459" marR="4245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de-DE" sz="900">
                          <a:solidFill>
                            <a:srgbClr val="000000"/>
                          </a:solidFill>
                          <a:effectLst/>
                          <a:latin typeface="+mj-lt"/>
                          <a:ea typeface="Times New Roman"/>
                        </a:rPr>
                        <a:t>13.03.2009</a:t>
                      </a:r>
                      <a:endParaRPr lang="en-US" sz="1100">
                        <a:effectLst/>
                        <a:latin typeface="+mj-lt"/>
                        <a:ea typeface="Calibri"/>
                      </a:endParaRPr>
                    </a:p>
                  </a:txBody>
                  <a:tcPr marL="42459" marR="4245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100">
                        <a:effectLst/>
                        <a:latin typeface="+mj-lt"/>
                      </a:endParaRPr>
                    </a:p>
                  </a:txBody>
                  <a:tcPr marL="42459" marR="42459" marT="0" marB="0" anchor="b">
                    <a:lnL>
                      <a:noFill/>
                    </a:lnL>
                    <a:lnR>
                      <a:noFill/>
                    </a:lnR>
                    <a:lnT>
                      <a:noFill/>
                    </a:lnT>
                    <a:lnB w="12700" cap="flat" cmpd="sng" algn="ctr">
                      <a:solidFill>
                        <a:srgbClr val="000000"/>
                      </a:solidFill>
                      <a:prstDash val="solid"/>
                      <a:round/>
                      <a:headEnd type="none" w="med" len="med"/>
                      <a:tailEnd type="none" w="med" len="med"/>
                    </a:lnB>
                  </a:tcPr>
                </a:tc>
              </a:tr>
              <a:tr h="186941">
                <a:tc>
                  <a:txBody>
                    <a:bodyPr/>
                    <a:lstStyle/>
                    <a:p>
                      <a:pPr>
                        <a:lnSpc>
                          <a:spcPct val="107000"/>
                        </a:lnSpc>
                        <a:spcAft>
                          <a:spcPts val="0"/>
                        </a:spcAft>
                      </a:pPr>
                      <a:r>
                        <a:rPr lang="de-DE" sz="900">
                          <a:solidFill>
                            <a:srgbClr val="000000"/>
                          </a:solidFill>
                          <a:effectLst/>
                          <a:latin typeface="+mj-lt"/>
                          <a:ea typeface="Times New Roman"/>
                        </a:rPr>
                        <a:t>XS0372384064</a:t>
                      </a:r>
                      <a:endParaRPr lang="en-US" sz="1100">
                        <a:effectLst/>
                        <a:latin typeface="+mj-lt"/>
                        <a:ea typeface="Calibri"/>
                      </a:endParaRPr>
                    </a:p>
                  </a:txBody>
                  <a:tcPr marL="42459" marR="4245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de-DE" sz="900">
                          <a:solidFill>
                            <a:srgbClr val="000000"/>
                          </a:solidFill>
                          <a:effectLst/>
                          <a:latin typeface="+mj-lt"/>
                          <a:ea typeface="Times New Roman"/>
                        </a:rPr>
                        <a:t>4.2</a:t>
                      </a:r>
                      <a:endParaRPr lang="en-US" sz="1100">
                        <a:effectLst/>
                        <a:latin typeface="+mj-lt"/>
                        <a:ea typeface="Calibri"/>
                      </a:endParaRPr>
                    </a:p>
                  </a:txBody>
                  <a:tcPr marL="42459" marR="4245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de-DE" sz="900">
                          <a:solidFill>
                            <a:srgbClr val="000000"/>
                          </a:solidFill>
                          <a:effectLst/>
                          <a:latin typeface="+mj-lt"/>
                          <a:ea typeface="Times New Roman"/>
                        </a:rPr>
                        <a:t>7,721,000</a:t>
                      </a:r>
                      <a:endParaRPr lang="en-US" sz="1100">
                        <a:effectLst/>
                        <a:latin typeface="+mj-lt"/>
                        <a:ea typeface="Calibri"/>
                      </a:endParaRPr>
                    </a:p>
                  </a:txBody>
                  <a:tcPr marL="42459" marR="4245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de-DE" sz="900">
                          <a:solidFill>
                            <a:srgbClr val="000000"/>
                          </a:solidFill>
                          <a:effectLst/>
                          <a:latin typeface="+mj-lt"/>
                          <a:ea typeface="Times New Roman"/>
                        </a:rPr>
                        <a:t> </a:t>
                      </a:r>
                      <a:endParaRPr lang="en-US" sz="1100">
                        <a:effectLst/>
                        <a:latin typeface="+mj-lt"/>
                        <a:ea typeface="Calibri"/>
                      </a:endParaRPr>
                    </a:p>
                  </a:txBody>
                  <a:tcPr marL="42459" marR="4245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de-DE" sz="900">
                          <a:solidFill>
                            <a:srgbClr val="000000"/>
                          </a:solidFill>
                          <a:effectLst/>
                          <a:latin typeface="+mj-lt"/>
                          <a:ea typeface="Times New Roman"/>
                        </a:rPr>
                        <a:t>0.9905</a:t>
                      </a:r>
                      <a:endParaRPr lang="en-US" sz="1100">
                        <a:effectLst/>
                        <a:latin typeface="+mj-lt"/>
                        <a:ea typeface="Calibri"/>
                      </a:endParaRPr>
                    </a:p>
                  </a:txBody>
                  <a:tcPr marL="42459" marR="4245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de-DE" sz="900">
                          <a:solidFill>
                            <a:srgbClr val="000000"/>
                          </a:solidFill>
                          <a:effectLst/>
                          <a:latin typeface="+mj-lt"/>
                          <a:ea typeface="Times New Roman"/>
                        </a:rPr>
                        <a:t>17.03.2009</a:t>
                      </a:r>
                      <a:endParaRPr lang="en-US" sz="1100">
                        <a:effectLst/>
                        <a:latin typeface="+mj-lt"/>
                        <a:ea typeface="Calibri"/>
                      </a:endParaRPr>
                    </a:p>
                  </a:txBody>
                  <a:tcPr marL="42459" marR="4245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100">
                        <a:effectLst/>
                        <a:latin typeface="+mj-lt"/>
                      </a:endParaRPr>
                    </a:p>
                  </a:txBody>
                  <a:tcPr marL="42459" marR="4245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6941">
                <a:tc>
                  <a:txBody>
                    <a:bodyPr/>
                    <a:lstStyle/>
                    <a:p>
                      <a:pPr>
                        <a:lnSpc>
                          <a:spcPct val="107000"/>
                        </a:lnSpc>
                      </a:pPr>
                      <a:endParaRPr lang="en-US" sz="1100">
                        <a:effectLst/>
                        <a:latin typeface="+mj-lt"/>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US" sz="1100">
                        <a:effectLst/>
                        <a:latin typeface="+mj-lt"/>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0"/>
                        </a:spcAft>
                      </a:pPr>
                      <a:r>
                        <a:rPr lang="de-DE" sz="900">
                          <a:solidFill>
                            <a:srgbClr val="000000"/>
                          </a:solidFill>
                          <a:effectLst/>
                          <a:latin typeface="+mj-lt"/>
                          <a:ea typeface="Times New Roman"/>
                        </a:rPr>
                        <a:t>1,024,721,000</a:t>
                      </a:r>
                      <a:endParaRPr lang="en-US" sz="1100">
                        <a:effectLst/>
                        <a:latin typeface="+mj-lt"/>
                        <a:ea typeface="Calibri"/>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0"/>
                        </a:spcAft>
                      </a:pPr>
                      <a:r>
                        <a:rPr lang="de-DE" sz="900">
                          <a:solidFill>
                            <a:srgbClr val="000000"/>
                          </a:solidFill>
                          <a:effectLst/>
                          <a:latin typeface="+mj-lt"/>
                          <a:ea typeface="Times New Roman"/>
                        </a:rPr>
                        <a:t>440,000,000</a:t>
                      </a:r>
                      <a:endParaRPr lang="en-US" sz="1100">
                        <a:effectLst/>
                        <a:latin typeface="+mj-lt"/>
                        <a:ea typeface="Calibri"/>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US" sz="1100">
                        <a:effectLst/>
                        <a:latin typeface="+mj-lt"/>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US" sz="1100">
                        <a:effectLst/>
                        <a:latin typeface="+mj-lt"/>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0"/>
                        </a:spcAft>
                      </a:pPr>
                      <a:r>
                        <a:rPr lang="de-DE" sz="900">
                          <a:solidFill>
                            <a:srgbClr val="000000"/>
                          </a:solidFill>
                          <a:effectLst/>
                          <a:latin typeface="+mj-lt"/>
                          <a:ea typeface="Times New Roman"/>
                        </a:rPr>
                        <a:t>4,210,800</a:t>
                      </a:r>
                      <a:endParaRPr lang="en-US" sz="1100">
                        <a:effectLst/>
                        <a:latin typeface="+mj-lt"/>
                        <a:ea typeface="Calibri"/>
                      </a:endParaRPr>
                    </a:p>
                  </a:txBody>
                  <a:tcPr marL="42459" marR="42459" marT="0" marB="0" anchor="b">
                    <a:lnL>
                      <a:noFill/>
                    </a:lnL>
                    <a:lnR>
                      <a:noFill/>
                    </a:lnR>
                    <a:lnT w="12700" cap="flat" cmpd="sng" algn="ctr">
                      <a:solidFill>
                        <a:srgbClr val="000000"/>
                      </a:solidFill>
                      <a:prstDash val="solid"/>
                      <a:round/>
                      <a:headEnd type="none" w="med" len="med"/>
                      <a:tailEnd type="none" w="med" len="med"/>
                    </a:lnT>
                    <a:lnB>
                      <a:noFill/>
                    </a:lnB>
                  </a:tcPr>
                </a:tc>
              </a:tr>
              <a:tr h="186941">
                <a:tc>
                  <a:txBody>
                    <a:bodyPr/>
                    <a:lstStyle/>
                    <a:p>
                      <a:pPr>
                        <a:lnSpc>
                          <a:spcPct val="107000"/>
                        </a:lnSpc>
                      </a:pPr>
                      <a:endParaRPr lang="en-US" sz="1100">
                        <a:effectLst/>
                        <a:latin typeface="+mj-lt"/>
                      </a:endParaRPr>
                    </a:p>
                  </a:txBody>
                  <a:tcPr marL="42459" marR="42459" marT="0" marB="0" anchor="b">
                    <a:lnL>
                      <a:noFill/>
                    </a:lnL>
                    <a:lnR>
                      <a:noFill/>
                    </a:lnR>
                    <a:lnT>
                      <a:noFill/>
                    </a:lnT>
                    <a:lnB>
                      <a:noFill/>
                    </a:lnB>
                  </a:tcPr>
                </a:tc>
                <a:tc>
                  <a:txBody>
                    <a:bodyPr/>
                    <a:lstStyle/>
                    <a:p>
                      <a:pPr algn="ctr">
                        <a:lnSpc>
                          <a:spcPct val="107000"/>
                        </a:lnSpc>
                        <a:spcAft>
                          <a:spcPts val="0"/>
                        </a:spcAft>
                      </a:pPr>
                      <a:r>
                        <a:rPr lang="de-DE" sz="900" u="sng">
                          <a:solidFill>
                            <a:srgbClr val="000000"/>
                          </a:solidFill>
                          <a:effectLst/>
                          <a:latin typeface="+mj-lt"/>
                          <a:ea typeface="Times New Roman"/>
                        </a:rPr>
                        <a:t>Difference</a:t>
                      </a:r>
                      <a:endParaRPr lang="en-US" sz="1100">
                        <a:effectLst/>
                        <a:latin typeface="+mj-lt"/>
                        <a:ea typeface="Calibri"/>
                      </a:endParaRPr>
                    </a:p>
                  </a:txBody>
                  <a:tcPr marL="42459" marR="42459" marT="0" marB="0" anchor="b">
                    <a:lnL>
                      <a:noFill/>
                    </a:lnL>
                    <a:lnR>
                      <a:noFill/>
                    </a:lnR>
                    <a:lnT>
                      <a:noFill/>
                    </a:lnT>
                    <a:lnB>
                      <a:noFill/>
                    </a:lnB>
                  </a:tcPr>
                </a:tc>
                <a:tc>
                  <a:txBody>
                    <a:bodyPr/>
                    <a:lstStyle/>
                    <a:p>
                      <a:pPr algn="r">
                        <a:lnSpc>
                          <a:spcPct val="107000"/>
                        </a:lnSpc>
                        <a:spcAft>
                          <a:spcPts val="0"/>
                        </a:spcAft>
                      </a:pPr>
                      <a:r>
                        <a:rPr lang="de-DE" sz="900">
                          <a:solidFill>
                            <a:srgbClr val="000000"/>
                          </a:solidFill>
                          <a:effectLst/>
                          <a:latin typeface="+mj-lt"/>
                          <a:ea typeface="Times New Roman"/>
                        </a:rPr>
                        <a:t>584,721,000</a:t>
                      </a:r>
                      <a:endParaRPr lang="en-US" sz="1100">
                        <a:effectLst/>
                        <a:latin typeface="+mj-lt"/>
                        <a:ea typeface="Calibri"/>
                      </a:endParaRPr>
                    </a:p>
                  </a:txBody>
                  <a:tcPr marL="42459" marR="42459" marT="0" marB="0" anchor="b">
                    <a:lnL>
                      <a:noFill/>
                    </a:lnL>
                    <a:lnR>
                      <a:noFill/>
                    </a:lnR>
                    <a:lnT>
                      <a:noFill/>
                    </a:lnT>
                    <a:lnB>
                      <a:noFill/>
                    </a:lnB>
                  </a:tcPr>
                </a:tc>
                <a:tc>
                  <a:txBody>
                    <a:bodyPr/>
                    <a:lstStyle/>
                    <a:p>
                      <a:pPr>
                        <a:lnSpc>
                          <a:spcPct val="107000"/>
                        </a:lnSpc>
                      </a:pPr>
                      <a:endParaRPr lang="en-US" sz="1100">
                        <a:effectLst/>
                        <a:latin typeface="+mj-lt"/>
                      </a:endParaRPr>
                    </a:p>
                  </a:txBody>
                  <a:tcPr marL="42459" marR="42459" marT="0" marB="0" anchor="b">
                    <a:lnL>
                      <a:noFill/>
                    </a:lnL>
                    <a:lnR>
                      <a:noFill/>
                    </a:lnR>
                    <a:lnT>
                      <a:noFill/>
                    </a:lnT>
                    <a:lnB>
                      <a:noFill/>
                    </a:lnB>
                  </a:tcPr>
                </a:tc>
                <a:tc>
                  <a:txBody>
                    <a:bodyPr/>
                    <a:lstStyle/>
                    <a:p>
                      <a:pPr>
                        <a:lnSpc>
                          <a:spcPct val="107000"/>
                        </a:lnSpc>
                      </a:pPr>
                      <a:endParaRPr lang="en-US" sz="1100">
                        <a:effectLst/>
                        <a:latin typeface="+mj-lt"/>
                      </a:endParaRPr>
                    </a:p>
                  </a:txBody>
                  <a:tcPr marL="42459" marR="42459" marT="0" marB="0" anchor="b">
                    <a:lnL>
                      <a:noFill/>
                    </a:lnL>
                    <a:lnR>
                      <a:noFill/>
                    </a:lnR>
                    <a:lnT>
                      <a:noFill/>
                    </a:lnT>
                    <a:lnB>
                      <a:noFill/>
                    </a:lnB>
                  </a:tcPr>
                </a:tc>
                <a:tc>
                  <a:txBody>
                    <a:bodyPr/>
                    <a:lstStyle/>
                    <a:p>
                      <a:pPr>
                        <a:lnSpc>
                          <a:spcPct val="107000"/>
                        </a:lnSpc>
                      </a:pPr>
                      <a:endParaRPr lang="en-US" sz="1100">
                        <a:effectLst/>
                        <a:latin typeface="+mj-lt"/>
                      </a:endParaRPr>
                    </a:p>
                  </a:txBody>
                  <a:tcPr marL="42459" marR="42459" marT="0" marB="0" anchor="b">
                    <a:lnL>
                      <a:noFill/>
                    </a:lnL>
                    <a:lnR>
                      <a:noFill/>
                    </a:lnR>
                    <a:lnT>
                      <a:noFill/>
                    </a:lnT>
                    <a:lnB>
                      <a:noFill/>
                    </a:lnB>
                  </a:tcPr>
                </a:tc>
                <a:tc>
                  <a:txBody>
                    <a:bodyPr/>
                    <a:lstStyle/>
                    <a:p>
                      <a:pPr>
                        <a:lnSpc>
                          <a:spcPct val="107000"/>
                        </a:lnSpc>
                      </a:pPr>
                      <a:endParaRPr lang="en-US" sz="1100" dirty="0">
                        <a:effectLst/>
                        <a:latin typeface="+mj-lt"/>
                      </a:endParaRPr>
                    </a:p>
                  </a:txBody>
                  <a:tcPr marL="42459" marR="42459" marT="0" marB="0" anchor="b">
                    <a:lnL>
                      <a:noFill/>
                    </a:lnL>
                    <a:lnR>
                      <a:noFill/>
                    </a:lnR>
                    <a:lnT>
                      <a:noFill/>
                    </a:lnT>
                    <a:lnB>
                      <a:noFill/>
                    </a:lnB>
                  </a:tcPr>
                </a:tc>
              </a:tr>
            </a:tbl>
          </a:graphicData>
        </a:graphic>
      </p:graphicFrame>
    </p:spTree>
    <p:extLst>
      <p:ext uri="{BB962C8B-B14F-4D97-AF65-F5344CB8AC3E}">
        <p14:creationId xmlns:p14="http://schemas.microsoft.com/office/powerpoint/2010/main" val="1048671261"/>
      </p:ext>
    </p:extLst>
  </p:cSld>
  <p:clrMapOvr>
    <a:masterClrMapping/>
  </p:clrMapOvr>
  <p:timing>
    <p:tnLst>
      <p:par>
        <p:cTn id="1" dur="indefinite" restart="never" nodeType="tmRoot"/>
      </p:par>
    </p:tnLst>
  </p:timing>
</p:sld>
</file>

<file path=ppt/theme/theme1.xml><?xml version="1.0" encoding="utf-8"?>
<a:theme xmlns:a="http://schemas.openxmlformats.org/drawingml/2006/main" name="Standarddesign">
  <a:themeElements>
    <a:clrScheme name="Standarddesign 13">
      <a:dk1>
        <a:srgbClr val="1C3969"/>
      </a:dk1>
      <a:lt1>
        <a:srgbClr val="DCE8F2"/>
      </a:lt1>
      <a:dk2>
        <a:srgbClr val="1C3969"/>
      </a:dk2>
      <a:lt2>
        <a:srgbClr val="808080"/>
      </a:lt2>
      <a:accent1>
        <a:srgbClr val="DCE8F2"/>
      </a:accent1>
      <a:accent2>
        <a:srgbClr val="CC0000"/>
      </a:accent2>
      <a:accent3>
        <a:srgbClr val="EBF2F7"/>
      </a:accent3>
      <a:accent4>
        <a:srgbClr val="162F59"/>
      </a:accent4>
      <a:accent5>
        <a:srgbClr val="EBF2F7"/>
      </a:accent5>
      <a:accent6>
        <a:srgbClr val="B90000"/>
      </a:accent6>
      <a:hlink>
        <a:srgbClr val="4D4D4D"/>
      </a:hlink>
      <a:folHlink>
        <a:srgbClr val="FF66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tandarddesign 13">
        <a:dk1>
          <a:srgbClr val="1C3969"/>
        </a:dk1>
        <a:lt1>
          <a:srgbClr val="DCE8F2"/>
        </a:lt1>
        <a:dk2>
          <a:srgbClr val="1C3969"/>
        </a:dk2>
        <a:lt2>
          <a:srgbClr val="808080"/>
        </a:lt2>
        <a:accent1>
          <a:srgbClr val="DCE8F2"/>
        </a:accent1>
        <a:accent2>
          <a:srgbClr val="CC0000"/>
        </a:accent2>
        <a:accent3>
          <a:srgbClr val="EBF2F7"/>
        </a:accent3>
        <a:accent4>
          <a:srgbClr val="162F59"/>
        </a:accent4>
        <a:accent5>
          <a:srgbClr val="EBF2F7"/>
        </a:accent5>
        <a:accent6>
          <a:srgbClr val="B90000"/>
        </a:accent6>
        <a:hlink>
          <a:srgbClr val="4D4D4D"/>
        </a:hlink>
        <a:folHlink>
          <a:srgbClr val="FF66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Lariss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arissa">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Lariss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arissa">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7419</Words>
  <Application>Microsoft Office PowerPoint</Application>
  <PresentationFormat>A4 Paper (210x297 mm)</PresentationFormat>
  <Paragraphs>1971</Paragraphs>
  <Slides>48</Slides>
  <Notes>8</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Standarddesign</vt:lpstr>
      <vt:lpstr>The “Greatest” Carry Trade Ever?  Understanding Eurozone Bank Risks</vt:lpstr>
      <vt:lpstr>Motivation</vt:lpstr>
      <vt:lpstr>Figure 1.B. Pairwise Comparison of Government Bond Yield Spreads: Spain versus Germany</vt:lpstr>
      <vt:lpstr>“Carry Trades“ in Peripheral Sovereign Bonds</vt:lpstr>
      <vt:lpstr>Main Hypothesis</vt:lpstr>
      <vt:lpstr>Dexia S.A. – A Carry Trade Gone Bad</vt:lpstr>
      <vt:lpstr>Two Examples – Dexia S.A. and Bank of Cyprus</vt:lpstr>
      <vt:lpstr>Bank of Cyprus: Daily Trading in Greek Sovereign Debt</vt:lpstr>
      <vt:lpstr>Bank of Cyprus: Daily Trading in Greek Sovereign Debt by ISIN</vt:lpstr>
      <vt:lpstr>In this Paper</vt:lpstr>
      <vt:lpstr>Data</vt:lpstr>
      <vt:lpstr>Table 2. Summary Statistics of Bond Holdings</vt:lpstr>
      <vt:lpstr>Table 2. Summary Statistics of Bond Holdings (cont’d)</vt:lpstr>
      <vt:lpstr>Table 3A. Increasing Sovereign Exposure: Bank Level Evidence</vt:lpstr>
      <vt:lpstr>Table 3B. Changes in Sovereign Bond Holdings by Regulatory Ratios</vt:lpstr>
      <vt:lpstr>Summary and Alternatives</vt:lpstr>
      <vt:lpstr>Moral Suasion of Intervened Banks</vt:lpstr>
      <vt:lpstr>Figure 3 US MMF Withdrawals</vt:lpstr>
      <vt:lpstr>US MMF Withdrawals (Low vs High Market LVG)</vt:lpstr>
      <vt:lpstr>Methodology for capturing this behavior in market data</vt:lpstr>
      <vt:lpstr>Table 4A. Summary Statistics of Factor Loadings and Bond Holdings</vt:lpstr>
      <vt:lpstr>Table 4B. Banks’ Carry Trade Behavior Estimates</vt:lpstr>
      <vt:lpstr>Table 4B. Banks’ Carry Trade Behavior Estimates</vt:lpstr>
      <vt:lpstr>Table 5b. Subsamples: GIPSI versus Non-GIPSI Banks</vt:lpstr>
      <vt:lpstr>Table 5c. Falsification Tests</vt:lpstr>
      <vt:lpstr>Figure 4. Factor Loadings and Bank Portfolio Holdings</vt:lpstr>
      <vt:lpstr>Figure 5. Cross-Sectional Differences</vt:lpstr>
      <vt:lpstr>Results from Seemingly Unrelated Regressions</vt:lpstr>
      <vt:lpstr>Results from Seemingly Unrelated Regressions</vt:lpstr>
      <vt:lpstr>Table 6. Results from Seemingly Unrelated Regressions (cont’d)</vt:lpstr>
      <vt:lpstr>Table 6. Results from Seemingly Unrelated Regressions (cont’d)</vt:lpstr>
      <vt:lpstr>Table 7. Subperiods and Home Bias</vt:lpstr>
      <vt:lpstr>Table 8. Moral Hazard and Regulatory Arbitrage</vt:lpstr>
      <vt:lpstr>Table 8. Moral Hazard and Regulatory Arbitrage (cont‘d)</vt:lpstr>
      <vt:lpstr>Table 9. Moral Suasion</vt:lpstr>
      <vt:lpstr>Policy Implications</vt:lpstr>
      <vt:lpstr>Increase in Home Bias After ECB Dec‘11 and Feb‘12 LTROs</vt:lpstr>
      <vt:lpstr>Table 3C. Home Bias and LTROs</vt:lpstr>
      <vt:lpstr>Role of ECB Interventions on Carry Trade Profitability</vt:lpstr>
      <vt:lpstr>CAR of Bond Portfolio Around ECB Interventions</vt:lpstr>
      <vt:lpstr>CAR – Banks Stock Returns</vt:lpstr>
      <vt:lpstr>Backup</vt:lpstr>
      <vt:lpstr>Descriptive Statistics – Bond Holdings</vt:lpstr>
      <vt:lpstr>Domestic Sovereign Bond Holdings (GIPSI Banks)</vt:lpstr>
      <vt:lpstr>Peripheral Sovereign Debt Held by Non-GIPSI Banks</vt:lpstr>
      <vt:lpstr>Profitability of Carry Trade with Italian Sovereign Debt</vt:lpstr>
      <vt:lpstr>Cross-Border Real Sector Exposures</vt:lpstr>
      <vt:lpstr>Table 8. Non-Sovereign Cross-Border Exposure of Banks</vt:lpstr>
    </vt:vector>
  </TitlesOfParts>
  <Company>ifo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AGSY</dc:creator>
  <cp:lastModifiedBy>Steffen, Sascha</cp:lastModifiedBy>
  <cp:revision>758</cp:revision>
  <cp:lastPrinted>2014-01-08T14:32:30Z</cp:lastPrinted>
  <dcterms:created xsi:type="dcterms:W3CDTF">2004-01-22T10:52:53Z</dcterms:created>
  <dcterms:modified xsi:type="dcterms:W3CDTF">2014-01-08T14:53:54Z</dcterms:modified>
</cp:coreProperties>
</file>